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4" r:id="rId2"/>
    <p:sldId id="265" r:id="rId3"/>
    <p:sldId id="270" r:id="rId4"/>
    <p:sldId id="271" r:id="rId5"/>
    <p:sldId id="272" r:id="rId6"/>
    <p:sldId id="266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132"/>
    <a:srgbClr val="59AF37"/>
    <a:srgbClr val="EEFAEE"/>
    <a:srgbClr val="914B91"/>
    <a:srgbClr val="FAFAFA"/>
    <a:srgbClr val="F4BD02"/>
    <a:srgbClr val="ED7F21"/>
    <a:srgbClr val="0283C8"/>
    <a:srgbClr val="A1CE3B"/>
    <a:srgbClr val="EB3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16"/>
    <p:restoredTop sz="94667"/>
  </p:normalViewPr>
  <p:slideViewPr>
    <p:cSldViewPr snapToGrid="0">
      <p:cViewPr varScale="1">
        <p:scale>
          <a:sx n="105" d="100"/>
          <a:sy n="105" d="100"/>
        </p:scale>
        <p:origin x="21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9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8512B98-3EF1-1532-721F-AD493468A2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D1CCDC-D576-1781-AC4A-03D47E020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00EA7-C261-B646-9A69-ED40B18A742F}" type="datetimeFigureOut">
              <a:rPr lang="es-ES" smtClean="0"/>
              <a:t>3/3/25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56BECC-291C-C7D2-3311-6B6A7EF4F4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0D23E2-60D1-1FDA-EA54-C424537784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DCEB4-FAC7-6F46-BD43-80309A1EEDAD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58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4C5FF-4360-6D43-8E4E-D12D2397760D}" type="datetimeFigureOut">
              <a:rPr lang="es-ES" smtClean="0"/>
              <a:t>3/3/25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ADFC-EDDC-C84D-89DC-F49CAFA8C320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00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1.png"/><Relationship Id="rId7" Type="http://schemas.openxmlformats.org/officeDocument/2006/relationships/image" Target="../media/image5.sv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5.jpg"/><Relationship Id="rId5" Type="http://schemas.openxmlformats.org/officeDocument/2006/relationships/image" Target="../media/image3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3DCE625-57C6-200A-6060-032B501083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3467" y="5913519"/>
            <a:ext cx="5501096" cy="37953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Add</a:t>
            </a:r>
            <a:r>
              <a:rPr lang="es-ES" dirty="0"/>
              <a:t> a </a:t>
            </a:r>
            <a:r>
              <a:rPr lang="es-ES" dirty="0" err="1"/>
              <a:t>subtitle</a:t>
            </a:r>
            <a:r>
              <a:rPr lang="es-ES" dirty="0"/>
              <a:t> (</a:t>
            </a:r>
            <a:r>
              <a:rPr lang="es-ES" dirty="0" err="1"/>
              <a:t>e.g</a:t>
            </a:r>
            <a:r>
              <a:rPr lang="es-ES" dirty="0"/>
              <a:t>.: Meeting, </a:t>
            </a:r>
            <a:r>
              <a:rPr lang="es-ES" dirty="0" err="1"/>
              <a:t>venue</a:t>
            </a:r>
            <a:r>
              <a:rPr lang="es-ES" dirty="0"/>
              <a:t> &amp; date)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08E08D27-259F-6B63-15D8-531EF6F330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68" y="2704104"/>
            <a:ext cx="5532995" cy="189993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Write the title</a:t>
            </a:r>
            <a:br>
              <a:rPr lang="en-US" dirty="0"/>
            </a:br>
            <a:r>
              <a:rPr lang="en-US" dirty="0"/>
              <a:t>of your presentation here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DCDABE45-3A6C-294B-2C1F-1937169570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29" y="564944"/>
            <a:ext cx="3831771" cy="102216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08CA58D3-0445-4A8C-CD51-8787074A22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398" r="5861"/>
          <a:stretch/>
        </p:blipFill>
        <p:spPr>
          <a:xfrm>
            <a:off x="7638749" y="2498397"/>
            <a:ext cx="4553251" cy="282557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C95832E0-169F-9770-7FA3-7FA4D22326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613" y="1851993"/>
            <a:ext cx="2617666" cy="129280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B77D0581-0FD5-68D9-A8E0-EF31642B4F5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25251"/>
          <a:stretch/>
        </p:blipFill>
        <p:spPr>
          <a:xfrm rot="10800000">
            <a:off x="8360804" y="0"/>
            <a:ext cx="2768600" cy="1025256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514190DA-39DA-CB9B-E034-5A3CDAE0019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024350">
            <a:off x="4795643" y="-351772"/>
            <a:ext cx="2577663" cy="1986317"/>
          </a:xfrm>
          <a:prstGeom prst="rect">
            <a:avLst/>
          </a:prstGeom>
        </p:spPr>
      </p:pic>
      <p:pic>
        <p:nvPicPr>
          <p:cNvPr id="19" name="Imagen 18" descr="Imagen que contiene Forma&#10;&#10;Descripción generada automáticamente">
            <a:extLst>
              <a:ext uri="{FF2B5EF4-FFF2-40B4-BE49-F238E27FC236}">
                <a16:creationId xmlns:a16="http://schemas.microsoft.com/office/drawing/2014/main" id="{C9AA8283-52B3-8F3A-114D-AFD6C370F96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94238" y="514059"/>
            <a:ext cx="1230829" cy="124776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FD31E3F-8903-86C5-677E-408AD7B1B0D0}"/>
              </a:ext>
            </a:extLst>
          </p:cNvPr>
          <p:cNvSpPr txBox="1"/>
          <p:nvPr userDrawn="1"/>
        </p:nvSpPr>
        <p:spPr>
          <a:xfrm>
            <a:off x="7061200" y="5632496"/>
            <a:ext cx="4663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C69EAAB-3A69-9DCB-7125-BF2B18AF4933}"/>
              </a:ext>
            </a:extLst>
          </p:cNvPr>
          <p:cNvSpPr txBox="1"/>
          <p:nvPr userDrawn="1"/>
        </p:nvSpPr>
        <p:spPr>
          <a:xfrm>
            <a:off x="7067911" y="5295886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</p:spTree>
    <p:extLst>
      <p:ext uri="{BB962C8B-B14F-4D97-AF65-F5344CB8AC3E}">
        <p14:creationId xmlns:p14="http://schemas.microsoft.com/office/powerpoint/2010/main" val="365285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CDFB287-0AA5-A79E-1197-E9F97C1AE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022" y="1313558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8" name="Marcador de pie de página 3">
            <a:extLst>
              <a:ext uri="{FF2B5EF4-FFF2-40B4-BE49-F238E27FC236}">
                <a16:creationId xmlns:a16="http://schemas.microsoft.com/office/drawing/2014/main" id="{8AAB59A8-8A7F-EF7A-942E-225D0DEA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98AD08D-CD59-BCC3-DD13-F9F77BC71BA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3/3/25</a:t>
            </a:fld>
            <a:endParaRPr lang="es-ES" dirty="0"/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61F304CA-DAA3-5EFE-1288-BFC1290B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‹N°›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8F78307-0891-1B50-F2F7-DA6D0667D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3350012-2EF9-17E4-CA8D-499F47589936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2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EE0D79F-DCDA-7F3B-0B9A-672FEC1B2C5A}"/>
              </a:ext>
            </a:extLst>
          </p:cNvPr>
          <p:cNvSpPr/>
          <p:nvPr userDrawn="1"/>
        </p:nvSpPr>
        <p:spPr>
          <a:xfrm>
            <a:off x="0" y="0"/>
            <a:ext cx="3668486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3308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Lágrima 4">
            <a:extLst>
              <a:ext uri="{FF2B5EF4-FFF2-40B4-BE49-F238E27FC236}">
                <a16:creationId xmlns:a16="http://schemas.microsoft.com/office/drawing/2014/main" id="{EDD4D3A8-074B-314C-97F5-1554D3975D1F}"/>
              </a:ext>
            </a:extLst>
          </p:cNvPr>
          <p:cNvSpPr/>
          <p:nvPr userDrawn="1"/>
        </p:nvSpPr>
        <p:spPr>
          <a:xfrm rot="16200000">
            <a:off x="694336" y="1294844"/>
            <a:ext cx="4844315" cy="4844315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707B52-02C9-3A8B-D778-2E05B3C0B5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00886" y="3061991"/>
            <a:ext cx="5709839" cy="2749700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49DAF09-7083-1FE3-70AE-D40CD47AD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227" y="1803213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170B5539-8C61-B9FD-B0E5-E1F8352D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61644D17-64BC-8382-B404-BABBD65802B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3/3/25</a:t>
            </a:fld>
            <a:endParaRPr lang="es-ES" dirty="0"/>
          </a:p>
        </p:txBody>
      </p:sp>
      <p:sp>
        <p:nvSpPr>
          <p:cNvPr id="16" name="Marcador de número de diapositiva 4">
            <a:extLst>
              <a:ext uri="{FF2B5EF4-FFF2-40B4-BE49-F238E27FC236}">
                <a16:creationId xmlns:a16="http://schemas.microsoft.com/office/drawing/2014/main" id="{5EFF03AE-FCCA-1618-7596-D2EFD3FC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65526418-A556-1FB9-715C-C04660A1ED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7780" y="2637876"/>
            <a:ext cx="57094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60CC7817-1D40-B77A-194A-A5B4E327A4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1022216" y="1651049"/>
            <a:ext cx="4192629" cy="4135448"/>
          </a:xfrm>
          <a:prstGeom prst="teardrop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AFD9C54A-EF26-D595-8F73-F47F47415A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3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A4D294EA-5354-9A3E-4C00-7C8DA214F1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466978" cy="539363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 err="1"/>
              <a:t>Photo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AB31038-3C86-073E-FE67-EF654A7300A4}"/>
              </a:ext>
            </a:extLst>
          </p:cNvPr>
          <p:cNvSpPr/>
          <p:nvPr userDrawn="1"/>
        </p:nvSpPr>
        <p:spPr>
          <a:xfrm>
            <a:off x="9711" y="5405209"/>
            <a:ext cx="5466978" cy="1464365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14B91"/>
              </a:solidFill>
            </a:endParaRP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D477C188-B185-BC8E-5B29-056209F896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15" y="5777948"/>
            <a:ext cx="4564711" cy="833642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A230D1-4DC4-C22C-055A-2B848645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Marcador de número de diapositiva 4">
            <a:extLst>
              <a:ext uri="{FF2B5EF4-FFF2-40B4-BE49-F238E27FC236}">
                <a16:creationId xmlns:a16="http://schemas.microsoft.com/office/drawing/2014/main" id="{3F3D7FE6-E816-0D48-5650-237BEEC9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13FE66DC-D7C7-7319-881F-03CD96E16B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2749473"/>
            <a:ext cx="5518898" cy="3199914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83A05F5-7C73-ADA2-BA09-69850603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90695"/>
            <a:ext cx="55188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FC9674BD-66DA-6FBC-22B2-DA8994429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2325358"/>
            <a:ext cx="55188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865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6E24DBEF-F88A-FCAA-67AF-74CE8963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A1976DB7-F157-08AD-64A0-E64B8AD6FEF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3/3/25</a:t>
            </a:fld>
            <a:endParaRPr lang="es-ES" dirty="0"/>
          </a:p>
        </p:txBody>
      </p:sp>
      <p:sp>
        <p:nvSpPr>
          <p:cNvPr id="7" name="Marcador de número de diapositiva 4">
            <a:extLst>
              <a:ext uri="{FF2B5EF4-FFF2-40B4-BE49-F238E27FC236}">
                <a16:creationId xmlns:a16="http://schemas.microsoft.com/office/drawing/2014/main" id="{24F848A6-7441-798B-5865-66F4F8C9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‹N°›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D76FEDE-B713-02B3-BD37-12F73C85F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012102B-DCFD-4602-AA3B-4E67B99433A0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03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id="{A05D1E60-AD83-11FC-560E-09695B6F4538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25">
            <a:extLst>
              <a:ext uri="{FF2B5EF4-FFF2-40B4-BE49-F238E27FC236}">
                <a16:creationId xmlns:a16="http://schemas.microsoft.com/office/drawing/2014/main" id="{7B5B11CC-AB9C-186A-22F4-601B36B27936}"/>
              </a:ext>
            </a:extLst>
          </p:cNvPr>
          <p:cNvSpPr txBox="1"/>
          <p:nvPr userDrawn="1"/>
        </p:nvSpPr>
        <p:spPr>
          <a:xfrm>
            <a:off x="6524262" y="917185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COORDINATOR</a:t>
            </a:r>
          </a:p>
        </p:txBody>
      </p:sp>
      <p:pic>
        <p:nvPicPr>
          <p:cNvPr id="37" name="Imagen 36" descr="Imagen que contiene Forma&#10;&#10;Descripción generada automáticamente">
            <a:extLst>
              <a:ext uri="{FF2B5EF4-FFF2-40B4-BE49-F238E27FC236}">
                <a16:creationId xmlns:a16="http://schemas.microsoft.com/office/drawing/2014/main" id="{EC5B01F8-8B24-9EED-7771-70E8BE5E6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900" y="5172541"/>
            <a:ext cx="1318740" cy="1336888"/>
          </a:xfrm>
          <a:prstGeom prst="rect">
            <a:avLst/>
          </a:prstGeom>
        </p:spPr>
      </p:pic>
      <p:sp>
        <p:nvSpPr>
          <p:cNvPr id="40" name="CuadroTexto 25">
            <a:extLst>
              <a:ext uri="{FF2B5EF4-FFF2-40B4-BE49-F238E27FC236}">
                <a16:creationId xmlns:a16="http://schemas.microsoft.com/office/drawing/2014/main" id="{C0869E09-A581-6C37-38B7-8CB999722540}"/>
              </a:ext>
            </a:extLst>
          </p:cNvPr>
          <p:cNvSpPr txBox="1"/>
          <p:nvPr userDrawn="1"/>
        </p:nvSpPr>
        <p:spPr>
          <a:xfrm>
            <a:off x="6524262" y="3238488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4D04E495-B4A8-6FBC-8D25-B63F632A0C62}"/>
              </a:ext>
            </a:extLst>
          </p:cNvPr>
          <p:cNvCxnSpPr>
            <a:cxnSpLocks/>
          </p:cNvCxnSpPr>
          <p:nvPr userDrawn="1"/>
        </p:nvCxnSpPr>
        <p:spPr>
          <a:xfrm>
            <a:off x="6620436" y="351993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712F79D-7F54-5901-610D-56B38DC82DE0}"/>
              </a:ext>
            </a:extLst>
          </p:cNvPr>
          <p:cNvCxnSpPr>
            <a:cxnSpLocks/>
          </p:cNvCxnSpPr>
          <p:nvPr userDrawn="1"/>
        </p:nvCxnSpPr>
        <p:spPr>
          <a:xfrm>
            <a:off x="6620436" y="120587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3B0983D6-3F96-9081-095D-2EA2AD167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78" y="1809277"/>
            <a:ext cx="3890446" cy="25599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D6BE65C-23A3-C614-FED7-F6E6BC65F1F0}"/>
              </a:ext>
            </a:extLst>
          </p:cNvPr>
          <p:cNvSpPr txBox="1"/>
          <p:nvPr userDrawn="1"/>
        </p:nvSpPr>
        <p:spPr>
          <a:xfrm>
            <a:off x="1788640" y="5589837"/>
            <a:ext cx="3890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54F9CA-F401-8959-E8E0-A80F47F7C519}"/>
              </a:ext>
            </a:extLst>
          </p:cNvPr>
          <p:cNvSpPr txBox="1"/>
          <p:nvPr userDrawn="1"/>
        </p:nvSpPr>
        <p:spPr>
          <a:xfrm>
            <a:off x="1795351" y="5253227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BEF6236-FE6A-B3A9-E2F4-C10E3BE21D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1152" r="394"/>
          <a:stretch/>
        </p:blipFill>
        <p:spPr>
          <a:xfrm>
            <a:off x="1802756" y="0"/>
            <a:ext cx="4318645" cy="17685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95A4C39-DEF5-2F78-1108-A4B493714A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1719"/>
          <a:stretch/>
        </p:blipFill>
        <p:spPr>
          <a:xfrm>
            <a:off x="-15230" y="866830"/>
            <a:ext cx="1303720" cy="1333603"/>
          </a:xfrm>
          <a:prstGeom prst="rect">
            <a:avLst/>
          </a:prstGeom>
        </p:spPr>
      </p:pic>
      <p:pic>
        <p:nvPicPr>
          <p:cNvPr id="14" name="Imagen 13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34D2D7D2-D7DB-6A2C-E6F6-DD0EA004F4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24262" y="1345889"/>
            <a:ext cx="1374494" cy="1443219"/>
          </a:xfrm>
          <a:prstGeom prst="rect">
            <a:avLst/>
          </a:prstGeom>
        </p:spPr>
      </p:pic>
      <p:pic>
        <p:nvPicPr>
          <p:cNvPr id="21" name="Imagen 20" descr="Imagen que contiene Texto&#10;&#10;Descripción generada automáticamente">
            <a:extLst>
              <a:ext uri="{FF2B5EF4-FFF2-40B4-BE49-F238E27FC236}">
                <a16:creationId xmlns:a16="http://schemas.microsoft.com/office/drawing/2014/main" id="{46F5B7B9-14CC-0439-0209-EEF48734693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20436" y="3888667"/>
            <a:ext cx="2307664" cy="113752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D5C6625-5827-0712-25F8-731BB122519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631014" y="5531698"/>
            <a:ext cx="2297086" cy="282168"/>
          </a:xfrm>
          <a:prstGeom prst="rect">
            <a:avLst/>
          </a:prstGeom>
        </p:spPr>
      </p:pic>
      <p:pic>
        <p:nvPicPr>
          <p:cNvPr id="30" name="Imagen 2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EE8E64BC-74A7-AFE6-F31B-16AD4D57BD1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341569" y="5430884"/>
            <a:ext cx="2095349" cy="427800"/>
          </a:xfrm>
          <a:prstGeom prst="rect">
            <a:avLst/>
          </a:prstGeom>
        </p:spPr>
      </p:pic>
      <p:pic>
        <p:nvPicPr>
          <p:cNvPr id="32" name="Imagen 3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EE27F85-2872-63D2-E350-FBDDB77B160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668713" y="3723267"/>
            <a:ext cx="1441060" cy="144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0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F82EFC-ABDC-F304-702C-01D10C52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11D00F-6FE2-EF74-6C1A-08537CBCB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2F2B1D-C30C-A6AC-B154-EC127A22B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ED7E2-0D93-4F4B-A8E3-4663300AC84C}" type="datetime1">
              <a:rPr lang="es-ES" smtClean="0"/>
              <a:t>3/3/25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DFF5F9-B027-9D32-58E5-6A93C2ED4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Your Name – Your Organisation’s name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F06C3A-E227-D7E7-C5DF-95E08491F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F97C0-89C0-8A4C-9EEA-3CADCA39380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2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62" r:id="rId4"/>
    <p:sldLayoutId id="2147483655" r:id="rId5"/>
    <p:sldLayoutId id="2147483661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79466CD-BB49-E8EC-FF7D-B8CDB2DC8C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/>
              <a:t>Lesson</a:t>
            </a:r>
            <a:r>
              <a:rPr lang="es-ES" dirty="0"/>
              <a:t> 1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AD4B74-4120-31AE-829B-CA93796B5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Ancient</a:t>
            </a:r>
            <a:r>
              <a:rPr lang="es-ES" dirty="0"/>
              <a:t> </a:t>
            </a:r>
            <a:r>
              <a:rPr lang="es-ES" dirty="0" err="1"/>
              <a:t>history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gardens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272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E21D-1B78-B669-22F4-7F56D284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12" name="Google Shape;100;p14">
            <a:extLst>
              <a:ext uri="{FF2B5EF4-FFF2-40B4-BE49-F238E27FC236}">
                <a16:creationId xmlns:a16="http://schemas.microsoft.com/office/drawing/2014/main" id="{417C6904-E507-7905-4556-4A71DF8750B6}"/>
              </a:ext>
            </a:extLst>
          </p:cNvPr>
          <p:cNvSpPr txBox="1"/>
          <p:nvPr/>
        </p:nvSpPr>
        <p:spPr>
          <a:xfrm>
            <a:off x="1427471" y="3050938"/>
            <a:ext cx="2806082" cy="34162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b="1" dirty="0"/>
              <a:t>Birth of agriculture (</a:t>
            </a:r>
            <a:r>
              <a:rPr lang="fr-FR" b="1" dirty="0" err="1"/>
              <a:t>Mesopotamia</a:t>
            </a:r>
            <a:r>
              <a:rPr lang="fr-FR" b="1" dirty="0"/>
              <a:t> - </a:t>
            </a:r>
            <a:r>
              <a:rPr lang="fr-FR" b="1" dirty="0" err="1"/>
              <a:t>between</a:t>
            </a:r>
            <a:r>
              <a:rPr lang="fr-FR" b="1" dirty="0"/>
              <a:t> 2 </a:t>
            </a:r>
            <a:r>
              <a:rPr lang="fr-FR" b="1" dirty="0" err="1"/>
              <a:t>rivers</a:t>
            </a:r>
            <a:r>
              <a:rPr lang="fr-FR" b="1" dirty="0"/>
              <a:t>)</a:t>
            </a:r>
            <a:r>
              <a:rPr lang="fr-FR" dirty="0"/>
              <a:t>. </a:t>
            </a:r>
          </a:p>
          <a:p>
            <a:r>
              <a:rPr lang="fr-FR" dirty="0"/>
              <a:t>This </a:t>
            </a:r>
            <a:r>
              <a:rPr lang="fr-FR" dirty="0" err="1"/>
              <a:t>region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often</a:t>
            </a:r>
            <a:r>
              <a:rPr lang="fr-FR" dirty="0"/>
              <a:t> </a:t>
            </a:r>
            <a:r>
              <a:rPr lang="fr-FR" dirty="0" err="1"/>
              <a:t>referred</a:t>
            </a:r>
            <a:r>
              <a:rPr lang="fr-FR" dirty="0"/>
              <a:t> to as the “</a:t>
            </a:r>
            <a:r>
              <a:rPr lang="fr-FR" dirty="0" err="1"/>
              <a:t>cradle</a:t>
            </a:r>
            <a:r>
              <a:rPr lang="fr-FR" dirty="0"/>
              <a:t> of </a:t>
            </a:r>
            <a:r>
              <a:rPr lang="fr-FR" dirty="0" err="1"/>
              <a:t>civilization</a:t>
            </a:r>
            <a:r>
              <a:rPr lang="fr-FR" dirty="0"/>
              <a:t>”, </a:t>
            </a:r>
            <a:r>
              <a:rPr lang="fr-FR" dirty="0" err="1"/>
              <a:t>because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in the fertile </a:t>
            </a:r>
            <a:r>
              <a:rPr lang="fr-FR" dirty="0" err="1"/>
              <a:t>valleys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the 2 </a:t>
            </a:r>
            <a:r>
              <a:rPr lang="fr-FR" dirty="0" err="1"/>
              <a:t>great</a:t>
            </a:r>
            <a:r>
              <a:rPr lang="fr-FR" dirty="0"/>
              <a:t> </a:t>
            </a:r>
            <a:r>
              <a:rPr lang="fr-FR" dirty="0" err="1"/>
              <a:t>rivers</a:t>
            </a:r>
            <a:r>
              <a:rPr lang="fr-FR" dirty="0"/>
              <a:t> (</a:t>
            </a:r>
            <a:r>
              <a:rPr lang="fr-FR" dirty="0" err="1"/>
              <a:t>Tigris</a:t>
            </a:r>
            <a:r>
              <a:rPr lang="fr-FR" dirty="0"/>
              <a:t> and </a:t>
            </a:r>
            <a:r>
              <a:rPr lang="fr-FR" dirty="0" err="1"/>
              <a:t>Euphrates</a:t>
            </a:r>
            <a:r>
              <a:rPr lang="fr-FR" dirty="0"/>
              <a:t>) </a:t>
            </a:r>
            <a:r>
              <a:rPr lang="fr-FR" dirty="0" err="1"/>
              <a:t>that</a:t>
            </a:r>
            <a:r>
              <a:rPr lang="fr-FR" dirty="0"/>
              <a:t> the first </a:t>
            </a:r>
            <a:r>
              <a:rPr lang="fr-FR" dirty="0" err="1"/>
              <a:t>communities</a:t>
            </a:r>
            <a:r>
              <a:rPr lang="fr-FR" dirty="0"/>
              <a:t> </a:t>
            </a:r>
            <a:r>
              <a:rPr lang="fr-FR" dirty="0" err="1"/>
              <a:t>developed</a:t>
            </a:r>
            <a:r>
              <a:rPr lang="fr-FR" dirty="0"/>
              <a:t> </a:t>
            </a:r>
            <a:r>
              <a:rPr lang="fr-FR" dirty="0" err="1"/>
              <a:t>thanks</a:t>
            </a:r>
            <a:r>
              <a:rPr lang="fr-FR" dirty="0"/>
              <a:t> to agriculture.</a:t>
            </a:r>
          </a:p>
        </p:txBody>
      </p:sp>
      <p:sp>
        <p:nvSpPr>
          <p:cNvPr id="13" name="Google Shape;101;p14">
            <a:extLst>
              <a:ext uri="{FF2B5EF4-FFF2-40B4-BE49-F238E27FC236}">
                <a16:creationId xmlns:a16="http://schemas.microsoft.com/office/drawing/2014/main" id="{636631B6-4633-2AA5-C814-9DF588B83990}"/>
              </a:ext>
            </a:extLst>
          </p:cNvPr>
          <p:cNvSpPr txBox="1"/>
          <p:nvPr/>
        </p:nvSpPr>
        <p:spPr>
          <a:xfrm>
            <a:off x="4446748" y="3031731"/>
            <a:ext cx="3069452" cy="36486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7000"/>
              </a:lnSpc>
              <a:buClr>
                <a:srgbClr val="000000"/>
              </a:buClr>
              <a:buSzPts val="1800"/>
            </a:pP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Hanging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gardens of </a:t>
            </a: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Babylone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dirty="0" err="1"/>
              <a:t>According</a:t>
            </a:r>
            <a:r>
              <a:rPr lang="fr-FR" dirty="0"/>
              <a:t> to tradition,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built</a:t>
            </a:r>
            <a:r>
              <a:rPr lang="fr-FR" dirty="0"/>
              <a:t> by the </a:t>
            </a:r>
            <a:r>
              <a:rPr lang="fr-FR" dirty="0" err="1"/>
              <a:t>Assyrian</a:t>
            </a:r>
            <a:r>
              <a:rPr lang="fr-FR" dirty="0"/>
              <a:t> </a:t>
            </a:r>
            <a:r>
              <a:rPr lang="fr-FR" dirty="0" err="1"/>
              <a:t>queen</a:t>
            </a:r>
            <a:r>
              <a:rPr lang="fr-FR" dirty="0"/>
              <a:t> </a:t>
            </a:r>
            <a:r>
              <a:rPr lang="fr-FR" dirty="0" err="1"/>
              <a:t>Semiramis</a:t>
            </a:r>
            <a:r>
              <a:rPr lang="fr-FR" dirty="0"/>
              <a:t>.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took</a:t>
            </a:r>
            <a:r>
              <a:rPr lang="fr-FR" dirty="0"/>
              <a:t> </a:t>
            </a:r>
            <a:r>
              <a:rPr lang="fr-FR" dirty="0" err="1"/>
              <a:t>shape</a:t>
            </a:r>
            <a:r>
              <a:rPr lang="fr-FR" dirty="0"/>
              <a:t> </a:t>
            </a:r>
            <a:r>
              <a:rPr lang="fr-FR" dirty="0" err="1"/>
              <a:t>thanks</a:t>
            </a:r>
            <a:r>
              <a:rPr lang="fr-FR" dirty="0"/>
              <a:t> to the </a:t>
            </a:r>
            <a:r>
              <a:rPr lang="fr-FR" dirty="0" err="1"/>
              <a:t>experiments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developed</a:t>
            </a:r>
            <a:r>
              <a:rPr lang="fr-FR" dirty="0"/>
              <a:t> in the architectural, </a:t>
            </a:r>
            <a:r>
              <a:rPr lang="fr-FR" dirty="0" err="1"/>
              <a:t>hydraulic</a:t>
            </a:r>
            <a:r>
              <a:rPr lang="fr-FR" dirty="0"/>
              <a:t> and </a:t>
            </a:r>
            <a:r>
              <a:rPr lang="fr-FR" dirty="0" err="1"/>
              <a:t>botanical</a:t>
            </a:r>
            <a:r>
              <a:rPr lang="fr-FR" dirty="0"/>
              <a:t> </a:t>
            </a:r>
            <a:r>
              <a:rPr lang="fr-FR" dirty="0" err="1"/>
              <a:t>fields</a:t>
            </a:r>
            <a:r>
              <a:rPr lang="fr-FR" dirty="0"/>
              <a:t>.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destined</a:t>
            </a:r>
            <a:r>
              <a:rPr lang="fr-FR" dirty="0"/>
              <a:t> to </a:t>
            </a:r>
            <a:r>
              <a:rPr lang="fr-FR" dirty="0" err="1"/>
              <a:t>become</a:t>
            </a:r>
            <a:r>
              <a:rPr lang="fr-FR" dirty="0"/>
              <a:t> one of the Seven </a:t>
            </a:r>
            <a:r>
              <a:rPr lang="fr-FR" dirty="0" err="1"/>
              <a:t>Wonders</a:t>
            </a:r>
            <a:r>
              <a:rPr lang="fr-FR" dirty="0"/>
              <a:t> of the Ancient World.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it-IT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02;p14">
            <a:extLst>
              <a:ext uri="{FF2B5EF4-FFF2-40B4-BE49-F238E27FC236}">
                <a16:creationId xmlns:a16="http://schemas.microsoft.com/office/drawing/2014/main" id="{0018599F-BDC8-E405-7816-D502A493B3A5}"/>
              </a:ext>
            </a:extLst>
          </p:cNvPr>
          <p:cNvSpPr txBox="1"/>
          <p:nvPr/>
        </p:nvSpPr>
        <p:spPr>
          <a:xfrm>
            <a:off x="7536724" y="3271664"/>
            <a:ext cx="2742888" cy="23082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Athens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Agora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Cimone, a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politician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Athens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decided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gardens in the Agora. In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democratic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Greece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greenery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be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above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public, open to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everyone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03;p14">
            <a:extLst>
              <a:ext uri="{FF2B5EF4-FFF2-40B4-BE49-F238E27FC236}">
                <a16:creationId xmlns:a16="http://schemas.microsoft.com/office/drawing/2014/main" id="{EBF541AD-3695-AA70-12AE-EA7520217E46}"/>
              </a:ext>
            </a:extLst>
          </p:cNvPr>
          <p:cNvSpPr txBox="1"/>
          <p:nvPr/>
        </p:nvSpPr>
        <p:spPr>
          <a:xfrm>
            <a:off x="1427471" y="2771043"/>
            <a:ext cx="273423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8 000 BC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04;p14">
            <a:extLst>
              <a:ext uri="{FF2B5EF4-FFF2-40B4-BE49-F238E27FC236}">
                <a16:creationId xmlns:a16="http://schemas.microsoft.com/office/drawing/2014/main" id="{EA2BADC5-3074-FE90-6D53-6ADAEC00254D}"/>
              </a:ext>
            </a:extLst>
          </p:cNvPr>
          <p:cNvSpPr txBox="1"/>
          <p:nvPr/>
        </p:nvSpPr>
        <p:spPr>
          <a:xfrm>
            <a:off x="4538108" y="2745433"/>
            <a:ext cx="19511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800"/>
            </a:pPr>
            <a:r>
              <a:rPr lang="it-IT" sz="1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590 </a:t>
            </a:r>
            <a:r>
              <a:rPr lang="it-IT" sz="1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05;p14">
            <a:extLst>
              <a:ext uri="{FF2B5EF4-FFF2-40B4-BE49-F238E27FC236}">
                <a16:creationId xmlns:a16="http://schemas.microsoft.com/office/drawing/2014/main" id="{7D220763-97C5-E069-14BE-E617AB8F42AF}"/>
              </a:ext>
            </a:extLst>
          </p:cNvPr>
          <p:cNvSpPr txBox="1"/>
          <p:nvPr/>
        </p:nvSpPr>
        <p:spPr>
          <a:xfrm>
            <a:off x="7516200" y="2737198"/>
            <a:ext cx="273423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800"/>
            </a:pPr>
            <a:r>
              <a:rPr lang="it-IT" sz="1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470 </a:t>
            </a:r>
            <a:r>
              <a:rPr lang="it-IT" sz="1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06;p14">
            <a:extLst>
              <a:ext uri="{FF2B5EF4-FFF2-40B4-BE49-F238E27FC236}">
                <a16:creationId xmlns:a16="http://schemas.microsoft.com/office/drawing/2014/main" id="{729E4D09-687B-F4DB-7D63-CDFED4C4C2E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27797" y="918023"/>
            <a:ext cx="1469036" cy="185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07;p14" descr="Immagine che contiene testo, resort&#10;&#10;Descrizione generata automaticamente">
            <a:extLst>
              <a:ext uri="{FF2B5EF4-FFF2-40B4-BE49-F238E27FC236}">
                <a16:creationId xmlns:a16="http://schemas.microsoft.com/office/drawing/2014/main" id="{47A5AA35-140F-50DE-5D89-660CFF37CC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3808" y="840433"/>
            <a:ext cx="2535687" cy="183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08;p14" descr="Immagine che contiene edificio, esterni, albero, montagna&#10;&#10;Descrizione generata automaticamente">
            <a:extLst>
              <a:ext uri="{FF2B5EF4-FFF2-40B4-BE49-F238E27FC236}">
                <a16:creationId xmlns:a16="http://schemas.microsoft.com/office/drawing/2014/main" id="{0D5BBB2C-D977-CFCD-3C26-2F4CB17BE49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6724" y="891455"/>
            <a:ext cx="2693186" cy="1680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487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1CBA7-25F4-B464-176A-D449FE33C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25945-C872-B49C-00A6-368F2C2E5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2" name="Google Shape;115;p15">
            <a:extLst>
              <a:ext uri="{FF2B5EF4-FFF2-40B4-BE49-F238E27FC236}">
                <a16:creationId xmlns:a16="http://schemas.microsoft.com/office/drawing/2014/main" id="{0FFA960F-643F-8CCA-7CB1-D79253C55527}"/>
              </a:ext>
            </a:extLst>
          </p:cNvPr>
          <p:cNvSpPr txBox="1"/>
          <p:nvPr/>
        </p:nvSpPr>
        <p:spPr>
          <a:xfrm>
            <a:off x="1709123" y="3175818"/>
            <a:ext cx="2897705" cy="3352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Among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Etruscans</a:t>
            </a:r>
            <a:endParaRPr lang="it-IT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writer to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mention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"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hortus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Plinio il vecchio,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wrote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garden of Tarquinio il Superbo, the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seventh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last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Etruscan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king of Rome. In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Etruscans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fond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greenery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rock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necropolises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gardens.</a:t>
            </a:r>
            <a:endParaRPr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16;p15">
            <a:extLst>
              <a:ext uri="{FF2B5EF4-FFF2-40B4-BE49-F238E27FC236}">
                <a16:creationId xmlns:a16="http://schemas.microsoft.com/office/drawing/2014/main" id="{DD102E31-ABD3-7E43-1518-72D34436B143}"/>
              </a:ext>
            </a:extLst>
          </p:cNvPr>
          <p:cNvSpPr txBox="1"/>
          <p:nvPr/>
        </p:nvSpPr>
        <p:spPr>
          <a:xfrm>
            <a:off x="4649591" y="3148965"/>
            <a:ext cx="2771128" cy="2862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Among</a:t>
            </a:r>
            <a:r>
              <a:rPr lang="it-IT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Romans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the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peristyle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inside Roman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villas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were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"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hortus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". The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vegetable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patch and garden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represented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oasis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peace and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tranquillity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refuge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city life, a place full of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religious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symbolic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significance</a:t>
            </a:r>
            <a:r>
              <a:rPr lang="it-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17;p15">
            <a:extLst>
              <a:ext uri="{FF2B5EF4-FFF2-40B4-BE49-F238E27FC236}">
                <a16:creationId xmlns:a16="http://schemas.microsoft.com/office/drawing/2014/main" id="{6F1E8874-9F9B-44FF-96E3-053E0FDA9C10}"/>
              </a:ext>
            </a:extLst>
          </p:cNvPr>
          <p:cNvSpPr txBox="1"/>
          <p:nvPr/>
        </p:nvSpPr>
        <p:spPr>
          <a:xfrm>
            <a:off x="7595199" y="3179892"/>
            <a:ext cx="2657381" cy="34162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Benedictine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gardens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"Ora et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Labora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Benedetto da Norcia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composed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Rule in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wrote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"The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monastery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must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possibly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organised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way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inside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everything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water,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mill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vegetable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garden and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various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workers...".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8;p15">
            <a:extLst>
              <a:ext uri="{FF2B5EF4-FFF2-40B4-BE49-F238E27FC236}">
                <a16:creationId xmlns:a16="http://schemas.microsoft.com/office/drawing/2014/main" id="{D9CF45E4-C73F-2124-AC78-A8199D7F4E07}"/>
              </a:ext>
            </a:extLst>
          </p:cNvPr>
          <p:cNvSpPr txBox="1"/>
          <p:nvPr/>
        </p:nvSpPr>
        <p:spPr>
          <a:xfrm>
            <a:off x="1693348" y="2779633"/>
            <a:ext cx="25914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From 300 BC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19;p15">
            <a:extLst>
              <a:ext uri="{FF2B5EF4-FFF2-40B4-BE49-F238E27FC236}">
                <a16:creationId xmlns:a16="http://schemas.microsoft.com/office/drawing/2014/main" id="{504EA346-6F4C-0DD9-4DD6-AA1791F8C1DF}"/>
              </a:ext>
            </a:extLst>
          </p:cNvPr>
          <p:cNvSpPr txBox="1"/>
          <p:nvPr/>
        </p:nvSpPr>
        <p:spPr>
          <a:xfrm>
            <a:off x="4684501" y="2806527"/>
            <a:ext cx="257070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From 200 BC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20;p15">
            <a:extLst>
              <a:ext uri="{FF2B5EF4-FFF2-40B4-BE49-F238E27FC236}">
                <a16:creationId xmlns:a16="http://schemas.microsoft.com/office/drawing/2014/main" id="{B53A6A2B-EF41-F772-CAD1-48F9BA706800}"/>
              </a:ext>
            </a:extLst>
          </p:cNvPr>
          <p:cNvSpPr txBox="1"/>
          <p:nvPr/>
        </p:nvSpPr>
        <p:spPr>
          <a:xfrm>
            <a:off x="7604164" y="2790074"/>
            <a:ext cx="265738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From 529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121;p15">
            <a:extLst>
              <a:ext uri="{FF2B5EF4-FFF2-40B4-BE49-F238E27FC236}">
                <a16:creationId xmlns:a16="http://schemas.microsoft.com/office/drawing/2014/main" id="{BB6B136E-35FD-ADDD-B2AD-B213B4F9E0A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62269" y="1081540"/>
            <a:ext cx="2605670" cy="171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2;p15" descr="Immagine che contiene edificio, erba, casa, esterni&#10;&#10;Descrizione generata automaticamente">
            <a:extLst>
              <a:ext uri="{FF2B5EF4-FFF2-40B4-BE49-F238E27FC236}">
                <a16:creationId xmlns:a16="http://schemas.microsoft.com/office/drawing/2014/main" id="{15BD57A1-4FE2-6F10-079E-12EA443E9A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3888" y="990455"/>
            <a:ext cx="2564224" cy="1799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3;p15" descr="Immagine che contiene testo&#10;&#10;Descrizione generata automaticamente">
            <a:extLst>
              <a:ext uri="{FF2B5EF4-FFF2-40B4-BE49-F238E27FC236}">
                <a16:creationId xmlns:a16="http://schemas.microsoft.com/office/drawing/2014/main" id="{2B8650E8-8F34-2648-C73D-62DD6DE9D2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6581" y="287112"/>
            <a:ext cx="2034988" cy="2537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861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E763C-F1DC-9736-882B-5A91B84DD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176BA-74F6-DD6D-85EF-9DE76D0F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12" name="Google Shape;130;p16">
            <a:extLst>
              <a:ext uri="{FF2B5EF4-FFF2-40B4-BE49-F238E27FC236}">
                <a16:creationId xmlns:a16="http://schemas.microsoft.com/office/drawing/2014/main" id="{2727A5C0-367D-2032-491F-6D1E9D377DF4}"/>
              </a:ext>
            </a:extLst>
          </p:cNvPr>
          <p:cNvSpPr txBox="1"/>
          <p:nvPr/>
        </p:nvSpPr>
        <p:spPr>
          <a:xfrm>
            <a:off x="5127245" y="3252277"/>
            <a:ext cx="2581682" cy="23082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Hortus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Conclusus</a:t>
            </a:r>
            <a:endParaRPr lang="it-IT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medieval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town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behind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kitchen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gardens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aromatic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herbs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staple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vegetables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fruit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grown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1;p16">
            <a:extLst>
              <a:ext uri="{FF2B5EF4-FFF2-40B4-BE49-F238E27FC236}">
                <a16:creationId xmlns:a16="http://schemas.microsoft.com/office/drawing/2014/main" id="{0EC0DFD2-31B4-12F3-D038-45160BA58E8F}"/>
              </a:ext>
            </a:extLst>
          </p:cNvPr>
          <p:cNvSpPr txBox="1"/>
          <p:nvPr/>
        </p:nvSpPr>
        <p:spPr>
          <a:xfrm>
            <a:off x="2033481" y="3252277"/>
            <a:ext cx="2784737" cy="30559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Arab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garden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Arabs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credited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introducing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cultivated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Mediterranean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Europe,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including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aubergines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lemons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oranges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peaches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apricots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cotton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sugar cane,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carob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32;p16">
            <a:extLst>
              <a:ext uri="{FF2B5EF4-FFF2-40B4-BE49-F238E27FC236}">
                <a16:creationId xmlns:a16="http://schemas.microsoft.com/office/drawing/2014/main" id="{53025A2F-90B8-0C00-6D3A-C464B27E32E5}"/>
              </a:ext>
            </a:extLst>
          </p:cNvPr>
          <p:cNvSpPr txBox="1"/>
          <p:nvPr/>
        </p:nvSpPr>
        <p:spPr>
          <a:xfrm>
            <a:off x="8017955" y="3252277"/>
            <a:ext cx="2742888" cy="33391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Vegetable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garden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Jean De La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Quintinie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botany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created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first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vegetable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garden for King Louis XIV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Château de Versailles (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covering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hectares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time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one of the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centres of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experimentation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Europe in </a:t>
            </a:r>
            <a:r>
              <a:rPr lang="it-IT" sz="18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field.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3;p16">
            <a:extLst>
              <a:ext uri="{FF2B5EF4-FFF2-40B4-BE49-F238E27FC236}">
                <a16:creationId xmlns:a16="http://schemas.microsoft.com/office/drawing/2014/main" id="{41158FC7-2CC7-1326-5A76-3265D5AEEF99}"/>
              </a:ext>
            </a:extLst>
          </p:cNvPr>
          <p:cNvSpPr txBox="1"/>
          <p:nvPr/>
        </p:nvSpPr>
        <p:spPr>
          <a:xfrm>
            <a:off x="5574726" y="2882945"/>
            <a:ext cx="23084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1100 – 1450 </a:t>
            </a:r>
            <a:endParaRPr sz="1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34;p16">
            <a:extLst>
              <a:ext uri="{FF2B5EF4-FFF2-40B4-BE49-F238E27FC236}">
                <a16:creationId xmlns:a16="http://schemas.microsoft.com/office/drawing/2014/main" id="{D2C5AC20-B95A-C4CC-965A-680B28A45D33}"/>
              </a:ext>
            </a:extLst>
          </p:cNvPr>
          <p:cNvSpPr txBox="1"/>
          <p:nvPr/>
        </p:nvSpPr>
        <p:spPr>
          <a:xfrm>
            <a:off x="2924005" y="2833989"/>
            <a:ext cx="17594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800-1000</a:t>
            </a:r>
            <a:endParaRPr sz="1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35;p16">
            <a:extLst>
              <a:ext uri="{FF2B5EF4-FFF2-40B4-BE49-F238E27FC236}">
                <a16:creationId xmlns:a16="http://schemas.microsoft.com/office/drawing/2014/main" id="{3153AC44-47C5-EDAC-AF46-42035D6A3851}"/>
              </a:ext>
            </a:extLst>
          </p:cNvPr>
          <p:cNvSpPr txBox="1"/>
          <p:nvPr/>
        </p:nvSpPr>
        <p:spPr>
          <a:xfrm>
            <a:off x="8866428" y="2882945"/>
            <a:ext cx="16758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1660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36;p16" descr="Immagine che contiene testo&#10;&#10;Descrizione generata automaticamente">
            <a:extLst>
              <a:ext uri="{FF2B5EF4-FFF2-40B4-BE49-F238E27FC236}">
                <a16:creationId xmlns:a16="http://schemas.microsoft.com/office/drawing/2014/main" id="{8BE00A09-2F41-4AFC-472A-754A233AB04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67367" y="343140"/>
            <a:ext cx="2000416" cy="240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37;p16">
            <a:extLst>
              <a:ext uri="{FF2B5EF4-FFF2-40B4-BE49-F238E27FC236}">
                <a16:creationId xmlns:a16="http://schemas.microsoft.com/office/drawing/2014/main" id="{B9576D34-0AAA-A0FF-0322-F33CBE1D28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4402" y="845357"/>
            <a:ext cx="2843817" cy="193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38;p16" descr="Immagine che contiene testo&#10;&#10;Descrizione generata automaticamente">
            <a:extLst>
              <a:ext uri="{FF2B5EF4-FFF2-40B4-BE49-F238E27FC236}">
                <a16:creationId xmlns:a16="http://schemas.microsoft.com/office/drawing/2014/main" id="{C114E93E-4D61-ACFB-6E39-AD6B3D590F2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0999" y="479563"/>
            <a:ext cx="2000416" cy="2403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536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59CBF-AC60-B813-1C09-7D7383CCC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9FADF-1B48-797E-031D-FF5FF62DD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2" name="Google Shape;144;p17">
            <a:extLst>
              <a:ext uri="{FF2B5EF4-FFF2-40B4-BE49-F238E27FC236}">
                <a16:creationId xmlns:a16="http://schemas.microsoft.com/office/drawing/2014/main" id="{7505BA6C-A932-6E84-D062-79AF91CA714A}"/>
              </a:ext>
            </a:extLst>
          </p:cNvPr>
          <p:cNvSpPr txBox="1"/>
          <p:nvPr/>
        </p:nvSpPr>
        <p:spPr>
          <a:xfrm>
            <a:off x="3235868" y="5945501"/>
            <a:ext cx="557991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Royal </a:t>
            </a:r>
            <a:r>
              <a:rPr lang="it-IT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entrance</a:t>
            </a:r>
            <a:r>
              <a:rPr lang="it-IT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Louis </a:t>
            </a:r>
            <a:r>
              <a:rPr lang="it-IT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XIV’s garden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45;p17" descr="Immagine che contiene albero, esterni, edificio, pietra&#10;&#10;Descrizione generata automaticamente">
            <a:extLst>
              <a:ext uri="{FF2B5EF4-FFF2-40B4-BE49-F238E27FC236}">
                <a16:creationId xmlns:a16="http://schemas.microsoft.com/office/drawing/2014/main" id="{46D6951D-900C-9768-08D9-FC81A67A8C4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1404" y="1284487"/>
            <a:ext cx="4025665" cy="3810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Plan_du_potager_de_Versailles_[...]Le_Nôtre_btv1b53128275r.JPEG">
            <a:extLst>
              <a:ext uri="{FF2B5EF4-FFF2-40B4-BE49-F238E27FC236}">
                <a16:creationId xmlns:a16="http://schemas.microsoft.com/office/drawing/2014/main" id="{E4EDAFAF-9A94-F67E-D58D-1055F9B07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331" y="329894"/>
            <a:ext cx="3348000" cy="50383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A33C84-C67B-DC8F-F9A1-8EBCA7DFBD91}"/>
              </a:ext>
            </a:extLst>
          </p:cNvPr>
          <p:cNvSpPr/>
          <p:nvPr/>
        </p:nvSpPr>
        <p:spPr>
          <a:xfrm>
            <a:off x="6205873" y="5433806"/>
            <a:ext cx="4391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Plan of the </a:t>
            </a:r>
            <a:r>
              <a:rPr lang="fr-FR" dirty="0" err="1"/>
              <a:t>kitchen</a:t>
            </a:r>
            <a:r>
              <a:rPr lang="fr-FR" dirty="0"/>
              <a:t> </a:t>
            </a:r>
            <a:r>
              <a:rPr lang="fr-FR" dirty="0" err="1"/>
              <a:t>garden</a:t>
            </a:r>
            <a:r>
              <a:rPr lang="fr-FR" dirty="0"/>
              <a:t> at Versailles, 1678</a:t>
            </a:r>
          </a:p>
        </p:txBody>
      </p:sp>
    </p:spTree>
    <p:extLst>
      <p:ext uri="{BB962C8B-B14F-4D97-AF65-F5344CB8AC3E}">
        <p14:creationId xmlns:p14="http://schemas.microsoft.com/office/powerpoint/2010/main" val="112276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420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446</Words>
  <Application>Microsoft Macintosh PowerPoint</Application>
  <PresentationFormat>Grand écran</PresentationFormat>
  <Paragraphs>34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Times New Roman</vt:lpstr>
      <vt:lpstr>Tema de Office</vt:lpstr>
      <vt:lpstr>Ancient history of gardens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Communication onProjects</dc:creator>
  <cp:lastModifiedBy>Nicolas Condom</cp:lastModifiedBy>
  <cp:revision>74</cp:revision>
  <dcterms:created xsi:type="dcterms:W3CDTF">2022-11-23T09:11:19Z</dcterms:created>
  <dcterms:modified xsi:type="dcterms:W3CDTF">2025-03-03T15:10:35Z</dcterms:modified>
</cp:coreProperties>
</file>