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4" r:id="rId2"/>
    <p:sldId id="269" r:id="rId3"/>
    <p:sldId id="265" r:id="rId4"/>
    <p:sldId id="267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132"/>
    <a:srgbClr val="59AF37"/>
    <a:srgbClr val="EEFAEE"/>
    <a:srgbClr val="914B91"/>
    <a:srgbClr val="FAFAFA"/>
    <a:srgbClr val="F4BD02"/>
    <a:srgbClr val="ED7F21"/>
    <a:srgbClr val="0283C8"/>
    <a:srgbClr val="A1CE3B"/>
    <a:srgbClr val="EB3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94725"/>
  </p:normalViewPr>
  <p:slideViewPr>
    <p:cSldViewPr snapToGrid="0">
      <p:cViewPr varScale="1">
        <p:scale>
          <a:sx n="105" d="100"/>
          <a:sy n="105" d="100"/>
        </p:scale>
        <p:origin x="9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9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D8512B98-3EF1-1532-721F-AD493468A2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CD1CCDC-D576-1781-AC4A-03D47E0209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00EA7-C261-B646-9A69-ED40B18A742F}" type="datetimeFigureOut">
              <a:rPr lang="es-ES" smtClean="0"/>
              <a:t>13/02/2025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C56BECC-291C-C7D2-3311-6B6A7EF4F4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30D23E2-60D1-1FDA-EA54-C4245377848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9DCEB4-FAC7-6F46-BD43-80309A1EEDA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58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4C5FF-4360-6D43-8E4E-D12D2397760D}" type="datetimeFigureOut">
              <a:rPr lang="es-ES" smtClean="0"/>
              <a:t>13/02/2025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DADFC-EDDC-C84D-89DC-F49CAFA8C320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005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6DADFC-EDDC-C84D-89DC-F49CAFA8C320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22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1.png"/><Relationship Id="rId7" Type="http://schemas.openxmlformats.org/officeDocument/2006/relationships/image" Target="../media/image5.svg"/><Relationship Id="rId12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15.jpg"/><Relationship Id="rId5" Type="http://schemas.openxmlformats.org/officeDocument/2006/relationships/image" Target="../media/image3.svg"/><Relationship Id="rId10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43DCE625-57C6-200A-6060-032B5010836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3467" y="5913519"/>
            <a:ext cx="5501096" cy="37953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(</a:t>
            </a:r>
            <a:r>
              <a:rPr lang="es-ES" dirty="0" err="1"/>
              <a:t>e.g</a:t>
            </a:r>
            <a:r>
              <a:rPr lang="es-ES" dirty="0"/>
              <a:t>.: Meeting, </a:t>
            </a:r>
            <a:r>
              <a:rPr lang="es-ES" dirty="0" err="1"/>
              <a:t>venue</a:t>
            </a:r>
            <a:r>
              <a:rPr lang="es-ES" dirty="0"/>
              <a:t> &amp; date)</a:t>
            </a:r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08E08D27-259F-6B63-15D8-531EF6F330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1568" y="2704104"/>
            <a:ext cx="5532995" cy="1899938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1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Write the title</a:t>
            </a:r>
            <a:br>
              <a:rPr lang="en-US" dirty="0"/>
            </a:br>
            <a:r>
              <a:rPr lang="en-US" dirty="0"/>
              <a:t>of your presentation here</a:t>
            </a:r>
          </a:p>
        </p:txBody>
      </p:sp>
      <p:pic>
        <p:nvPicPr>
          <p:cNvPr id="6" name="Imagen 5" descr="Logotipo&#10;&#10;Descripción generada automáticamente">
            <a:extLst>
              <a:ext uri="{FF2B5EF4-FFF2-40B4-BE49-F238E27FC236}">
                <a16:creationId xmlns:a16="http://schemas.microsoft.com/office/drawing/2014/main" id="{DCDABE45-3A6C-294B-2C1F-1937169570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629" y="564944"/>
            <a:ext cx="3831771" cy="1022166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8CA58D3-0445-4A8C-CD51-8787074A222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1398" r="5861"/>
          <a:stretch/>
        </p:blipFill>
        <p:spPr>
          <a:xfrm>
            <a:off x="7638749" y="2498397"/>
            <a:ext cx="4553251" cy="2825578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C95832E0-169F-9770-7FA3-7FA4D22326E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18613" y="1851993"/>
            <a:ext cx="2617666" cy="1292807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B77D0581-0FD5-68D9-A8E0-EF31642B4F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25251"/>
          <a:stretch/>
        </p:blipFill>
        <p:spPr>
          <a:xfrm rot="10800000">
            <a:off x="8360804" y="0"/>
            <a:ext cx="2768600" cy="1025256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514190DA-39DA-CB9B-E034-5A3CDAE0019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6024350">
            <a:off x="4795643" y="-351772"/>
            <a:ext cx="2577663" cy="1986317"/>
          </a:xfrm>
          <a:prstGeom prst="rect">
            <a:avLst/>
          </a:prstGeom>
        </p:spPr>
      </p:pic>
      <p:pic>
        <p:nvPicPr>
          <p:cNvPr id="19" name="Imagen 18" descr="Imagen que contiene Forma&#10;&#10;Descripción generada automáticamente">
            <a:extLst>
              <a:ext uri="{FF2B5EF4-FFF2-40B4-BE49-F238E27FC236}">
                <a16:creationId xmlns:a16="http://schemas.microsoft.com/office/drawing/2014/main" id="{C9AA8283-52B3-8F3A-114D-AFD6C370F96A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94238" y="514059"/>
            <a:ext cx="1230829" cy="124776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FD31E3F-8903-86C5-677E-408AD7B1B0D0}"/>
              </a:ext>
            </a:extLst>
          </p:cNvPr>
          <p:cNvSpPr txBox="1"/>
          <p:nvPr userDrawn="1"/>
        </p:nvSpPr>
        <p:spPr>
          <a:xfrm>
            <a:off x="7061200" y="5632496"/>
            <a:ext cx="46638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3C69EAAB-3A69-9DCB-7125-BF2B18AF4933}"/>
              </a:ext>
            </a:extLst>
          </p:cNvPr>
          <p:cNvSpPr txBox="1"/>
          <p:nvPr userDrawn="1"/>
        </p:nvSpPr>
        <p:spPr>
          <a:xfrm>
            <a:off x="7067911" y="5295886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</p:spTree>
    <p:extLst>
      <p:ext uri="{BB962C8B-B14F-4D97-AF65-F5344CB8AC3E}">
        <p14:creationId xmlns:p14="http://schemas.microsoft.com/office/powerpoint/2010/main" val="365285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ECDFB287-0AA5-A79E-1197-E9F97C1AEE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9022" y="1313558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8AAB59A8-8A7F-EF7A-942E-225D0DE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98AD08D-CD59-BCC3-DD13-F9F77BC71BA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13/02/2025</a:t>
            </a:fld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61F304CA-DAA3-5EFE-1288-BFC1290BA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8F78307-0891-1B50-F2F7-DA6D0667D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3350012-2EF9-17E4-CA8D-499F47589936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29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CEE0D79F-DCDA-7F3B-0B9A-672FEC1B2C5A}"/>
              </a:ext>
            </a:extLst>
          </p:cNvPr>
          <p:cNvSpPr/>
          <p:nvPr userDrawn="1"/>
        </p:nvSpPr>
        <p:spPr>
          <a:xfrm>
            <a:off x="0" y="0"/>
            <a:ext cx="3668486" cy="6858000"/>
          </a:xfrm>
          <a:prstGeom prst="rect">
            <a:avLst/>
          </a:prstGeom>
          <a:solidFill>
            <a:schemeClr val="accent2">
              <a:lumMod val="20000"/>
              <a:lumOff val="80000"/>
              <a:alpha val="3308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Lágrima 4">
            <a:extLst>
              <a:ext uri="{FF2B5EF4-FFF2-40B4-BE49-F238E27FC236}">
                <a16:creationId xmlns:a16="http://schemas.microsoft.com/office/drawing/2014/main" id="{EDD4D3A8-074B-314C-97F5-1554D3975D1F}"/>
              </a:ext>
            </a:extLst>
          </p:cNvPr>
          <p:cNvSpPr/>
          <p:nvPr userDrawn="1"/>
        </p:nvSpPr>
        <p:spPr>
          <a:xfrm rot="16200000">
            <a:off x="694336" y="1294844"/>
            <a:ext cx="4844315" cy="4844315"/>
          </a:xfrm>
          <a:prstGeom prst="teardrop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707B52-02C9-3A8B-D778-2E05B3C0B54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800886" y="3061991"/>
            <a:ext cx="5709839" cy="2749700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C49DAF09-7083-1FE3-70AE-D40CD47AD9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01227" y="1803213"/>
            <a:ext cx="57094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170B5539-8C61-B9FD-B0E5-E1F8352D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12" name="Date Placeholder 8">
            <a:extLst>
              <a:ext uri="{FF2B5EF4-FFF2-40B4-BE49-F238E27FC236}">
                <a16:creationId xmlns:a16="http://schemas.microsoft.com/office/drawing/2014/main" id="{61644D17-64BC-8382-B404-BABBD65802B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13/02/2025</a:t>
            </a:fld>
            <a:endParaRPr lang="es-ES" dirty="0"/>
          </a:p>
        </p:txBody>
      </p:sp>
      <p:sp>
        <p:nvSpPr>
          <p:cNvPr id="16" name="Marcador de número de diapositiva 4">
            <a:extLst>
              <a:ext uri="{FF2B5EF4-FFF2-40B4-BE49-F238E27FC236}">
                <a16:creationId xmlns:a16="http://schemas.microsoft.com/office/drawing/2014/main" id="{5EFF03AE-FCCA-1618-7596-D2EFD3FC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3" name="Marcador de texto 7">
            <a:extLst>
              <a:ext uri="{FF2B5EF4-FFF2-40B4-BE49-F238E27FC236}">
                <a16:creationId xmlns:a16="http://schemas.microsoft.com/office/drawing/2014/main" id="{65526418-A556-1FB9-715C-C04660A1ED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7780" y="2637876"/>
            <a:ext cx="57094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0CC7817-1D40-B77A-194A-A5B4E327A4C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 flipH="1">
            <a:off x="1022216" y="1651049"/>
            <a:ext cx="4192629" cy="4135448"/>
          </a:xfrm>
          <a:prstGeom prst="teardrop">
            <a:avLst/>
          </a:prstGeom>
          <a:solidFill>
            <a:schemeClr val="bg2"/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AFD9C54A-EF26-D595-8F73-F47F47415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03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, 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A4D294EA-5354-9A3E-4C00-7C8DA214F1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466978" cy="5393634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r>
              <a:rPr lang="es-ES" dirty="0" err="1"/>
              <a:t>Photo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AB31038-3C86-073E-FE67-EF654A7300A4}"/>
              </a:ext>
            </a:extLst>
          </p:cNvPr>
          <p:cNvSpPr/>
          <p:nvPr userDrawn="1"/>
        </p:nvSpPr>
        <p:spPr>
          <a:xfrm>
            <a:off x="9711" y="5405209"/>
            <a:ext cx="5466978" cy="1464365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914B91"/>
              </a:solidFill>
            </a:endParaRPr>
          </a:p>
        </p:txBody>
      </p:sp>
      <p:sp>
        <p:nvSpPr>
          <p:cNvPr id="16" name="Marcador de texto 15">
            <a:extLst>
              <a:ext uri="{FF2B5EF4-FFF2-40B4-BE49-F238E27FC236}">
                <a16:creationId xmlns:a16="http://schemas.microsoft.com/office/drawing/2014/main" id="{D477C188-B185-BC8E-5B29-056209F896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1115" y="5777948"/>
            <a:ext cx="4564711" cy="833642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</a:t>
            </a: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AA230D1-4DC4-C22C-055A-2B848645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F3D7FE6-E816-0D48-5650-237BEEC9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4" name="Content Placeholder 7">
            <a:extLst>
              <a:ext uri="{FF2B5EF4-FFF2-40B4-BE49-F238E27FC236}">
                <a16:creationId xmlns:a16="http://schemas.microsoft.com/office/drawing/2014/main" id="{13FE66DC-D7C7-7319-881F-03CD96E16B9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0" y="2749473"/>
            <a:ext cx="5518898" cy="3199914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buNone/>
              <a:defRPr sz="140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Duis autem vel </a:t>
            </a:r>
            <a:r>
              <a:rPr lang="en-US" dirty="0" err="1"/>
              <a:t>eum</a:t>
            </a:r>
            <a:r>
              <a:rPr lang="en-US" dirty="0"/>
              <a:t> </a:t>
            </a:r>
            <a:r>
              <a:rPr lang="en-US" dirty="0" err="1"/>
              <a:t>iriure</a:t>
            </a:r>
            <a:r>
              <a:rPr lang="en-US" dirty="0"/>
              <a:t> dolor in </a:t>
            </a:r>
            <a:r>
              <a:rPr lang="en-US" dirty="0" err="1"/>
              <a:t>hendrerit</a:t>
            </a:r>
            <a:r>
              <a:rPr lang="en-US" dirty="0"/>
              <a:t> in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, vel illum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at </a:t>
            </a:r>
            <a:r>
              <a:rPr lang="en-US" dirty="0" err="1"/>
              <a:t>vero</a:t>
            </a:r>
            <a:r>
              <a:rPr lang="en-US" dirty="0"/>
              <a:t> eros et </a:t>
            </a:r>
            <a:r>
              <a:rPr lang="en-US" dirty="0" err="1"/>
              <a:t>accumsan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</a:t>
            </a:r>
            <a:r>
              <a:rPr lang="en-US" dirty="0"/>
              <a:t> qui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luptatum</a:t>
            </a:r>
            <a:r>
              <a:rPr lang="en-US" dirty="0"/>
              <a:t> </a:t>
            </a:r>
            <a:r>
              <a:rPr lang="en-US" dirty="0" err="1"/>
              <a:t>zzril</a:t>
            </a:r>
            <a:r>
              <a:rPr lang="en-US" dirty="0"/>
              <a:t> </a:t>
            </a:r>
            <a:r>
              <a:rPr lang="en-US" dirty="0" err="1"/>
              <a:t>delenit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duis</a:t>
            </a:r>
            <a:r>
              <a:rPr lang="en-US" dirty="0"/>
              <a:t> dolore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feugait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. 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83A05F5-7C73-ADA2-BA09-6985060395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90695"/>
            <a:ext cx="5518897" cy="524629"/>
          </a:xfrm>
          <a:noFill/>
        </p:spPr>
        <p:txBody>
          <a:bodyPr anchor="t">
            <a:noAutofit/>
          </a:bodyPr>
          <a:lstStyle>
            <a:lvl1pPr>
              <a:defRPr sz="3800" b="1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Heading</a:t>
            </a:r>
            <a:endParaRPr lang="es-ES" dirty="0"/>
          </a:p>
        </p:txBody>
      </p:sp>
      <p:sp>
        <p:nvSpPr>
          <p:cNvPr id="17" name="Marcador de texto 7">
            <a:extLst>
              <a:ext uri="{FF2B5EF4-FFF2-40B4-BE49-F238E27FC236}">
                <a16:creationId xmlns:a16="http://schemas.microsoft.com/office/drawing/2014/main" id="{FC9674BD-66DA-6FBC-22B2-DA89944297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325358"/>
            <a:ext cx="5518897" cy="413228"/>
          </a:xfrm>
        </p:spPr>
        <p:txBody>
          <a:bodyPr>
            <a:normAutofit/>
          </a:bodyPr>
          <a:lstStyle>
            <a:lvl1pPr marL="0" indent="0">
              <a:buNone/>
              <a:defRPr sz="1900" b="1">
                <a:solidFill>
                  <a:srgbClr val="59AF3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78652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ie de página 3">
            <a:extLst>
              <a:ext uri="{FF2B5EF4-FFF2-40B4-BE49-F238E27FC236}">
                <a16:creationId xmlns:a16="http://schemas.microsoft.com/office/drawing/2014/main" id="{6E24DBEF-F88A-FCAA-67AF-74CE8963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4859" y="393666"/>
            <a:ext cx="4235866" cy="365125"/>
          </a:xfrm>
        </p:spPr>
        <p:txBody>
          <a:bodyPr/>
          <a:lstStyle>
            <a:lvl1pPr algn="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Your Name – Your </a:t>
            </a:r>
            <a:r>
              <a:rPr lang="en-US" dirty="0" err="1"/>
              <a:t>Organisation’s</a:t>
            </a:r>
            <a:r>
              <a:rPr lang="en-US" dirty="0"/>
              <a:t> name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A1976DB7-F157-08AD-64A0-E64B8AD6FEF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429286" y="390901"/>
            <a:ext cx="2743200" cy="365125"/>
          </a:xfrm>
        </p:spPr>
        <p:txBody>
          <a:bodyPr/>
          <a:lstStyle>
            <a:lvl1pPr algn="ctr">
              <a:defRPr sz="1050">
                <a:solidFill>
                  <a:srgbClr val="3315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B5DC1A8-9426-5242-A3FE-A1307E09766A}" type="datetime1">
              <a:rPr lang="es-ES" smtClean="0"/>
              <a:t>13/02/2025</a:t>
            </a:fld>
            <a:endParaRPr lang="es-ES" dirty="0"/>
          </a:p>
        </p:txBody>
      </p:sp>
      <p:sp>
        <p:nvSpPr>
          <p:cNvPr id="7" name="Marcador de número de diapositiva 4">
            <a:extLst>
              <a:ext uri="{FF2B5EF4-FFF2-40B4-BE49-F238E27FC236}">
                <a16:creationId xmlns:a16="http://schemas.microsoft.com/office/drawing/2014/main" id="{24F848A6-7441-798B-5865-66F4F8C9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7525" y="6177517"/>
            <a:ext cx="2743200" cy="350589"/>
          </a:xfrm>
        </p:spPr>
        <p:txBody>
          <a:bodyPr/>
          <a:lstStyle>
            <a:lvl1pPr>
              <a:defRPr sz="13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EFF97C0-89C0-8A4C-9EEA-3CADCA393802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2" name="Imagen 1" descr="Logotipo&#10;&#10;Descripción generada automáticamente">
            <a:extLst>
              <a:ext uri="{FF2B5EF4-FFF2-40B4-BE49-F238E27FC236}">
                <a16:creationId xmlns:a16="http://schemas.microsoft.com/office/drawing/2014/main" id="{ED76FEDE-B713-02B3-BD37-12F73C85F2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329" y="341351"/>
            <a:ext cx="2129971" cy="568192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4012102B-DCFD-4602-AA3B-4E67B99433A0}"/>
              </a:ext>
            </a:extLst>
          </p:cNvPr>
          <p:cNvSpPr/>
          <p:nvPr userDrawn="1"/>
        </p:nvSpPr>
        <p:spPr>
          <a:xfrm>
            <a:off x="0" y="6769100"/>
            <a:ext cx="12192000" cy="127000"/>
          </a:xfrm>
          <a:prstGeom prst="rect">
            <a:avLst/>
          </a:prstGeom>
          <a:solidFill>
            <a:srgbClr val="59AF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036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A05D1E60-AD83-11FC-560E-09695B6F4538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CuadroTexto 25">
            <a:extLst>
              <a:ext uri="{FF2B5EF4-FFF2-40B4-BE49-F238E27FC236}">
                <a16:creationId xmlns:a16="http://schemas.microsoft.com/office/drawing/2014/main" id="{7B5B11CC-AB9C-186A-22F4-601B36B27936}"/>
              </a:ext>
            </a:extLst>
          </p:cNvPr>
          <p:cNvSpPr txBox="1"/>
          <p:nvPr userDrawn="1"/>
        </p:nvSpPr>
        <p:spPr>
          <a:xfrm>
            <a:off x="6524262" y="917185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COORDINATOR</a:t>
            </a:r>
          </a:p>
        </p:txBody>
      </p:sp>
      <p:pic>
        <p:nvPicPr>
          <p:cNvPr id="37" name="Imagen 36" descr="Imagen que contiene Forma&#10;&#10;Descripción generada automáticamente">
            <a:extLst>
              <a:ext uri="{FF2B5EF4-FFF2-40B4-BE49-F238E27FC236}">
                <a16:creationId xmlns:a16="http://schemas.microsoft.com/office/drawing/2014/main" id="{EC5B01F8-8B24-9EED-7771-70E8BE5E69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9900" y="5172541"/>
            <a:ext cx="1318740" cy="1336888"/>
          </a:xfrm>
          <a:prstGeom prst="rect">
            <a:avLst/>
          </a:prstGeom>
        </p:spPr>
      </p:pic>
      <p:sp>
        <p:nvSpPr>
          <p:cNvPr id="40" name="CuadroTexto 25">
            <a:extLst>
              <a:ext uri="{FF2B5EF4-FFF2-40B4-BE49-F238E27FC236}">
                <a16:creationId xmlns:a16="http://schemas.microsoft.com/office/drawing/2014/main" id="{C0869E09-A581-6C37-38B7-8CB999722540}"/>
              </a:ext>
            </a:extLst>
          </p:cNvPr>
          <p:cNvSpPr txBox="1"/>
          <p:nvPr userDrawn="1"/>
        </p:nvSpPr>
        <p:spPr>
          <a:xfrm>
            <a:off x="6524262" y="3238488"/>
            <a:ext cx="38649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spc="0" dirty="0">
                <a:solidFill>
                  <a:srgbClr val="F681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PARTNERS</a:t>
            </a:r>
          </a:p>
        </p:txBody>
      </p: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4D04E495-B4A8-6FBC-8D25-B63F632A0C62}"/>
              </a:ext>
            </a:extLst>
          </p:cNvPr>
          <p:cNvCxnSpPr>
            <a:cxnSpLocks/>
          </p:cNvCxnSpPr>
          <p:nvPr userDrawn="1"/>
        </p:nvCxnSpPr>
        <p:spPr>
          <a:xfrm>
            <a:off x="6620436" y="351993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3712F79D-7F54-5901-610D-56B38DC82DE0}"/>
              </a:ext>
            </a:extLst>
          </p:cNvPr>
          <p:cNvCxnSpPr>
            <a:cxnSpLocks/>
          </p:cNvCxnSpPr>
          <p:nvPr userDrawn="1"/>
        </p:nvCxnSpPr>
        <p:spPr>
          <a:xfrm>
            <a:off x="6620436" y="1205876"/>
            <a:ext cx="4965822" cy="0"/>
          </a:xfrm>
          <a:prstGeom prst="line">
            <a:avLst/>
          </a:prstGeom>
          <a:ln w="25400">
            <a:solidFill>
              <a:srgbClr val="F68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 descr="Logotipo&#10;&#10;Descripción generada automáticamente">
            <a:extLst>
              <a:ext uri="{FF2B5EF4-FFF2-40B4-BE49-F238E27FC236}">
                <a16:creationId xmlns:a16="http://schemas.microsoft.com/office/drawing/2014/main" id="{3B0983D6-3F96-9081-095D-2EA2AD167C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15478" y="1809277"/>
            <a:ext cx="3890446" cy="255991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D6BE65C-23A3-C614-FED7-F6E6BC65F1F0}"/>
              </a:ext>
            </a:extLst>
          </p:cNvPr>
          <p:cNvSpPr txBox="1"/>
          <p:nvPr userDrawn="1"/>
        </p:nvSpPr>
        <p:spPr>
          <a:xfrm>
            <a:off x="1788640" y="5589837"/>
            <a:ext cx="3890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Funded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by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Views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opinions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expressed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are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however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author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(s)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only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do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necessarily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reflect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those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of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Education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and Culture Executive Agency (EACEA).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Neither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European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Union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nor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EACE can be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held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responsible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for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 </a:t>
            </a:r>
            <a:r>
              <a:rPr lang="es-ES" sz="1000" dirty="0" err="1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them</a:t>
            </a:r>
            <a:r>
              <a:rPr lang="es-ES" sz="1000" dirty="0">
                <a:solidFill>
                  <a:schemeClr val="bg2">
                    <a:lumMod val="50000"/>
                  </a:schemeClr>
                </a:solidFill>
                <a:effectLst/>
                <a:latin typeface="Helvetica" pitchFamily="2" charset="0"/>
              </a:rPr>
              <a:t>.</a:t>
            </a:r>
          </a:p>
          <a:p>
            <a:pPr algn="just"/>
            <a:endParaRPr lang="en-GB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54F9CA-F401-8959-E8E0-A80F47F7C519}"/>
              </a:ext>
            </a:extLst>
          </p:cNvPr>
          <p:cNvSpPr txBox="1"/>
          <p:nvPr userDrawn="1"/>
        </p:nvSpPr>
        <p:spPr>
          <a:xfrm>
            <a:off x="1795351" y="5253227"/>
            <a:ext cx="4079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>
                <a:solidFill>
                  <a:srgbClr val="F68132"/>
                </a:solidFill>
                <a:effectLst/>
                <a:latin typeface="Helvetica" pitchFamily="2" charset="0"/>
              </a:rPr>
              <a:t>ERASMUS PLUS - KA2 STRATEGIC PARTNERSHIP</a:t>
            </a:r>
          </a:p>
          <a:p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Grant </a:t>
            </a:r>
            <a:r>
              <a:rPr lang="es-ES" sz="1000" b="1" dirty="0" err="1">
                <a:solidFill>
                  <a:srgbClr val="59AF37"/>
                </a:solidFill>
                <a:effectLst/>
                <a:latin typeface="Helvetica" pitchFamily="2" charset="0"/>
              </a:rPr>
              <a:t>Agreement</a:t>
            </a:r>
            <a:r>
              <a:rPr lang="es-ES" sz="1000" b="1" dirty="0">
                <a:solidFill>
                  <a:srgbClr val="59AF37"/>
                </a:solidFill>
                <a:effectLst/>
                <a:latin typeface="Helvetica" pitchFamily="2" charset="0"/>
              </a:rPr>
              <a:t> No. 2023-1-FR01-KA220-ADU-000153638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2BEF6236-FE6A-B3A9-E2F4-C10E3BE21D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31152" r="394"/>
          <a:stretch/>
        </p:blipFill>
        <p:spPr>
          <a:xfrm>
            <a:off x="1802756" y="0"/>
            <a:ext cx="4318645" cy="176856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795A4C39-DEF5-2F78-1108-A4B493714AE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51719"/>
          <a:stretch/>
        </p:blipFill>
        <p:spPr>
          <a:xfrm>
            <a:off x="-15230" y="866830"/>
            <a:ext cx="1303720" cy="1333603"/>
          </a:xfrm>
          <a:prstGeom prst="rect">
            <a:avLst/>
          </a:prstGeom>
        </p:spPr>
      </p:pic>
      <p:pic>
        <p:nvPicPr>
          <p:cNvPr id="14" name="Imagen 13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34D2D7D2-D7DB-6A2C-E6F6-DD0EA004F4C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524262" y="1345889"/>
            <a:ext cx="1374494" cy="1443219"/>
          </a:xfrm>
          <a:prstGeom prst="rect">
            <a:avLst/>
          </a:prstGeom>
        </p:spPr>
      </p:pic>
      <p:pic>
        <p:nvPicPr>
          <p:cNvPr id="21" name="Imagen 20" descr="Imagen que contiene Texto&#10;&#10;Descripción generada automáticamente">
            <a:extLst>
              <a:ext uri="{FF2B5EF4-FFF2-40B4-BE49-F238E27FC236}">
                <a16:creationId xmlns:a16="http://schemas.microsoft.com/office/drawing/2014/main" id="{46F5B7B9-14CC-0439-0209-EEF48734693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436" y="3888667"/>
            <a:ext cx="2307664" cy="1137523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5C6625-5827-0712-25F8-731BB1225193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631014" y="5531698"/>
            <a:ext cx="2297086" cy="282168"/>
          </a:xfrm>
          <a:prstGeom prst="rect">
            <a:avLst/>
          </a:prstGeom>
        </p:spPr>
      </p:pic>
      <p:pic>
        <p:nvPicPr>
          <p:cNvPr id="30" name="Imagen 2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EE8E64BC-74A7-AFE6-F31B-16AD4D57BD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341569" y="5430884"/>
            <a:ext cx="2095349" cy="427800"/>
          </a:xfrm>
          <a:prstGeom prst="rect">
            <a:avLst/>
          </a:prstGeom>
        </p:spPr>
      </p:pic>
      <p:pic>
        <p:nvPicPr>
          <p:cNvPr id="32" name="Imagen 3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EE27F85-2872-63D2-E350-FBDDB77B160F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668713" y="3723267"/>
            <a:ext cx="1441060" cy="14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07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F82EFC-ABDC-F304-702C-01D10C522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A11D00F-6FE2-EF74-6C1A-08537CBCB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F2B1D-C30C-A6AC-B154-EC127A22B5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D7E2-0D93-4F4B-A8E3-4663300AC84C}" type="datetime1">
              <a:rPr lang="es-ES" smtClean="0"/>
              <a:t>13/02/2025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DFF5F9-B027-9D32-58E5-6A93C2ED4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Your Organisation's Name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F06C3A-E227-D7E7-C5DF-95E08491FF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F97C0-89C0-8A4C-9EEA-3CADCA39380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60" r:id="rId3"/>
    <p:sldLayoutId id="2147483662" r:id="rId4"/>
    <p:sldLayoutId id="2147483655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466CD-BB49-E8EC-FF7D-B8CDB2DC8C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275219"/>
            <a:ext cx="5501096" cy="379537"/>
          </a:xfrm>
        </p:spPr>
        <p:txBody>
          <a:bodyPr/>
          <a:lstStyle/>
          <a:p>
            <a:r>
              <a:rPr lang="es-ES" dirty="0"/>
              <a:t>COMPARISONS AND DIFFERENCES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AD4B74-4120-31AE-829B-CA93796B5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Formal Education </a:t>
            </a:r>
            <a:b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4800" dirty="0">
                <a:latin typeface="Calibri" panose="020F0502020204030204" pitchFamily="34" charset="0"/>
                <a:cs typeface="Calibri" panose="020F0502020204030204" pitchFamily="34" charset="0"/>
              </a:rPr>
              <a:t>and non-formal</a:t>
            </a:r>
            <a:endParaRPr lang="es-E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725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10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Advantages and disadvantages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of Informal Education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13/02/2025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8" y="1549624"/>
            <a:ext cx="5518897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and continuous learning: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can take place anywhere and at any time, based on everyday experiences.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Flexibility and customisation: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allows individual research on topics of interest through books, social media, internet or informal trainers.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Various methods: uses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wide range of learning techniques.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efficiency: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enables fast and direct learning.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Accessibility of information: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resources include books, digital media, TV, radio and personal conversations.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Disadvantages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Risk of misinformation: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sources such as the Internet, social media or personal conversations can spread misinformation.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Inappropriate methods: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techniques may not be effective or relevant.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structure: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absence of a defined programme can cause confusion and loss of concentration.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Uncertain results: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 may not achieve the intended objectives.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839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Formal education takes place in institutional settings such as schools, colleges or universities.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It is based on a defined curriculum and follows pre-established rules and regulations.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Phases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Includes primary, secondary and post-secondary education.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Involves verification and certification of acquired skills or knowledge.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Provides academic, vocational or basic skills.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Certification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: Leads to the award of officially recognised diplomas and certificates.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Key Elements of Formal Education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2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l="747" t="999" r="34402" b="-999"/>
          <a:stretch/>
        </p:blipFill>
        <p:spPr>
          <a:xfrm flipH="1">
            <a:off x="1489509" y="1717129"/>
            <a:ext cx="3700557" cy="34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3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2" y="1313558"/>
            <a:ext cx="9423028" cy="524629"/>
          </a:xfrm>
        </p:spPr>
        <p:txBody>
          <a:bodyPr/>
          <a:lstStyle/>
          <a:p>
            <a:r>
              <a:rPr lang="it-IT" dirty="0"/>
              <a:t>Characteristics of Formal Education: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3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Organised structure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follows a defined programme based on specific subjects and organised hierarchically.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Predetermined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duration: the programme must be completed within a specific time period.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Qualified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teachers: instruction is provided by professional teachers.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Structured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assessment: includes a chronological evaluation system to monitor student progress.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Educational planning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it is designed to meet specific educational needs through planned courses.</a:t>
            </a:r>
          </a:p>
        </p:txBody>
      </p:sp>
    </p:spTree>
    <p:extLst>
      <p:ext uri="{BB962C8B-B14F-4D97-AF65-F5344CB8AC3E}">
        <p14:creationId xmlns:p14="http://schemas.microsoft.com/office/powerpoint/2010/main" val="2954873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5671523E-B186-45D2-ABA3-3F37E52306E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386" r="2038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4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Advantages and disadvantages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of formal education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13/02/2025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74172"/>
            <a:ext cx="5518897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Advantages: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Structured organisation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well-planned educational system with up-to-date content.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Qualified learning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trained and professional teachers guarantee quality education.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Systematic evaluations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mid-term and final examinations support student progress.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Recognised certification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leads to official diplomas.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Efficient 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management: the institutions are well organised in terms of management and logistics.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it-IT" altLang="it-IT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Disadvantages: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Rigidity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less flexible than other learning methods.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Lack of stimulation for the brightest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rigid timetables can bore the most advanced students.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Limited involvement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difficulty in motivating lazy or uninterested students.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Risk of inefficiency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non-professional school offers can waste time and resources.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Complex classroom dynamics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creation of subgroups that are difficult to manage.</a:t>
            </a:r>
          </a:p>
        </p:txBody>
      </p:sp>
    </p:spTree>
    <p:extLst>
      <p:ext uri="{BB962C8B-B14F-4D97-AF65-F5344CB8AC3E}">
        <p14:creationId xmlns:p14="http://schemas.microsoft.com/office/powerpoint/2010/main" val="2067469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135448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Structured and planned programmes: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designed to develop specific skills and competences.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Informal context: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takes place outside the formal educational curriculum.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Places of learning: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includes organisations, sports clubs, theatre and community groups.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Practical and creative activities: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project work, games, discussions, camping, music and drama.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Personal and social focus: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aims to improve personal development and social cohesion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Limited recognition: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results are difficult to certify, but social recognition is growing.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Key Elements of Non-Formal Education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5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/>
          <a:srcRect l="16312" r="1631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155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Characteristics of Non-Formal Education: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6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Voluntariness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free and non-compulsory participation.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Universal accessibility: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ideally open to all.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Targeted organisation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designed with specific educational objectives.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Active participation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actively involving participants.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Learner-centredness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focused on the needs and development of the individual.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Life skills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geared towards practical learning and active citizenship.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Collective approach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combines individual and group learning.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Holistic orientation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considers the holistic development of the participant.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Practical experience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: based on action and experiential learning.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Flexibility: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adapted to the specific needs of the participants.</a:t>
            </a:r>
          </a:p>
        </p:txBody>
      </p:sp>
    </p:spTree>
    <p:extLst>
      <p:ext uri="{BB962C8B-B14F-4D97-AF65-F5344CB8AC3E}">
        <p14:creationId xmlns:p14="http://schemas.microsoft.com/office/powerpoint/2010/main" val="3297615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D249C08-428D-F3AE-A0D1-5A24B902D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7</a:t>
            </a:fld>
            <a:endParaRPr lang="es-ES" dirty="0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B6EF3982-A424-89EC-1FEC-5F691CA2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54375"/>
            <a:ext cx="5974080" cy="524629"/>
          </a:xfrm>
        </p:spPr>
        <p:txBody>
          <a:bodyPr/>
          <a:lstStyle/>
          <a:p>
            <a:r>
              <a:rPr lang="it-IT" sz="3200" dirty="0">
                <a:latin typeface="Calibri" panose="020F0502020204030204" pitchFamily="34" charset="0"/>
                <a:cs typeface="Calibri" panose="020F0502020204030204" pitchFamily="34" charset="0"/>
              </a:rPr>
              <a:t>Advantages and disadvantages</a:t>
            </a:r>
            <a:endParaRPr lang="es-E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Marcador de texto 17">
            <a:extLst>
              <a:ext uri="{FF2B5EF4-FFF2-40B4-BE49-F238E27FC236}">
                <a16:creationId xmlns:a16="http://schemas.microsoft.com/office/drawing/2014/main" id="{CB251B0A-3466-01CD-515F-64FC904104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95999" y="979004"/>
            <a:ext cx="5518897" cy="413228"/>
          </a:xfrm>
        </p:spPr>
        <p:txBody>
          <a:bodyPr/>
          <a:lstStyle/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of non-formal education</a:t>
            </a:r>
            <a:endParaRPr lang="es-E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F20FB4-2CE4-C5F8-0DD2-6438075A4E3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448800" y="6246813"/>
            <a:ext cx="2743200" cy="365125"/>
          </a:xfrm>
        </p:spPr>
        <p:txBody>
          <a:bodyPr/>
          <a:lstStyle/>
          <a:p>
            <a:fld id="{940DC668-59BB-7C4F-9F75-66B19341F162}" type="datetime1">
              <a:rPr lang="es-ES" smtClean="0"/>
              <a:t>13/02/2025</a:t>
            </a:fld>
            <a:endParaRPr lang="es-E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0AA0EAB-1BE2-4073-A0B7-BF3C43559F72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6095999" y="1423316"/>
            <a:ext cx="5518897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Advantages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Practical approach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experiential and concrete learning oriented.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 growth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promotes individual development without depending on changes in the formal education system.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Self-learning: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enhances autonomy and personal learning.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Flexibility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suitable for different ages, times and contents.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Inclusiveness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open to contributions from both the public and private sectors.</a:t>
            </a: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Disadvantages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Instability in participation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participants may have irregular attendance.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Lack of certification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does not provide recognised official certificates.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Limited resources: 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lacking adequate funds and materials.</a:t>
            </a:r>
          </a:p>
          <a:p>
            <a:pPr marL="285750" lvl="0" indent="-285750" algn="l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Inadequate space</a:t>
            </a:r>
            <a:r>
              <a:rPr lang="it-IT" altLang="it-IT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there may be a lack of adequate facilities provided by local authorities.</a:t>
            </a:r>
            <a:endParaRPr kumimoji="0" lang="it-IT" altLang="it-IT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Segnaposto immagine 12">
            <a:extLst>
              <a:ext uri="{FF2B5EF4-FFF2-40B4-BE49-F238E27FC236}">
                <a16:creationId xmlns:a16="http://schemas.microsoft.com/office/drawing/2014/main" id="{52FA1C7F-117C-44B2-94CE-516E18A390C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5218" r="15218"/>
          <a:stretch>
            <a:fillRect/>
          </a:stretch>
        </p:blipFill>
        <p:spPr>
          <a:xfrm>
            <a:off x="0" y="0"/>
            <a:ext cx="5466978" cy="539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76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contenido 27">
            <a:extLst>
              <a:ext uri="{FF2B5EF4-FFF2-40B4-BE49-F238E27FC236}">
                <a16:creationId xmlns:a16="http://schemas.microsoft.com/office/drawing/2014/main" id="{1A9EFEC2-1E9E-E786-944F-3A4E527D0C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800886" y="2054150"/>
            <a:ext cx="5709839" cy="4410184"/>
          </a:xfrm>
        </p:spPr>
        <p:txBody>
          <a:bodyPr/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Definition: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Lifelong continuous learning.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Sources of learning: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Daily experiences and interactions with the environment.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Family, neighbours, market, library, work, play, and informal sports activities.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Features: 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Unplanned and unstructured.</a:t>
            </a:r>
          </a:p>
          <a:p>
            <a:pPr marL="285750" lvl="0" indent="-285750">
              <a:buFontTx/>
              <a:buChar char="-"/>
            </a:pP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It fosters the acquisition of attitudes, values, skills and knowledge.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Informal areas: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Art, reading, and other recreational and cultural activities.</a:t>
            </a:r>
          </a:p>
        </p:txBody>
      </p:sp>
      <p:sp>
        <p:nvSpPr>
          <p:cNvPr id="27" name="Título 26">
            <a:extLst>
              <a:ext uri="{FF2B5EF4-FFF2-40B4-BE49-F238E27FC236}">
                <a16:creationId xmlns:a16="http://schemas.microsoft.com/office/drawing/2014/main" id="{B56B6A11-3B47-37FA-E165-C8CB685ED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0886" y="1382996"/>
            <a:ext cx="6104634" cy="524629"/>
          </a:xfrm>
        </p:spPr>
        <p:txBody>
          <a:bodyPr/>
          <a:lstStyle/>
          <a:p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Key Elements of Informal Education</a:t>
            </a:r>
            <a:endParaRPr lang="es-E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Marcador de pie de página 12">
            <a:extLst>
              <a:ext uri="{FF2B5EF4-FFF2-40B4-BE49-F238E27FC236}">
                <a16:creationId xmlns:a16="http://schemas.microsoft.com/office/drawing/2014/main" id="{308CB581-E10B-3D28-5752-25A48A312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14" name="Marcador de número de diapositiva 13">
            <a:extLst>
              <a:ext uri="{FF2B5EF4-FFF2-40B4-BE49-F238E27FC236}">
                <a16:creationId xmlns:a16="http://schemas.microsoft.com/office/drawing/2014/main" id="{58BCAB48-4237-27BB-4D6F-F127D7CE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8</a:t>
            </a:fld>
            <a:endParaRPr lang="es-ES" dirty="0"/>
          </a:p>
        </p:txBody>
      </p:sp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BF058269-C69E-4C36-A0A7-EF88B61D3CC2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/>
          <a:srcRect r="3534"/>
          <a:stretch/>
        </p:blipFill>
        <p:spPr>
          <a:xfrm flipH="1">
            <a:off x="1354666" y="1907625"/>
            <a:ext cx="3817844" cy="27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90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38E6B1A-9741-CE91-94E0-D612A3839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021" y="1313558"/>
            <a:ext cx="10690911" cy="524629"/>
          </a:xfrm>
        </p:spPr>
        <p:txBody>
          <a:bodyPr/>
          <a:lstStyle/>
          <a:p>
            <a:r>
              <a:rPr lang="it-IT" dirty="0"/>
              <a:t>Characteristics of Informal Education: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08E8E-5DEE-43CF-2174-27B6C017A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Replay Network 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3FE21D-1B78-B669-22F4-7F56D2849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F97C0-89C0-8A4C-9EEA-3CADCA393802}" type="slidenum">
              <a:rPr lang="es-ES" smtClean="0"/>
              <a:t>9</a:t>
            </a:fld>
            <a:endParaRPr lang="es-ES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254B2F-6D5E-4F93-888E-D32A147A9EB3}"/>
              </a:ext>
            </a:extLst>
          </p:cNvPr>
          <p:cNvSpPr/>
          <p:nvPr/>
        </p:nvSpPr>
        <p:spPr>
          <a:xfrm>
            <a:off x="629021" y="2157492"/>
            <a:ext cx="1088170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Independence from physical spaces: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it takes place outside the confines of traditional classrooms.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Absence of a programme: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does not follow a defined curriculum.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Unplanned: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lacking timetables and organised structures.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Continuous learning: a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natural process that lasts a lifetime.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Variety of sources: </a:t>
            </a:r>
            <a:r>
              <a:rPr lang="it-IT" sz="2800" dirty="0">
                <a:latin typeface="Calibri" panose="020F0502020204030204" pitchFamily="34" charset="0"/>
                <a:cs typeface="Calibri" panose="020F0502020204030204" pitchFamily="34" charset="0"/>
              </a:rPr>
              <a:t>acquired through media, life experiences, relationships with friends, family and other social interactions.</a:t>
            </a:r>
          </a:p>
        </p:txBody>
      </p:sp>
    </p:spTree>
    <p:extLst>
      <p:ext uri="{BB962C8B-B14F-4D97-AF65-F5344CB8AC3E}">
        <p14:creationId xmlns:p14="http://schemas.microsoft.com/office/powerpoint/2010/main" val="37589590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917</Words>
  <Application>Microsoft Office PowerPoint</Application>
  <PresentationFormat>Widescreen</PresentationFormat>
  <Paragraphs>110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Helvetica</vt:lpstr>
      <vt:lpstr>Wingdings</vt:lpstr>
      <vt:lpstr>Tema de Office</vt:lpstr>
      <vt:lpstr>Formal Education  and non-formal</vt:lpstr>
      <vt:lpstr>Key Elements of Formal Education</vt:lpstr>
      <vt:lpstr>Characteristics of Formal Education:</vt:lpstr>
      <vt:lpstr>Advantages and disadvantages</vt:lpstr>
      <vt:lpstr>Key Elements of Non-Formal Education</vt:lpstr>
      <vt:lpstr>Characteristics of Non-Formal Education:</vt:lpstr>
      <vt:lpstr>Advantages and disadvantages</vt:lpstr>
      <vt:lpstr>Key Elements of Informal Education</vt:lpstr>
      <vt:lpstr>Characteristics of Informal Education:</vt:lpstr>
      <vt:lpstr>Advantages and disadvantages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Formal Education  and non-formal</dc:title>
  <dc:creator>Communication onProjects</dc:creator>
  <cp:keywords>, docId:2BFF4CC4749331FB20C0137D14B9ED6B</cp:keywords>
  <cp:lastModifiedBy>Info onProjects</cp:lastModifiedBy>
  <cp:revision>81</cp:revision>
  <dcterms:created xsi:type="dcterms:W3CDTF">2022-11-23T09:11:19Z</dcterms:created>
  <dcterms:modified xsi:type="dcterms:W3CDTF">2025-02-13T10:03:35Z</dcterms:modified>
</cp:coreProperties>
</file>