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64" r:id="rId2"/>
    <p:sldId id="269" r:id="rId3"/>
    <p:sldId id="265" r:id="rId4"/>
    <p:sldId id="267" r:id="rId5"/>
    <p:sldId id="270" r:id="rId6"/>
    <p:sldId id="271" r:id="rId7"/>
    <p:sldId id="272" r:id="rId8"/>
    <p:sldId id="273" r:id="rId9"/>
    <p:sldId id="274" r:id="rId10"/>
    <p:sldId id="275" r:id="rId11"/>
    <p:sldId id="266" r:id="rId1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8132"/>
    <a:srgbClr val="59AF37"/>
    <a:srgbClr val="EEFAEE"/>
    <a:srgbClr val="914B91"/>
    <a:srgbClr val="FAFAFA"/>
    <a:srgbClr val="F4BD02"/>
    <a:srgbClr val="ED7F21"/>
    <a:srgbClr val="0283C8"/>
    <a:srgbClr val="A1CE3B"/>
    <a:srgbClr val="EB3F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14"/>
    <p:restoredTop sz="94725"/>
  </p:normalViewPr>
  <p:slideViewPr>
    <p:cSldViewPr snapToGrid="0">
      <p:cViewPr varScale="1">
        <p:scale>
          <a:sx n="113" d="100"/>
          <a:sy n="113" d="100"/>
        </p:scale>
        <p:origin x="16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992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D8512B98-3EF1-1532-721F-AD493468A2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CD1CCDC-D576-1781-AC4A-03D47E0209A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A00EA7-C261-B646-9A69-ED40B18A742F}" type="datetimeFigureOut">
              <a:rPr lang="es-ES" smtClean="0"/>
              <a:t>20/12/2024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C56BECC-291C-C7D2-3311-6B6A7EF4F4E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30D23E2-60D1-1FDA-EA54-C4245377848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9DCEB4-FAC7-6F46-BD43-80309A1EEDAD}" type="slidenum">
              <a:rPr lang="es-ES" smtClean="0"/>
              <a:t>‹N›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45804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54C5FF-4360-6D43-8E4E-D12D2397760D}" type="datetimeFigureOut">
              <a:rPr lang="es-ES" smtClean="0"/>
              <a:t>20/12/2024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6DADFC-EDDC-C84D-89DC-F49CAFA8C320}" type="slidenum">
              <a:rPr lang="es-ES" smtClean="0"/>
              <a:t>‹N›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5005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6DADFC-EDDC-C84D-89DC-F49CAFA8C320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0229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11.png"/><Relationship Id="rId7" Type="http://schemas.openxmlformats.org/officeDocument/2006/relationships/image" Target="../media/image5.svg"/><Relationship Id="rId12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15.jpg"/><Relationship Id="rId5" Type="http://schemas.openxmlformats.org/officeDocument/2006/relationships/image" Target="../media/image3.svg"/><Relationship Id="rId10" Type="http://schemas.openxmlformats.org/officeDocument/2006/relationships/image" Target="../media/image14.png"/><Relationship Id="rId4" Type="http://schemas.openxmlformats.org/officeDocument/2006/relationships/image" Target="../media/image2.png"/><Relationship Id="rId9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43DCE625-57C6-200A-6060-032B5010836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3467" y="5913519"/>
            <a:ext cx="5501096" cy="379537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600">
                <a:solidFill>
                  <a:srgbClr val="59AF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 err="1"/>
              <a:t>Add</a:t>
            </a:r>
            <a:r>
              <a:rPr lang="es-ES" dirty="0"/>
              <a:t> a </a:t>
            </a:r>
            <a:r>
              <a:rPr lang="es-ES" dirty="0" err="1"/>
              <a:t>subtitle</a:t>
            </a:r>
            <a:r>
              <a:rPr lang="es-ES" dirty="0"/>
              <a:t> (</a:t>
            </a:r>
            <a:r>
              <a:rPr lang="es-ES" dirty="0" err="1"/>
              <a:t>e.g</a:t>
            </a:r>
            <a:r>
              <a:rPr lang="es-ES" dirty="0"/>
              <a:t>.: Meeting, </a:t>
            </a:r>
            <a:r>
              <a:rPr lang="es-ES" dirty="0" err="1"/>
              <a:t>venue</a:t>
            </a:r>
            <a:r>
              <a:rPr lang="es-ES" dirty="0"/>
              <a:t> &amp; date)</a:t>
            </a:r>
          </a:p>
        </p:txBody>
      </p:sp>
      <p:sp>
        <p:nvSpPr>
          <p:cNvPr id="22" name="Title 21">
            <a:extLst>
              <a:ext uri="{FF2B5EF4-FFF2-40B4-BE49-F238E27FC236}">
                <a16:creationId xmlns:a16="http://schemas.microsoft.com/office/drawing/2014/main" id="{08E08D27-259F-6B63-15D8-531EF6F330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1568" y="2704104"/>
            <a:ext cx="5532995" cy="1899938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4000" b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Write the title</a:t>
            </a:r>
            <a:br>
              <a:rPr lang="en-US" dirty="0"/>
            </a:br>
            <a:r>
              <a:rPr lang="en-US" dirty="0"/>
              <a:t>of your presentation here</a:t>
            </a:r>
          </a:p>
        </p:txBody>
      </p:sp>
      <p:pic>
        <p:nvPicPr>
          <p:cNvPr id="6" name="Imagen 5" descr="Logotipo&#10;&#10;Descripción generada automáticamente">
            <a:extLst>
              <a:ext uri="{FF2B5EF4-FFF2-40B4-BE49-F238E27FC236}">
                <a16:creationId xmlns:a16="http://schemas.microsoft.com/office/drawing/2014/main" id="{DCDABE45-3A6C-294B-2C1F-1937169570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1629" y="564944"/>
            <a:ext cx="3831771" cy="1022166"/>
          </a:xfrm>
          <a:prstGeom prst="rect">
            <a:avLst/>
          </a:prstGeom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id="{08CA58D3-0445-4A8C-CD51-8787074A222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1398" r="5861"/>
          <a:stretch/>
        </p:blipFill>
        <p:spPr>
          <a:xfrm>
            <a:off x="7638749" y="2498397"/>
            <a:ext cx="4553251" cy="2825578"/>
          </a:xfrm>
          <a:prstGeom prst="rect">
            <a:avLst/>
          </a:prstGeom>
        </p:spPr>
      </p:pic>
      <p:pic>
        <p:nvPicPr>
          <p:cNvPr id="12" name="Gráfico 11">
            <a:extLst>
              <a:ext uri="{FF2B5EF4-FFF2-40B4-BE49-F238E27FC236}">
                <a16:creationId xmlns:a16="http://schemas.microsoft.com/office/drawing/2014/main" id="{C95832E0-169F-9770-7FA3-7FA4D22326E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518613" y="1851993"/>
            <a:ext cx="2617666" cy="1292807"/>
          </a:xfrm>
          <a:prstGeom prst="rect">
            <a:avLst/>
          </a:prstGeom>
        </p:spPr>
      </p:pic>
      <p:pic>
        <p:nvPicPr>
          <p:cNvPr id="15" name="Gráfico 14">
            <a:extLst>
              <a:ext uri="{FF2B5EF4-FFF2-40B4-BE49-F238E27FC236}">
                <a16:creationId xmlns:a16="http://schemas.microsoft.com/office/drawing/2014/main" id="{B77D0581-0FD5-68D9-A8E0-EF31642B4F5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b="25251"/>
          <a:stretch/>
        </p:blipFill>
        <p:spPr>
          <a:xfrm rot="10800000">
            <a:off x="8360804" y="0"/>
            <a:ext cx="2768600" cy="1025256"/>
          </a:xfrm>
          <a:prstGeom prst="rect">
            <a:avLst/>
          </a:prstGeom>
        </p:spPr>
      </p:pic>
      <p:pic>
        <p:nvPicPr>
          <p:cNvPr id="17" name="Gráfico 16">
            <a:extLst>
              <a:ext uri="{FF2B5EF4-FFF2-40B4-BE49-F238E27FC236}">
                <a16:creationId xmlns:a16="http://schemas.microsoft.com/office/drawing/2014/main" id="{514190DA-39DA-CB9B-E034-5A3CDAE00195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6024350">
            <a:off x="4795643" y="-351772"/>
            <a:ext cx="2577663" cy="1986317"/>
          </a:xfrm>
          <a:prstGeom prst="rect">
            <a:avLst/>
          </a:prstGeom>
        </p:spPr>
      </p:pic>
      <p:pic>
        <p:nvPicPr>
          <p:cNvPr id="19" name="Imagen 18" descr="Imagen que contiene Forma&#10;&#10;Descripción generada automáticamente">
            <a:extLst>
              <a:ext uri="{FF2B5EF4-FFF2-40B4-BE49-F238E27FC236}">
                <a16:creationId xmlns:a16="http://schemas.microsoft.com/office/drawing/2014/main" id="{C9AA8283-52B3-8F3A-114D-AFD6C370F96A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0494238" y="514059"/>
            <a:ext cx="1230829" cy="1247767"/>
          </a:xfrm>
          <a:prstGeom prst="rect">
            <a:avLst/>
          </a:prstGeom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5FD31E3F-8903-86C5-677E-408AD7B1B0D0}"/>
              </a:ext>
            </a:extLst>
          </p:cNvPr>
          <p:cNvSpPr txBox="1"/>
          <p:nvPr userDrawn="1"/>
        </p:nvSpPr>
        <p:spPr>
          <a:xfrm>
            <a:off x="7061200" y="5632496"/>
            <a:ext cx="466386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Funded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by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the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European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Union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.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Views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and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opinions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expressed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are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however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those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of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the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author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(s)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only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and do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not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necessarily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reflect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those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of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the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European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Union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or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the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European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Education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and Culture Executive Agency (EACEA).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Neither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the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European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Union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nor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EACE can be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held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responsible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for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them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.</a:t>
            </a:r>
          </a:p>
          <a:p>
            <a:pPr algn="just"/>
            <a:endParaRPr lang="en-GB" sz="1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3C69EAAB-3A69-9DCB-7125-BF2B18AF4933}"/>
              </a:ext>
            </a:extLst>
          </p:cNvPr>
          <p:cNvSpPr txBox="1"/>
          <p:nvPr userDrawn="1"/>
        </p:nvSpPr>
        <p:spPr>
          <a:xfrm>
            <a:off x="7067911" y="5295886"/>
            <a:ext cx="40793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F68132"/>
                </a:solidFill>
                <a:effectLst/>
                <a:latin typeface="Helvetica" pitchFamily="2" charset="0"/>
              </a:rPr>
              <a:t>ERASMUS PLUS - KA2 STRATEGIC PARTNERSHIP</a:t>
            </a:r>
          </a:p>
          <a:p>
            <a:r>
              <a:rPr lang="es-ES" sz="1000" b="1" dirty="0">
                <a:solidFill>
                  <a:srgbClr val="59AF37"/>
                </a:solidFill>
                <a:effectLst/>
                <a:latin typeface="Helvetica" pitchFamily="2" charset="0"/>
              </a:rPr>
              <a:t>Grant </a:t>
            </a:r>
            <a:r>
              <a:rPr lang="es-ES" sz="1000" b="1" dirty="0" err="1">
                <a:solidFill>
                  <a:srgbClr val="59AF37"/>
                </a:solidFill>
                <a:effectLst/>
                <a:latin typeface="Helvetica" pitchFamily="2" charset="0"/>
              </a:rPr>
              <a:t>Agreement</a:t>
            </a:r>
            <a:r>
              <a:rPr lang="es-ES" sz="1000" b="1" dirty="0">
                <a:solidFill>
                  <a:srgbClr val="59AF37"/>
                </a:solidFill>
                <a:effectLst/>
                <a:latin typeface="Helvetica" pitchFamily="2" charset="0"/>
              </a:rPr>
              <a:t> No. 2023-1-FR01-KA220-ADU-000153638</a:t>
            </a:r>
          </a:p>
        </p:txBody>
      </p:sp>
    </p:spTree>
    <p:extLst>
      <p:ext uri="{BB962C8B-B14F-4D97-AF65-F5344CB8AC3E}">
        <p14:creationId xmlns:p14="http://schemas.microsoft.com/office/powerpoint/2010/main" val="3652854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ECDFB287-0AA5-A79E-1197-E9F97C1AEE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022" y="1313558"/>
            <a:ext cx="5709497" cy="524629"/>
          </a:xfrm>
          <a:noFill/>
        </p:spPr>
        <p:txBody>
          <a:bodyPr anchor="t">
            <a:noAutofit/>
          </a:bodyPr>
          <a:lstStyle>
            <a:lvl1pPr>
              <a:defRPr sz="3800" b="1">
                <a:solidFill>
                  <a:srgbClr val="3315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 err="1"/>
              <a:t>Heading</a:t>
            </a:r>
            <a:endParaRPr lang="es-ES" dirty="0"/>
          </a:p>
        </p:txBody>
      </p:sp>
      <p:sp>
        <p:nvSpPr>
          <p:cNvPr id="8" name="Marcador de pie de página 3">
            <a:extLst>
              <a:ext uri="{FF2B5EF4-FFF2-40B4-BE49-F238E27FC236}">
                <a16:creationId xmlns:a16="http://schemas.microsoft.com/office/drawing/2014/main" id="{8AAB59A8-8A7F-EF7A-942E-225D0DEA4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74859" y="393666"/>
            <a:ext cx="4235866" cy="365125"/>
          </a:xfrm>
        </p:spPr>
        <p:txBody>
          <a:bodyPr/>
          <a:lstStyle>
            <a:lvl1pPr algn="r">
              <a:defRPr sz="1050">
                <a:solidFill>
                  <a:srgbClr val="3315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Your Name – Your </a:t>
            </a:r>
            <a:r>
              <a:rPr lang="en-US" dirty="0" err="1"/>
              <a:t>Organisation’s</a:t>
            </a:r>
            <a:r>
              <a:rPr lang="en-US" dirty="0"/>
              <a:t> name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598AD08D-CD59-BCC3-DD13-F9F77BC71BAA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4429286" y="390901"/>
            <a:ext cx="2743200" cy="365125"/>
          </a:xfrm>
        </p:spPr>
        <p:txBody>
          <a:bodyPr/>
          <a:lstStyle>
            <a:lvl1pPr algn="ctr">
              <a:defRPr sz="1050">
                <a:solidFill>
                  <a:srgbClr val="3315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B5DC1A8-9426-5242-A3FE-A1307E09766A}" type="datetime1">
              <a:rPr lang="es-ES" smtClean="0"/>
              <a:t>20/12/2024</a:t>
            </a:fld>
            <a:endParaRPr lang="es-ES" dirty="0"/>
          </a:p>
        </p:txBody>
      </p:sp>
      <p:sp>
        <p:nvSpPr>
          <p:cNvPr id="10" name="Marcador de número de diapositiva 4">
            <a:extLst>
              <a:ext uri="{FF2B5EF4-FFF2-40B4-BE49-F238E27FC236}">
                <a16:creationId xmlns:a16="http://schemas.microsoft.com/office/drawing/2014/main" id="{61F304CA-DAA3-5EFE-1288-BFC1290BA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67525" y="6177517"/>
            <a:ext cx="2743200" cy="350589"/>
          </a:xfrm>
        </p:spPr>
        <p:txBody>
          <a:bodyPr/>
          <a:lstStyle>
            <a:lvl1pPr>
              <a:defRPr sz="13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EFF97C0-89C0-8A4C-9EEA-3CADCA393802}" type="slidenum">
              <a:rPr lang="es-ES" smtClean="0"/>
              <a:pPr/>
              <a:t>‹N›</a:t>
            </a:fld>
            <a:endParaRPr lang="es-ES" dirty="0"/>
          </a:p>
        </p:txBody>
      </p:sp>
      <p:pic>
        <p:nvPicPr>
          <p:cNvPr id="2" name="Imagen 1" descr="Logotipo&#10;&#10;Descripción generada automáticamente">
            <a:extLst>
              <a:ext uri="{FF2B5EF4-FFF2-40B4-BE49-F238E27FC236}">
                <a16:creationId xmlns:a16="http://schemas.microsoft.com/office/drawing/2014/main" id="{E8F78307-0891-1B50-F2F7-DA6D0667D9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4329" y="341351"/>
            <a:ext cx="2129971" cy="568192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B3350012-2EF9-17E4-CA8D-499F47589936}"/>
              </a:ext>
            </a:extLst>
          </p:cNvPr>
          <p:cNvSpPr/>
          <p:nvPr userDrawn="1"/>
        </p:nvSpPr>
        <p:spPr>
          <a:xfrm>
            <a:off x="0" y="6769100"/>
            <a:ext cx="12192000" cy="127000"/>
          </a:xfrm>
          <a:prstGeom prst="rect">
            <a:avLst/>
          </a:prstGeom>
          <a:solidFill>
            <a:srgbClr val="59AF3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4329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CEE0D79F-DCDA-7F3B-0B9A-672FEC1B2C5A}"/>
              </a:ext>
            </a:extLst>
          </p:cNvPr>
          <p:cNvSpPr/>
          <p:nvPr userDrawn="1"/>
        </p:nvSpPr>
        <p:spPr>
          <a:xfrm>
            <a:off x="0" y="0"/>
            <a:ext cx="3668486" cy="6858000"/>
          </a:xfrm>
          <a:prstGeom prst="rect">
            <a:avLst/>
          </a:prstGeom>
          <a:solidFill>
            <a:schemeClr val="accent2">
              <a:lumMod val="20000"/>
              <a:lumOff val="80000"/>
              <a:alpha val="3308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Lágrima 4">
            <a:extLst>
              <a:ext uri="{FF2B5EF4-FFF2-40B4-BE49-F238E27FC236}">
                <a16:creationId xmlns:a16="http://schemas.microsoft.com/office/drawing/2014/main" id="{EDD4D3A8-074B-314C-97F5-1554D3975D1F}"/>
              </a:ext>
            </a:extLst>
          </p:cNvPr>
          <p:cNvSpPr/>
          <p:nvPr userDrawn="1"/>
        </p:nvSpPr>
        <p:spPr>
          <a:xfrm rot="16200000">
            <a:off x="694336" y="1294844"/>
            <a:ext cx="4844315" cy="4844315"/>
          </a:xfrm>
          <a:prstGeom prst="teardrop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D707B52-02C9-3A8B-D778-2E05B3C0B54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800886" y="3061991"/>
            <a:ext cx="5709839" cy="2749700"/>
          </a:xfrm>
        </p:spPr>
        <p:txBody>
          <a:bodyPr>
            <a:noAutofit/>
          </a:bodyPr>
          <a:lstStyle>
            <a:lvl1pPr marL="0" indent="0" algn="just">
              <a:lnSpc>
                <a:spcPct val="100000"/>
              </a:lnSpc>
              <a:buNone/>
              <a:defRPr sz="14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Duis autem vel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iriure</a:t>
            </a:r>
            <a:r>
              <a:rPr lang="en-US" dirty="0"/>
              <a:t> dolor in </a:t>
            </a:r>
            <a:r>
              <a:rPr lang="en-US" dirty="0" err="1"/>
              <a:t>hendrerit</a:t>
            </a:r>
            <a:r>
              <a:rPr lang="en-US" dirty="0"/>
              <a:t> in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, vel illum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at </a:t>
            </a:r>
            <a:r>
              <a:rPr lang="en-US" dirty="0" err="1"/>
              <a:t>vero</a:t>
            </a:r>
            <a:r>
              <a:rPr lang="en-US" dirty="0"/>
              <a:t> eros et </a:t>
            </a:r>
            <a:r>
              <a:rPr lang="en-US" dirty="0" err="1"/>
              <a:t>accumsan</a:t>
            </a:r>
            <a:r>
              <a:rPr lang="en-US" dirty="0"/>
              <a:t> et </a:t>
            </a:r>
            <a:r>
              <a:rPr lang="en-US" dirty="0" err="1"/>
              <a:t>iusto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qui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luptatum</a:t>
            </a:r>
            <a:r>
              <a:rPr lang="en-US" dirty="0"/>
              <a:t> </a:t>
            </a:r>
            <a:r>
              <a:rPr lang="en-US" dirty="0" err="1"/>
              <a:t>zzril</a:t>
            </a:r>
            <a:r>
              <a:rPr lang="en-US" dirty="0"/>
              <a:t> </a:t>
            </a:r>
            <a:r>
              <a:rPr lang="en-US" dirty="0" err="1"/>
              <a:t>delenit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duis</a:t>
            </a:r>
            <a:r>
              <a:rPr lang="en-US" dirty="0"/>
              <a:t> dolore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feugait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. </a:t>
            </a:r>
          </a:p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Duis autem vel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iriure</a:t>
            </a:r>
            <a:r>
              <a:rPr lang="en-US" dirty="0"/>
              <a:t> dolor in </a:t>
            </a:r>
            <a:r>
              <a:rPr lang="en-US" dirty="0" err="1"/>
              <a:t>hendrerit</a:t>
            </a:r>
            <a:r>
              <a:rPr lang="en-US" dirty="0"/>
              <a:t> in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, vel illum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at </a:t>
            </a:r>
            <a:r>
              <a:rPr lang="en-US" dirty="0" err="1"/>
              <a:t>vero</a:t>
            </a:r>
            <a:r>
              <a:rPr lang="en-US" dirty="0"/>
              <a:t> eros et </a:t>
            </a:r>
            <a:r>
              <a:rPr lang="en-US" dirty="0" err="1"/>
              <a:t>accumsan</a:t>
            </a:r>
            <a:r>
              <a:rPr lang="en-US" dirty="0"/>
              <a:t> et </a:t>
            </a:r>
            <a:r>
              <a:rPr lang="en-US" dirty="0" err="1"/>
              <a:t>iusto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qui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luptatum</a:t>
            </a:r>
            <a:r>
              <a:rPr lang="en-US" dirty="0"/>
              <a:t> </a:t>
            </a:r>
            <a:r>
              <a:rPr lang="en-US" dirty="0" err="1"/>
              <a:t>zzril</a:t>
            </a:r>
            <a:r>
              <a:rPr lang="en-US" dirty="0"/>
              <a:t> </a:t>
            </a:r>
            <a:r>
              <a:rPr lang="en-US" dirty="0" err="1"/>
              <a:t>delenit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duis</a:t>
            </a:r>
            <a:r>
              <a:rPr lang="en-US" dirty="0"/>
              <a:t> dolore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feugait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. 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C49DAF09-7083-1FE3-70AE-D40CD47AD9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01227" y="1803213"/>
            <a:ext cx="5709497" cy="524629"/>
          </a:xfrm>
          <a:noFill/>
        </p:spPr>
        <p:txBody>
          <a:bodyPr anchor="t">
            <a:noAutofit/>
          </a:bodyPr>
          <a:lstStyle>
            <a:lvl1pPr>
              <a:defRPr sz="3800" b="1">
                <a:solidFill>
                  <a:srgbClr val="3315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 err="1"/>
              <a:t>Heading</a:t>
            </a:r>
            <a:endParaRPr lang="es-ES" dirty="0"/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170B5539-8C61-B9FD-B0E5-E1F8352D1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74859" y="393666"/>
            <a:ext cx="4235866" cy="365125"/>
          </a:xfrm>
        </p:spPr>
        <p:txBody>
          <a:bodyPr/>
          <a:lstStyle>
            <a:lvl1pPr algn="r">
              <a:defRPr sz="1050">
                <a:solidFill>
                  <a:srgbClr val="3315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Your Name – Your </a:t>
            </a:r>
            <a:r>
              <a:rPr lang="en-US" dirty="0" err="1"/>
              <a:t>Organisation’s</a:t>
            </a:r>
            <a:r>
              <a:rPr lang="en-US" dirty="0"/>
              <a:t> name</a:t>
            </a:r>
          </a:p>
        </p:txBody>
      </p:sp>
      <p:sp>
        <p:nvSpPr>
          <p:cNvPr id="12" name="Date Placeholder 8">
            <a:extLst>
              <a:ext uri="{FF2B5EF4-FFF2-40B4-BE49-F238E27FC236}">
                <a16:creationId xmlns:a16="http://schemas.microsoft.com/office/drawing/2014/main" id="{61644D17-64BC-8382-B404-BABBD65802BF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4429286" y="390901"/>
            <a:ext cx="2743200" cy="365125"/>
          </a:xfrm>
        </p:spPr>
        <p:txBody>
          <a:bodyPr/>
          <a:lstStyle>
            <a:lvl1pPr algn="ctr">
              <a:defRPr sz="1050">
                <a:solidFill>
                  <a:srgbClr val="3315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B5DC1A8-9426-5242-A3FE-A1307E09766A}" type="datetime1">
              <a:rPr lang="es-ES" smtClean="0"/>
              <a:t>20/12/2024</a:t>
            </a:fld>
            <a:endParaRPr lang="es-ES" dirty="0"/>
          </a:p>
        </p:txBody>
      </p:sp>
      <p:sp>
        <p:nvSpPr>
          <p:cNvPr id="16" name="Marcador de número de diapositiva 4">
            <a:extLst>
              <a:ext uri="{FF2B5EF4-FFF2-40B4-BE49-F238E27FC236}">
                <a16:creationId xmlns:a16="http://schemas.microsoft.com/office/drawing/2014/main" id="{5EFF03AE-FCCA-1618-7596-D2EFD3FC2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67525" y="6177517"/>
            <a:ext cx="2743200" cy="350589"/>
          </a:xfrm>
        </p:spPr>
        <p:txBody>
          <a:bodyPr/>
          <a:lstStyle>
            <a:lvl1pPr>
              <a:defRPr sz="13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EFF97C0-89C0-8A4C-9EEA-3CADCA393802}" type="slidenum">
              <a:rPr lang="es-ES" smtClean="0"/>
              <a:pPr/>
              <a:t>‹N›</a:t>
            </a:fld>
            <a:endParaRPr lang="es-ES" dirty="0"/>
          </a:p>
        </p:txBody>
      </p:sp>
      <p:sp>
        <p:nvSpPr>
          <p:cNvPr id="13" name="Marcador de texto 7">
            <a:extLst>
              <a:ext uri="{FF2B5EF4-FFF2-40B4-BE49-F238E27FC236}">
                <a16:creationId xmlns:a16="http://schemas.microsoft.com/office/drawing/2014/main" id="{65526418-A556-1FB9-715C-C04660A1EDA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87780" y="2637876"/>
            <a:ext cx="5709497" cy="413228"/>
          </a:xfrm>
        </p:spPr>
        <p:txBody>
          <a:bodyPr>
            <a:normAutofit/>
          </a:bodyPr>
          <a:lstStyle>
            <a:lvl1pPr marL="0" indent="0">
              <a:buNone/>
              <a:defRPr sz="1900" b="1">
                <a:solidFill>
                  <a:srgbClr val="F6813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Subtitle</a:t>
            </a:r>
            <a:endParaRPr lang="es-ES" dirty="0"/>
          </a:p>
        </p:txBody>
      </p:sp>
      <p:sp>
        <p:nvSpPr>
          <p:cNvPr id="4" name="Marcador de posición de imagen 3">
            <a:extLst>
              <a:ext uri="{FF2B5EF4-FFF2-40B4-BE49-F238E27FC236}">
                <a16:creationId xmlns:a16="http://schemas.microsoft.com/office/drawing/2014/main" id="{60CC7817-1D40-B77A-194A-A5B4E327A4C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 flipH="1">
            <a:off x="1022216" y="1651049"/>
            <a:ext cx="4192629" cy="4135448"/>
          </a:xfrm>
          <a:prstGeom prst="teardrop">
            <a:avLst/>
          </a:prstGeom>
          <a:solidFill>
            <a:schemeClr val="bg2"/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es-ES" dirty="0"/>
          </a:p>
        </p:txBody>
      </p:sp>
      <p:pic>
        <p:nvPicPr>
          <p:cNvPr id="2" name="Imagen 1" descr="Logotipo&#10;&#10;Descripción generada automáticamente">
            <a:extLst>
              <a:ext uri="{FF2B5EF4-FFF2-40B4-BE49-F238E27FC236}">
                <a16:creationId xmlns:a16="http://schemas.microsoft.com/office/drawing/2014/main" id="{AFD9C54A-EF26-D595-8F73-F47F47415A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4329" y="341351"/>
            <a:ext cx="2129971" cy="56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039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, title, sub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posición de imagen 9">
            <a:extLst>
              <a:ext uri="{FF2B5EF4-FFF2-40B4-BE49-F238E27FC236}">
                <a16:creationId xmlns:a16="http://schemas.microsoft.com/office/drawing/2014/main" id="{A4D294EA-5354-9A3E-4C00-7C8DA214F19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5466978" cy="5393634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r>
              <a:rPr lang="es-ES" dirty="0" err="1"/>
              <a:t>Photo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ES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4AB31038-3C86-073E-FE67-EF654A7300A4}"/>
              </a:ext>
            </a:extLst>
          </p:cNvPr>
          <p:cNvSpPr/>
          <p:nvPr userDrawn="1"/>
        </p:nvSpPr>
        <p:spPr>
          <a:xfrm>
            <a:off x="9711" y="5405209"/>
            <a:ext cx="5466978" cy="1464365"/>
          </a:xfrm>
          <a:prstGeom prst="rect">
            <a:avLst/>
          </a:prstGeom>
          <a:solidFill>
            <a:srgbClr val="59AF3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914B91"/>
              </a:solidFill>
            </a:endParaRPr>
          </a:p>
        </p:txBody>
      </p:sp>
      <p:sp>
        <p:nvSpPr>
          <p:cNvPr id="16" name="Marcador de texto 15">
            <a:extLst>
              <a:ext uri="{FF2B5EF4-FFF2-40B4-BE49-F238E27FC236}">
                <a16:creationId xmlns:a16="http://schemas.microsoft.com/office/drawing/2014/main" id="{D477C188-B185-BC8E-5B29-056209F8966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1115" y="5777948"/>
            <a:ext cx="4564711" cy="833642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AA230D1-4DC4-C22C-055A-2B8486457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74859" y="393666"/>
            <a:ext cx="4235866" cy="365125"/>
          </a:xfrm>
        </p:spPr>
        <p:txBody>
          <a:bodyPr/>
          <a:lstStyle>
            <a:lvl1pPr algn="r">
              <a:defRPr sz="1050">
                <a:solidFill>
                  <a:srgbClr val="3315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Your Name – Your </a:t>
            </a:r>
            <a:r>
              <a:rPr lang="en-US" dirty="0" err="1"/>
              <a:t>Organisation’s</a:t>
            </a:r>
            <a:r>
              <a:rPr lang="en-US" dirty="0"/>
              <a:t> name</a:t>
            </a:r>
          </a:p>
        </p:txBody>
      </p:sp>
      <p:sp>
        <p:nvSpPr>
          <p:cNvPr id="9" name="Marcador de número de diapositiva 4">
            <a:extLst>
              <a:ext uri="{FF2B5EF4-FFF2-40B4-BE49-F238E27FC236}">
                <a16:creationId xmlns:a16="http://schemas.microsoft.com/office/drawing/2014/main" id="{3F3D7FE6-E816-0D48-5650-237BEEC9B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67525" y="6177517"/>
            <a:ext cx="2743200" cy="350589"/>
          </a:xfrm>
        </p:spPr>
        <p:txBody>
          <a:bodyPr/>
          <a:lstStyle>
            <a:lvl1pPr>
              <a:defRPr sz="13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EFF97C0-89C0-8A4C-9EEA-3CADCA393802}" type="slidenum">
              <a:rPr lang="es-ES" smtClean="0"/>
              <a:pPr/>
              <a:t>‹N›</a:t>
            </a:fld>
            <a:endParaRPr lang="es-ES" dirty="0"/>
          </a:p>
        </p:txBody>
      </p:sp>
      <p:sp>
        <p:nvSpPr>
          <p:cNvPr id="14" name="Content Placeholder 7">
            <a:extLst>
              <a:ext uri="{FF2B5EF4-FFF2-40B4-BE49-F238E27FC236}">
                <a16:creationId xmlns:a16="http://schemas.microsoft.com/office/drawing/2014/main" id="{13FE66DC-D7C7-7319-881F-03CD96E16B9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096000" y="2749473"/>
            <a:ext cx="5518898" cy="3199914"/>
          </a:xfrm>
        </p:spPr>
        <p:txBody>
          <a:bodyPr>
            <a:noAutofit/>
          </a:bodyPr>
          <a:lstStyle>
            <a:lvl1pPr marL="0" indent="0" algn="just">
              <a:lnSpc>
                <a:spcPct val="100000"/>
              </a:lnSpc>
              <a:buNone/>
              <a:defRPr sz="14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Duis autem vel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iriure</a:t>
            </a:r>
            <a:r>
              <a:rPr lang="en-US" dirty="0"/>
              <a:t> dolor in </a:t>
            </a:r>
            <a:r>
              <a:rPr lang="en-US" dirty="0" err="1"/>
              <a:t>hendrerit</a:t>
            </a:r>
            <a:r>
              <a:rPr lang="en-US" dirty="0"/>
              <a:t> in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, vel illum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at </a:t>
            </a:r>
            <a:r>
              <a:rPr lang="en-US" dirty="0" err="1"/>
              <a:t>vero</a:t>
            </a:r>
            <a:r>
              <a:rPr lang="en-US" dirty="0"/>
              <a:t> eros et </a:t>
            </a:r>
            <a:r>
              <a:rPr lang="en-US" dirty="0" err="1"/>
              <a:t>accumsan</a:t>
            </a:r>
            <a:r>
              <a:rPr lang="en-US" dirty="0"/>
              <a:t> et </a:t>
            </a:r>
            <a:r>
              <a:rPr lang="en-US" dirty="0" err="1"/>
              <a:t>iusto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qui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luptatum</a:t>
            </a:r>
            <a:r>
              <a:rPr lang="en-US" dirty="0"/>
              <a:t> </a:t>
            </a:r>
            <a:r>
              <a:rPr lang="en-US" dirty="0" err="1"/>
              <a:t>zzril</a:t>
            </a:r>
            <a:r>
              <a:rPr lang="en-US" dirty="0"/>
              <a:t> </a:t>
            </a:r>
            <a:r>
              <a:rPr lang="en-US" dirty="0" err="1"/>
              <a:t>delenit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duis</a:t>
            </a:r>
            <a:r>
              <a:rPr lang="en-US" dirty="0"/>
              <a:t> dolore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feugait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. </a:t>
            </a:r>
          </a:p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Duis autem vel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iriure</a:t>
            </a:r>
            <a:r>
              <a:rPr lang="en-US" dirty="0"/>
              <a:t> dolor in </a:t>
            </a:r>
            <a:r>
              <a:rPr lang="en-US" dirty="0" err="1"/>
              <a:t>hendrerit</a:t>
            </a:r>
            <a:r>
              <a:rPr lang="en-US" dirty="0"/>
              <a:t> in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, vel illum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at </a:t>
            </a:r>
            <a:r>
              <a:rPr lang="en-US" dirty="0" err="1"/>
              <a:t>vero</a:t>
            </a:r>
            <a:r>
              <a:rPr lang="en-US" dirty="0"/>
              <a:t> eros et </a:t>
            </a:r>
            <a:r>
              <a:rPr lang="en-US" dirty="0" err="1"/>
              <a:t>accumsan</a:t>
            </a:r>
            <a:r>
              <a:rPr lang="en-US" dirty="0"/>
              <a:t> et </a:t>
            </a:r>
            <a:r>
              <a:rPr lang="en-US" dirty="0" err="1"/>
              <a:t>iusto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qui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luptatum</a:t>
            </a:r>
            <a:r>
              <a:rPr lang="en-US" dirty="0"/>
              <a:t> </a:t>
            </a:r>
            <a:r>
              <a:rPr lang="en-US" dirty="0" err="1"/>
              <a:t>zzril</a:t>
            </a:r>
            <a:r>
              <a:rPr lang="en-US" dirty="0"/>
              <a:t> </a:t>
            </a:r>
            <a:r>
              <a:rPr lang="en-US" dirty="0" err="1"/>
              <a:t>delenit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duis</a:t>
            </a:r>
            <a:r>
              <a:rPr lang="en-US" dirty="0"/>
              <a:t> dolore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feugait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. 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183A05F5-7C73-ADA2-BA09-6985060395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1490695"/>
            <a:ext cx="5518897" cy="524629"/>
          </a:xfrm>
          <a:noFill/>
        </p:spPr>
        <p:txBody>
          <a:bodyPr anchor="t">
            <a:noAutofit/>
          </a:bodyPr>
          <a:lstStyle>
            <a:lvl1pPr>
              <a:defRPr sz="3800" b="1">
                <a:solidFill>
                  <a:srgbClr val="3315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 err="1"/>
              <a:t>Heading</a:t>
            </a:r>
            <a:endParaRPr lang="es-ES" dirty="0"/>
          </a:p>
        </p:txBody>
      </p:sp>
      <p:sp>
        <p:nvSpPr>
          <p:cNvPr id="17" name="Marcador de texto 7">
            <a:extLst>
              <a:ext uri="{FF2B5EF4-FFF2-40B4-BE49-F238E27FC236}">
                <a16:creationId xmlns:a16="http://schemas.microsoft.com/office/drawing/2014/main" id="{FC9674BD-66DA-6FBC-22B2-DA89944297A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96000" y="2325358"/>
            <a:ext cx="5518897" cy="413228"/>
          </a:xfrm>
        </p:spPr>
        <p:txBody>
          <a:bodyPr>
            <a:normAutofit/>
          </a:bodyPr>
          <a:lstStyle>
            <a:lvl1pPr marL="0" indent="0">
              <a:buNone/>
              <a:defRPr sz="1900" b="1">
                <a:solidFill>
                  <a:srgbClr val="59AF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Subtitle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78652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ie de página 3">
            <a:extLst>
              <a:ext uri="{FF2B5EF4-FFF2-40B4-BE49-F238E27FC236}">
                <a16:creationId xmlns:a16="http://schemas.microsoft.com/office/drawing/2014/main" id="{6E24DBEF-F88A-FCAA-67AF-74CE89633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74859" y="393666"/>
            <a:ext cx="4235866" cy="365125"/>
          </a:xfrm>
        </p:spPr>
        <p:txBody>
          <a:bodyPr/>
          <a:lstStyle>
            <a:lvl1pPr algn="r">
              <a:defRPr sz="1050">
                <a:solidFill>
                  <a:srgbClr val="3315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Your Name – Your </a:t>
            </a:r>
            <a:r>
              <a:rPr lang="en-US" dirty="0" err="1"/>
              <a:t>Organisation’s</a:t>
            </a:r>
            <a:r>
              <a:rPr lang="en-US" dirty="0"/>
              <a:t> name</a:t>
            </a:r>
          </a:p>
        </p:txBody>
      </p:sp>
      <p:sp>
        <p:nvSpPr>
          <p:cNvPr id="6" name="Date Placeholder 8">
            <a:extLst>
              <a:ext uri="{FF2B5EF4-FFF2-40B4-BE49-F238E27FC236}">
                <a16:creationId xmlns:a16="http://schemas.microsoft.com/office/drawing/2014/main" id="{A1976DB7-F157-08AD-64A0-E64B8AD6FEF6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4429286" y="390901"/>
            <a:ext cx="2743200" cy="365125"/>
          </a:xfrm>
        </p:spPr>
        <p:txBody>
          <a:bodyPr/>
          <a:lstStyle>
            <a:lvl1pPr algn="ctr">
              <a:defRPr sz="1050">
                <a:solidFill>
                  <a:srgbClr val="3315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B5DC1A8-9426-5242-A3FE-A1307E09766A}" type="datetime1">
              <a:rPr lang="es-ES" smtClean="0"/>
              <a:t>20/12/2024</a:t>
            </a:fld>
            <a:endParaRPr lang="es-ES" dirty="0"/>
          </a:p>
        </p:txBody>
      </p:sp>
      <p:sp>
        <p:nvSpPr>
          <p:cNvPr id="7" name="Marcador de número de diapositiva 4">
            <a:extLst>
              <a:ext uri="{FF2B5EF4-FFF2-40B4-BE49-F238E27FC236}">
                <a16:creationId xmlns:a16="http://schemas.microsoft.com/office/drawing/2014/main" id="{24F848A6-7441-798B-5865-66F4F8C96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67525" y="6177517"/>
            <a:ext cx="2743200" cy="350589"/>
          </a:xfrm>
        </p:spPr>
        <p:txBody>
          <a:bodyPr/>
          <a:lstStyle>
            <a:lvl1pPr>
              <a:defRPr sz="13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EFF97C0-89C0-8A4C-9EEA-3CADCA393802}" type="slidenum">
              <a:rPr lang="es-ES" smtClean="0"/>
              <a:pPr/>
              <a:t>‹N›</a:t>
            </a:fld>
            <a:endParaRPr lang="es-ES" dirty="0"/>
          </a:p>
        </p:txBody>
      </p:sp>
      <p:pic>
        <p:nvPicPr>
          <p:cNvPr id="2" name="Imagen 1" descr="Logotipo&#10;&#10;Descripción generada automáticamente">
            <a:extLst>
              <a:ext uri="{FF2B5EF4-FFF2-40B4-BE49-F238E27FC236}">
                <a16:creationId xmlns:a16="http://schemas.microsoft.com/office/drawing/2014/main" id="{ED76FEDE-B713-02B3-BD37-12F73C85F2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4329" y="341351"/>
            <a:ext cx="2129971" cy="568192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4012102B-DCFD-4602-AA3B-4E67B99433A0}"/>
              </a:ext>
            </a:extLst>
          </p:cNvPr>
          <p:cNvSpPr/>
          <p:nvPr userDrawn="1"/>
        </p:nvSpPr>
        <p:spPr>
          <a:xfrm>
            <a:off x="0" y="6769100"/>
            <a:ext cx="12192000" cy="127000"/>
          </a:xfrm>
          <a:prstGeom prst="rect">
            <a:avLst/>
          </a:prstGeom>
          <a:solidFill>
            <a:srgbClr val="59AF3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9036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ángulo 38">
            <a:extLst>
              <a:ext uri="{FF2B5EF4-FFF2-40B4-BE49-F238E27FC236}">
                <a16:creationId xmlns:a16="http://schemas.microsoft.com/office/drawing/2014/main" id="{A05D1E60-AD83-11FC-560E-09695B6F4538}"/>
              </a:ext>
            </a:extLst>
          </p:cNvPr>
          <p:cNvSpPr/>
          <p:nvPr userDrawn="1"/>
        </p:nvSpPr>
        <p:spPr>
          <a:xfrm>
            <a:off x="1" y="0"/>
            <a:ext cx="6096000" cy="6858000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CuadroTexto 25">
            <a:extLst>
              <a:ext uri="{FF2B5EF4-FFF2-40B4-BE49-F238E27FC236}">
                <a16:creationId xmlns:a16="http://schemas.microsoft.com/office/drawing/2014/main" id="{7B5B11CC-AB9C-186A-22F4-601B36B27936}"/>
              </a:ext>
            </a:extLst>
          </p:cNvPr>
          <p:cNvSpPr txBox="1"/>
          <p:nvPr userDrawn="1"/>
        </p:nvSpPr>
        <p:spPr>
          <a:xfrm>
            <a:off x="6524262" y="917185"/>
            <a:ext cx="38649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200" b="1" spc="0" dirty="0">
                <a:solidFill>
                  <a:srgbClr val="F681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COORDINATOR</a:t>
            </a:r>
          </a:p>
        </p:txBody>
      </p:sp>
      <p:pic>
        <p:nvPicPr>
          <p:cNvPr id="37" name="Imagen 36" descr="Imagen que contiene Forma&#10;&#10;Descripción generada automáticamente">
            <a:extLst>
              <a:ext uri="{FF2B5EF4-FFF2-40B4-BE49-F238E27FC236}">
                <a16:creationId xmlns:a16="http://schemas.microsoft.com/office/drawing/2014/main" id="{EC5B01F8-8B24-9EED-7771-70E8BE5E69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9900" y="5172541"/>
            <a:ext cx="1318740" cy="1336888"/>
          </a:xfrm>
          <a:prstGeom prst="rect">
            <a:avLst/>
          </a:prstGeom>
        </p:spPr>
      </p:pic>
      <p:sp>
        <p:nvSpPr>
          <p:cNvPr id="40" name="CuadroTexto 25">
            <a:extLst>
              <a:ext uri="{FF2B5EF4-FFF2-40B4-BE49-F238E27FC236}">
                <a16:creationId xmlns:a16="http://schemas.microsoft.com/office/drawing/2014/main" id="{C0869E09-A581-6C37-38B7-8CB999722540}"/>
              </a:ext>
            </a:extLst>
          </p:cNvPr>
          <p:cNvSpPr txBox="1"/>
          <p:nvPr userDrawn="1"/>
        </p:nvSpPr>
        <p:spPr>
          <a:xfrm>
            <a:off x="6524262" y="3238488"/>
            <a:ext cx="38649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200" b="1" spc="0" dirty="0">
                <a:solidFill>
                  <a:srgbClr val="F681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PARTNERS</a:t>
            </a:r>
          </a:p>
        </p:txBody>
      </p:sp>
      <p:cxnSp>
        <p:nvCxnSpPr>
          <p:cNvPr id="42" name="Conector recto 41">
            <a:extLst>
              <a:ext uri="{FF2B5EF4-FFF2-40B4-BE49-F238E27FC236}">
                <a16:creationId xmlns:a16="http://schemas.microsoft.com/office/drawing/2014/main" id="{4D04E495-B4A8-6FBC-8D25-B63F632A0C62}"/>
              </a:ext>
            </a:extLst>
          </p:cNvPr>
          <p:cNvCxnSpPr>
            <a:cxnSpLocks/>
          </p:cNvCxnSpPr>
          <p:nvPr userDrawn="1"/>
        </p:nvCxnSpPr>
        <p:spPr>
          <a:xfrm>
            <a:off x="6620436" y="3519936"/>
            <a:ext cx="4965822" cy="0"/>
          </a:xfrm>
          <a:prstGeom prst="line">
            <a:avLst/>
          </a:prstGeom>
          <a:ln w="25400">
            <a:solidFill>
              <a:srgbClr val="F681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cto 43">
            <a:extLst>
              <a:ext uri="{FF2B5EF4-FFF2-40B4-BE49-F238E27FC236}">
                <a16:creationId xmlns:a16="http://schemas.microsoft.com/office/drawing/2014/main" id="{3712F79D-7F54-5901-610D-56B38DC82DE0}"/>
              </a:ext>
            </a:extLst>
          </p:cNvPr>
          <p:cNvCxnSpPr>
            <a:cxnSpLocks/>
          </p:cNvCxnSpPr>
          <p:nvPr userDrawn="1"/>
        </p:nvCxnSpPr>
        <p:spPr>
          <a:xfrm>
            <a:off x="6620436" y="1205876"/>
            <a:ext cx="4965822" cy="0"/>
          </a:xfrm>
          <a:prstGeom prst="line">
            <a:avLst/>
          </a:prstGeom>
          <a:ln w="25400">
            <a:solidFill>
              <a:srgbClr val="F681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n 2" descr="Logotipo&#10;&#10;Descripción generada automáticamente">
            <a:extLst>
              <a:ext uri="{FF2B5EF4-FFF2-40B4-BE49-F238E27FC236}">
                <a16:creationId xmlns:a16="http://schemas.microsoft.com/office/drawing/2014/main" id="{3B0983D6-3F96-9081-095D-2EA2AD167C8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5478" y="1809277"/>
            <a:ext cx="3890446" cy="2559913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ED6BE65C-23A3-C614-FED7-F6E6BC65F1F0}"/>
              </a:ext>
            </a:extLst>
          </p:cNvPr>
          <p:cNvSpPr txBox="1"/>
          <p:nvPr userDrawn="1"/>
        </p:nvSpPr>
        <p:spPr>
          <a:xfrm>
            <a:off x="1788640" y="5589837"/>
            <a:ext cx="38904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Funded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by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the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European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Union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.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Views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and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opinions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expressed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are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however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those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of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the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author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(s)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only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and do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not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necessarily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reflect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those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of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the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European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Union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or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the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European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Education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and Culture Executive Agency (EACEA).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Neither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the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European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Union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nor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EACE can be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held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responsible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for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ES" sz="1000" dirty="0" err="1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them</a:t>
            </a:r>
            <a:r>
              <a:rPr lang="es-ES" sz="1000" dirty="0">
                <a:solidFill>
                  <a:schemeClr val="bg2">
                    <a:lumMod val="50000"/>
                  </a:schemeClr>
                </a:solidFill>
                <a:effectLst/>
                <a:latin typeface="Helvetica" pitchFamily="2" charset="0"/>
              </a:rPr>
              <a:t>.</a:t>
            </a:r>
          </a:p>
          <a:p>
            <a:pPr algn="just"/>
            <a:endParaRPr lang="en-GB" sz="1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654F9CA-F401-8959-E8E0-A80F47F7C519}"/>
              </a:ext>
            </a:extLst>
          </p:cNvPr>
          <p:cNvSpPr txBox="1"/>
          <p:nvPr userDrawn="1"/>
        </p:nvSpPr>
        <p:spPr>
          <a:xfrm>
            <a:off x="1795351" y="5253227"/>
            <a:ext cx="40793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F68132"/>
                </a:solidFill>
                <a:effectLst/>
                <a:latin typeface="Helvetica" pitchFamily="2" charset="0"/>
              </a:rPr>
              <a:t>ERASMUS PLUS - KA2 STRATEGIC PARTNERSHIP</a:t>
            </a:r>
          </a:p>
          <a:p>
            <a:r>
              <a:rPr lang="es-ES" sz="1000" b="1" dirty="0">
                <a:solidFill>
                  <a:srgbClr val="59AF37"/>
                </a:solidFill>
                <a:effectLst/>
                <a:latin typeface="Helvetica" pitchFamily="2" charset="0"/>
              </a:rPr>
              <a:t>Grant </a:t>
            </a:r>
            <a:r>
              <a:rPr lang="es-ES" sz="1000" b="1" dirty="0" err="1">
                <a:solidFill>
                  <a:srgbClr val="59AF37"/>
                </a:solidFill>
                <a:effectLst/>
                <a:latin typeface="Helvetica" pitchFamily="2" charset="0"/>
              </a:rPr>
              <a:t>Agreement</a:t>
            </a:r>
            <a:r>
              <a:rPr lang="es-ES" sz="1000" b="1" dirty="0">
                <a:solidFill>
                  <a:srgbClr val="59AF37"/>
                </a:solidFill>
                <a:effectLst/>
                <a:latin typeface="Helvetica" pitchFamily="2" charset="0"/>
              </a:rPr>
              <a:t> No. 2023-1-FR01-KA220-ADU-000153638</a:t>
            </a:r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2BEF6236-FE6A-B3A9-E2F4-C10E3BE21DF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31152" r="394"/>
          <a:stretch/>
        </p:blipFill>
        <p:spPr>
          <a:xfrm>
            <a:off x="1802756" y="0"/>
            <a:ext cx="4318645" cy="1768566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795A4C39-DEF5-2F78-1108-A4B493714AE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51719"/>
          <a:stretch/>
        </p:blipFill>
        <p:spPr>
          <a:xfrm>
            <a:off x="-15230" y="866830"/>
            <a:ext cx="1303720" cy="1333603"/>
          </a:xfrm>
          <a:prstGeom prst="rect">
            <a:avLst/>
          </a:prstGeom>
        </p:spPr>
      </p:pic>
      <p:pic>
        <p:nvPicPr>
          <p:cNvPr id="14" name="Imagen 13" descr="Un dibujo de un perro&#10;&#10;Descripción generada automáticamente con confianza media">
            <a:extLst>
              <a:ext uri="{FF2B5EF4-FFF2-40B4-BE49-F238E27FC236}">
                <a16:creationId xmlns:a16="http://schemas.microsoft.com/office/drawing/2014/main" id="{34D2D7D2-D7DB-6A2C-E6F6-DD0EA004F4CF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6524262" y="1345889"/>
            <a:ext cx="1374494" cy="1443219"/>
          </a:xfrm>
          <a:prstGeom prst="rect">
            <a:avLst/>
          </a:prstGeom>
        </p:spPr>
      </p:pic>
      <p:pic>
        <p:nvPicPr>
          <p:cNvPr id="21" name="Imagen 20" descr="Imagen que contiene Texto&#10;&#10;Descripción generada automáticamente">
            <a:extLst>
              <a:ext uri="{FF2B5EF4-FFF2-40B4-BE49-F238E27FC236}">
                <a16:creationId xmlns:a16="http://schemas.microsoft.com/office/drawing/2014/main" id="{46F5B7B9-14CC-0439-0209-EEF48734693D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6620436" y="3888667"/>
            <a:ext cx="2307664" cy="1137523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BD5C6625-5827-0712-25F8-731BB1225193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6631014" y="5531698"/>
            <a:ext cx="2297086" cy="282168"/>
          </a:xfrm>
          <a:prstGeom prst="rect">
            <a:avLst/>
          </a:prstGeom>
        </p:spPr>
      </p:pic>
      <p:pic>
        <p:nvPicPr>
          <p:cNvPr id="30" name="Imagen 29" descr="Un dibujo de un perro&#10;&#10;Descripción generada automáticamente con confianza media">
            <a:extLst>
              <a:ext uri="{FF2B5EF4-FFF2-40B4-BE49-F238E27FC236}">
                <a16:creationId xmlns:a16="http://schemas.microsoft.com/office/drawing/2014/main" id="{EE8E64BC-74A7-AFE6-F31B-16AD4D57BD13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341569" y="5430884"/>
            <a:ext cx="2095349" cy="427800"/>
          </a:xfrm>
          <a:prstGeom prst="rect">
            <a:avLst/>
          </a:prstGeom>
        </p:spPr>
      </p:pic>
      <p:pic>
        <p:nvPicPr>
          <p:cNvPr id="32" name="Imagen 31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1EE27F85-2872-63D2-E350-FBDDB77B160F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9668713" y="3723267"/>
            <a:ext cx="1441060" cy="1441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807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6F82EFC-ABDC-F304-702C-01D10C522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A11D00F-6FE2-EF74-6C1A-08537CBCB4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62F2B1D-C30C-A6AC-B154-EC127A22B5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9ED7E2-0D93-4F4B-A8E3-4663300AC84C}" type="datetime1">
              <a:rPr lang="es-ES" smtClean="0"/>
              <a:t>20/12/2024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9DFF5F9-B027-9D32-58E5-6A93C2ED47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"/>
              <a:t>Your Name – Your Organisation’s name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8F06C3A-E227-D7E7-C5DF-95E08491FF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F97C0-89C0-8A4C-9EEA-3CADCA393802}" type="slidenum">
              <a:rPr lang="es-ES" smtClean="0"/>
              <a:t>‹N›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9249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60" r:id="rId3"/>
    <p:sldLayoutId id="2147483662" r:id="rId4"/>
    <p:sldLayoutId id="2147483655" r:id="rId5"/>
    <p:sldLayoutId id="2147483661" r:id="rId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C79466CD-BB49-E8EC-FF7D-B8CDB2DC8C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7" y="4275219"/>
            <a:ext cx="5501096" cy="379537"/>
          </a:xfrm>
        </p:spPr>
        <p:txBody>
          <a:bodyPr/>
          <a:lstStyle/>
          <a:p>
            <a:r>
              <a:rPr lang="es-ES" dirty="0"/>
              <a:t>CONFRONTI E DIFFERENZE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FAD4B74-4120-31AE-829B-CA93796B5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800" dirty="0">
                <a:latin typeface="Calibri" panose="020F0502020204030204" pitchFamily="34" charset="0"/>
                <a:cs typeface="Calibri" panose="020F0502020204030204" pitchFamily="34" charset="0"/>
              </a:rPr>
              <a:t>Educazione Formale </a:t>
            </a:r>
            <a:br>
              <a:rPr lang="it-IT" sz="4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4800" dirty="0">
                <a:latin typeface="Calibri" panose="020F0502020204030204" pitchFamily="34" charset="0"/>
                <a:cs typeface="Calibri" panose="020F0502020204030204" pitchFamily="34" charset="0"/>
              </a:rPr>
              <a:t>e non formale</a:t>
            </a:r>
            <a:endParaRPr lang="es-ES" sz="4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7259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Marcador de texto 16">
            <a:extLst>
              <a:ext uri="{FF2B5EF4-FFF2-40B4-BE49-F238E27FC236}">
                <a16:creationId xmlns:a16="http://schemas.microsoft.com/office/drawing/2014/main" id="{A8E38C97-9EF9-D780-6BA7-F6DEF2D0872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4D249C08-428D-F3AE-A0D1-5A24B902D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F97C0-89C0-8A4C-9EEA-3CADCA393802}" type="slidenum">
              <a:rPr lang="es-ES" smtClean="0"/>
              <a:pPr/>
              <a:t>10</a:t>
            </a:fld>
            <a:endParaRPr lang="es-ES" dirty="0"/>
          </a:p>
        </p:txBody>
      </p:sp>
      <p:sp>
        <p:nvSpPr>
          <p:cNvPr id="11" name="Título 10">
            <a:extLst>
              <a:ext uri="{FF2B5EF4-FFF2-40B4-BE49-F238E27FC236}">
                <a16:creationId xmlns:a16="http://schemas.microsoft.com/office/drawing/2014/main" id="{B6EF3982-A424-89EC-1FEC-5F691CA21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454375"/>
            <a:ext cx="5974080" cy="524629"/>
          </a:xfrm>
        </p:spPr>
        <p:txBody>
          <a:bodyPr/>
          <a:lstStyle/>
          <a:p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Vantaggi e svantaggi</a:t>
            </a: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Marcador de texto 17">
            <a:extLst>
              <a:ext uri="{FF2B5EF4-FFF2-40B4-BE49-F238E27FC236}">
                <a16:creationId xmlns:a16="http://schemas.microsoft.com/office/drawing/2014/main" id="{CB251B0A-3466-01CD-515F-64FC9041040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095999" y="979004"/>
            <a:ext cx="5518897" cy="413228"/>
          </a:xfrm>
        </p:spPr>
        <p:txBody>
          <a:bodyPr/>
          <a:lstStyle/>
          <a:p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dell'educazione Informale</a:t>
            </a: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7F20FB4-2CE4-C5F8-0DD2-6438075A4E3B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9448800" y="6246813"/>
            <a:ext cx="2743200" cy="365125"/>
          </a:xfrm>
        </p:spPr>
        <p:txBody>
          <a:bodyPr/>
          <a:lstStyle/>
          <a:p>
            <a:fld id="{940DC668-59BB-7C4F-9F75-66B19341F162}" type="datetime1">
              <a:rPr lang="es-ES" smtClean="0"/>
              <a:t>20/12/2024</a:t>
            </a:fld>
            <a:endParaRPr lang="es-ES" dirty="0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80AA0EAB-1BE2-4073-A0B7-BF3C43559F72}"/>
              </a:ext>
            </a:extLst>
          </p:cNvPr>
          <p:cNvSpPr>
            <a:spLocks noGrp="1" noChangeArrowheads="1"/>
          </p:cNvSpPr>
          <p:nvPr>
            <p:ph sz="quarter" idx="13"/>
          </p:nvPr>
        </p:nvSpPr>
        <p:spPr bwMode="auto">
          <a:xfrm>
            <a:off x="6095998" y="1549624"/>
            <a:ext cx="5518897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Vantaggi</a:t>
            </a:r>
          </a:p>
          <a:p>
            <a:pPr marL="285750" lvl="0" indent="-285750" algn="l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it-IT" altLang="it-IT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Apprendimento naturale e continuo: </a:t>
            </a:r>
            <a:r>
              <a:rPr lang="it-IT" altLang="it-IT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può avvenire ovunque e in qualsiasi momento, basandosi sulle esperienze quotidiane.</a:t>
            </a:r>
          </a:p>
          <a:p>
            <a:pPr marL="285750" lvl="0" indent="-285750" algn="l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it-IT" altLang="it-IT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Flessibilità e personalizzazione: </a:t>
            </a:r>
            <a:r>
              <a:rPr lang="it-IT" altLang="it-IT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permette la ricerca individuale su argomenti di interesse attraverso libri, social media, internet o formatori informali.</a:t>
            </a:r>
          </a:p>
          <a:p>
            <a:pPr marL="285750" lvl="0" indent="-285750" algn="l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it-IT" altLang="it-IT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Metodi vari: utilizza </a:t>
            </a:r>
            <a:r>
              <a:rPr lang="it-IT" altLang="it-IT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una vasta gamma di tecniche di apprendimento.</a:t>
            </a:r>
          </a:p>
          <a:p>
            <a:pPr marL="285750" lvl="0" indent="-285750" algn="l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it-IT" altLang="it-IT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Efficienza temporale: </a:t>
            </a:r>
            <a:r>
              <a:rPr lang="it-IT" altLang="it-IT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consente un apprendimento rapido e diretto.</a:t>
            </a:r>
          </a:p>
          <a:p>
            <a:pPr marL="285750" lvl="0" indent="-285750" algn="l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it-IT" altLang="it-IT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Accessibilità delle informazioni: </a:t>
            </a:r>
            <a:r>
              <a:rPr lang="it-IT" altLang="it-IT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 risorse includono libri, media digitali, TV, radio e conversazioni personali.</a:t>
            </a:r>
          </a:p>
          <a:p>
            <a:pPr lvl="0" algn="l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l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Svantaggi</a:t>
            </a:r>
          </a:p>
          <a:p>
            <a:pPr marL="285750" lvl="0" indent="-285750" algn="l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it-IT" altLang="it-IT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Rischio di disinformazione: </a:t>
            </a:r>
            <a:r>
              <a:rPr lang="it-IT" altLang="it-IT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 fonti come internet, social media o conversazioni personali possono diffondere informazioni errate.</a:t>
            </a:r>
          </a:p>
          <a:p>
            <a:pPr marL="285750" lvl="0" indent="-285750" algn="l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it-IT" altLang="it-IT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Metodi inappropriati: </a:t>
            </a:r>
            <a:r>
              <a:rPr lang="it-IT" altLang="it-IT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alcune tecniche potrebbero non essere efficaci o pertinenti.</a:t>
            </a:r>
          </a:p>
          <a:p>
            <a:pPr marL="285750" lvl="0" indent="-285750" algn="l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it-IT" altLang="it-IT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Mancanza di struttura: </a:t>
            </a:r>
            <a:r>
              <a:rPr lang="it-IT" altLang="it-IT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l'assenza di un programma definito può causare confusione e perdita di concentrazione.</a:t>
            </a:r>
          </a:p>
          <a:p>
            <a:pPr marL="285750" lvl="0" indent="-285750" algn="l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it-IT" altLang="it-IT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Risultati incerti: </a:t>
            </a:r>
            <a:r>
              <a:rPr lang="it-IT" altLang="it-IT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l'apprendimento può non raggiungere gli obiettivi previsti.</a:t>
            </a:r>
            <a:endParaRPr kumimoji="0" lang="it-IT" altLang="it-IT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Segnaposto immagine 12">
            <a:extLst>
              <a:ext uri="{FF2B5EF4-FFF2-40B4-BE49-F238E27FC236}">
                <a16:creationId xmlns:a16="http://schemas.microsoft.com/office/drawing/2014/main" id="{52FA1C7F-117C-44B2-94CE-516E18A390CE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l="15218" r="15218"/>
          <a:stretch>
            <a:fillRect/>
          </a:stretch>
        </p:blipFill>
        <p:spPr>
          <a:xfrm>
            <a:off x="0" y="0"/>
            <a:ext cx="5466978" cy="5393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6839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3420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Marcador de contenido 27">
            <a:extLst>
              <a:ext uri="{FF2B5EF4-FFF2-40B4-BE49-F238E27FC236}">
                <a16:creationId xmlns:a16="http://schemas.microsoft.com/office/drawing/2014/main" id="{1A9EFEC2-1E9E-E786-944F-3A4E527D0C4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800886" y="2054150"/>
            <a:ext cx="5709839" cy="4135448"/>
          </a:xfrm>
        </p:spPr>
        <p:txBody>
          <a:bodyPr/>
          <a:lstStyle/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it-IT" sz="1800" b="1" dirty="0">
                <a:latin typeface="Calibri" panose="020F0502020204030204" pitchFamily="34" charset="0"/>
                <a:cs typeface="Calibri" panose="020F0502020204030204" pitchFamily="34" charset="0"/>
              </a:rPr>
              <a:t>Definizione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: L'educazione formale avviene in ambienti istituzionali come scuole, college o università.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it-IT" sz="1800" b="1" dirty="0">
                <a:latin typeface="Calibri" panose="020F0502020204030204" pitchFamily="34" charset="0"/>
                <a:cs typeface="Calibri" panose="020F0502020204030204" pitchFamily="34" charset="0"/>
              </a:rPr>
              <a:t>Struttura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: Si basa su un curriculum definito e segue regole e regolamenti prestabiliti.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it-IT" sz="1800" b="1" dirty="0">
                <a:latin typeface="Calibri" panose="020F0502020204030204" pitchFamily="34" charset="0"/>
                <a:cs typeface="Calibri" panose="020F0502020204030204" pitchFamily="34" charset="0"/>
              </a:rPr>
              <a:t>Fasi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: Include la scuola primaria, secondaria e l'istruzione post-secondaria.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it-IT" sz="1800" b="1" dirty="0">
                <a:latin typeface="Calibri" panose="020F0502020204030204" pitchFamily="34" charset="0"/>
                <a:cs typeface="Calibri" panose="020F0502020204030204" pitchFamily="34" charset="0"/>
              </a:rPr>
              <a:t>Valutazione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: Comprende la verifica e certificazione delle competenze o conoscenze acquisite.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it-IT" sz="1800" b="1" dirty="0">
                <a:latin typeface="Calibri" panose="020F0502020204030204" pitchFamily="34" charset="0"/>
                <a:cs typeface="Calibri" panose="020F0502020204030204" pitchFamily="34" charset="0"/>
              </a:rPr>
              <a:t>Obiettivi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: Fornisce competenze accademiche, professionali o di base.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it-IT" sz="1800" b="1" dirty="0">
                <a:latin typeface="Calibri" panose="020F0502020204030204" pitchFamily="34" charset="0"/>
                <a:cs typeface="Calibri" panose="020F0502020204030204" pitchFamily="34" charset="0"/>
              </a:rPr>
              <a:t>Certificazione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: Conduce al rilascio di diplomi e certificati riconosciuti ufficialmente.</a:t>
            </a:r>
          </a:p>
        </p:txBody>
      </p:sp>
      <p:sp>
        <p:nvSpPr>
          <p:cNvPr id="27" name="Título 26">
            <a:extLst>
              <a:ext uri="{FF2B5EF4-FFF2-40B4-BE49-F238E27FC236}">
                <a16:creationId xmlns:a16="http://schemas.microsoft.com/office/drawing/2014/main" id="{B56B6A11-3B47-37FA-E165-C8CB685ED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0886" y="1382996"/>
            <a:ext cx="6104634" cy="524629"/>
          </a:xfrm>
        </p:spPr>
        <p:txBody>
          <a:bodyPr/>
          <a:lstStyle/>
          <a:p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Elementi Chiave dell'Educazione Formale</a:t>
            </a:r>
            <a:endParaRPr lang="es-E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Marcador de pie de página 12">
            <a:extLst>
              <a:ext uri="{FF2B5EF4-FFF2-40B4-BE49-F238E27FC236}">
                <a16:creationId xmlns:a16="http://schemas.microsoft.com/office/drawing/2014/main" id="{308CB581-E10B-3D28-5752-25A48A312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Replay Network APS</a:t>
            </a:r>
          </a:p>
        </p:txBody>
      </p:sp>
      <p:sp>
        <p:nvSpPr>
          <p:cNvPr id="14" name="Marcador de número de diapositiva 13">
            <a:extLst>
              <a:ext uri="{FF2B5EF4-FFF2-40B4-BE49-F238E27FC236}">
                <a16:creationId xmlns:a16="http://schemas.microsoft.com/office/drawing/2014/main" id="{58BCAB48-4237-27BB-4D6F-F127D7CE7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F97C0-89C0-8A4C-9EEA-3CADCA393802}" type="slidenum">
              <a:rPr lang="es-ES" smtClean="0"/>
              <a:pPr/>
              <a:t>2</a:t>
            </a:fld>
            <a:endParaRPr lang="es-ES" dirty="0"/>
          </a:p>
        </p:txBody>
      </p:sp>
      <p:pic>
        <p:nvPicPr>
          <p:cNvPr id="7" name="Segnaposto immagine 6">
            <a:extLst>
              <a:ext uri="{FF2B5EF4-FFF2-40B4-BE49-F238E27FC236}">
                <a16:creationId xmlns:a16="http://schemas.microsoft.com/office/drawing/2014/main" id="{BF058269-C69E-4C36-A0A7-EF88B61D3CC2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 rotWithShape="1">
          <a:blip r:embed="rId2"/>
          <a:srcRect l="747" t="999" r="34402" b="-999"/>
          <a:stretch/>
        </p:blipFill>
        <p:spPr>
          <a:xfrm flipH="1">
            <a:off x="1489509" y="1717129"/>
            <a:ext cx="3700557" cy="342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035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B38E6B1A-9741-CE91-94E0-D612A3839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022" y="1313558"/>
            <a:ext cx="9423028" cy="524629"/>
          </a:xfrm>
        </p:spPr>
        <p:txBody>
          <a:bodyPr/>
          <a:lstStyle/>
          <a:p>
            <a:r>
              <a:rPr lang="it-IT" dirty="0"/>
              <a:t>Caratteristiche dell’Educazione formale: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B08E8E-5DEE-43CF-2174-27B6C017A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Replay Network APS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3FE21D-1B78-B669-22F4-7F56D2849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F97C0-89C0-8A4C-9EEA-3CADCA393802}" type="slidenum">
              <a:rPr lang="es-ES" smtClean="0"/>
              <a:pPr/>
              <a:t>3</a:t>
            </a:fld>
            <a:endParaRPr lang="es-ES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D8254B2F-6D5E-4F93-888E-D32A147A9EB3}"/>
              </a:ext>
            </a:extLst>
          </p:cNvPr>
          <p:cNvSpPr/>
          <p:nvPr/>
        </p:nvSpPr>
        <p:spPr>
          <a:xfrm>
            <a:off x="629021" y="2157492"/>
            <a:ext cx="1088170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it-IT" sz="2400" b="1" dirty="0">
                <a:latin typeface="Calibri" panose="020F0502020204030204" pitchFamily="34" charset="0"/>
                <a:cs typeface="Calibri" panose="020F0502020204030204" pitchFamily="34" charset="0"/>
              </a:rPr>
              <a:t>Struttura organizzata</a:t>
            </a: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: segue un programma definito basato su materie specifiche e organizzato gerarchicamente.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it-IT" sz="2400" b="1" dirty="0">
                <a:latin typeface="Calibri" panose="020F0502020204030204" pitchFamily="34" charset="0"/>
                <a:cs typeface="Calibri" panose="020F0502020204030204" pitchFamily="34" charset="0"/>
              </a:rPr>
              <a:t>Durata predeterminata</a:t>
            </a: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: il programma deve essere completato entro un periodo di tempo specifico.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it-IT" sz="2400" b="1" dirty="0">
                <a:latin typeface="Calibri" panose="020F0502020204030204" pitchFamily="34" charset="0"/>
                <a:cs typeface="Calibri" panose="020F0502020204030204" pitchFamily="34" charset="0"/>
              </a:rPr>
              <a:t>Insegnanti qualificati</a:t>
            </a: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: l'istruzione è impartita da insegnanti professionisti.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it-IT" sz="2400" b="1" dirty="0">
                <a:latin typeface="Calibri" panose="020F0502020204030204" pitchFamily="34" charset="0"/>
                <a:cs typeface="Calibri" panose="020F0502020204030204" pitchFamily="34" charset="0"/>
              </a:rPr>
              <a:t>Valutazione strutturata</a:t>
            </a: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: include un sistema di valutazione cronologico per monitorare i progressi degli studenti.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it-IT" sz="2400" b="1" dirty="0">
                <a:latin typeface="Calibri" panose="020F0502020204030204" pitchFamily="34" charset="0"/>
                <a:cs typeface="Calibri" panose="020F0502020204030204" pitchFamily="34" charset="0"/>
              </a:rPr>
              <a:t>Pianificazione didattica</a:t>
            </a: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: è progettata per rispondere a specifiche esigenze educative attraverso corsi pianificati.</a:t>
            </a:r>
          </a:p>
        </p:txBody>
      </p:sp>
    </p:spTree>
    <p:extLst>
      <p:ext uri="{BB962C8B-B14F-4D97-AF65-F5344CB8AC3E}">
        <p14:creationId xmlns:p14="http://schemas.microsoft.com/office/powerpoint/2010/main" val="2954873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immagine 3">
            <a:extLst>
              <a:ext uri="{FF2B5EF4-FFF2-40B4-BE49-F238E27FC236}">
                <a16:creationId xmlns:a16="http://schemas.microsoft.com/office/drawing/2014/main" id="{5671523E-B186-45D2-ABA3-3F37E52306EC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l="20386" r="20386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7" name="Marcador de texto 16">
            <a:extLst>
              <a:ext uri="{FF2B5EF4-FFF2-40B4-BE49-F238E27FC236}">
                <a16:creationId xmlns:a16="http://schemas.microsoft.com/office/drawing/2014/main" id="{A8E38C97-9EF9-D780-6BA7-F6DEF2D0872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4D249C08-428D-F3AE-A0D1-5A24B902D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F97C0-89C0-8A4C-9EEA-3CADCA393802}" type="slidenum">
              <a:rPr lang="es-ES" smtClean="0"/>
              <a:pPr/>
              <a:t>4</a:t>
            </a:fld>
            <a:endParaRPr lang="es-ES" dirty="0"/>
          </a:p>
        </p:txBody>
      </p:sp>
      <p:sp>
        <p:nvSpPr>
          <p:cNvPr id="11" name="Título 10">
            <a:extLst>
              <a:ext uri="{FF2B5EF4-FFF2-40B4-BE49-F238E27FC236}">
                <a16:creationId xmlns:a16="http://schemas.microsoft.com/office/drawing/2014/main" id="{B6EF3982-A424-89EC-1FEC-5F691CA21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454375"/>
            <a:ext cx="5974080" cy="524629"/>
          </a:xfrm>
        </p:spPr>
        <p:txBody>
          <a:bodyPr/>
          <a:lstStyle/>
          <a:p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Vantaggi e svantaggi</a:t>
            </a: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Marcador de texto 17">
            <a:extLst>
              <a:ext uri="{FF2B5EF4-FFF2-40B4-BE49-F238E27FC236}">
                <a16:creationId xmlns:a16="http://schemas.microsoft.com/office/drawing/2014/main" id="{CB251B0A-3466-01CD-515F-64FC9041040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095999" y="979004"/>
            <a:ext cx="5518897" cy="413228"/>
          </a:xfrm>
        </p:spPr>
        <p:txBody>
          <a:bodyPr/>
          <a:lstStyle/>
          <a:p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dell'educazione formale</a:t>
            </a: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7F20FB4-2CE4-C5F8-0DD2-6438075A4E3B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9448800" y="6246813"/>
            <a:ext cx="2743200" cy="365125"/>
          </a:xfrm>
        </p:spPr>
        <p:txBody>
          <a:bodyPr/>
          <a:lstStyle/>
          <a:p>
            <a:fld id="{940DC668-59BB-7C4F-9F75-66B19341F162}" type="datetime1">
              <a:rPr lang="es-ES" smtClean="0"/>
              <a:t>20/12/2024</a:t>
            </a:fld>
            <a:endParaRPr lang="es-ES" dirty="0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80AA0EAB-1BE2-4073-A0B7-BF3C43559F72}"/>
              </a:ext>
            </a:extLst>
          </p:cNvPr>
          <p:cNvSpPr>
            <a:spLocks noGrp="1" noChangeArrowheads="1"/>
          </p:cNvSpPr>
          <p:nvPr>
            <p:ph sz="quarter" idx="13"/>
          </p:nvPr>
        </p:nvSpPr>
        <p:spPr bwMode="auto">
          <a:xfrm>
            <a:off x="6095999" y="1474172"/>
            <a:ext cx="5518897" cy="4832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Vantaggi: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it-IT" altLang="it-IT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Organizzazione strutturata</a:t>
            </a:r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sistema educativo ben pianificato con contenuti aggiornati.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it-IT" altLang="it-IT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Apprendimento qualificato</a:t>
            </a:r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insegnanti formati e professionali garantiscono un'istruzione di qualità.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it-IT" altLang="it-IT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Valutazioni sistematiche</a:t>
            </a:r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esami intermedi e finali supportano il progresso degli studenti.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it-IT" altLang="it-IT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Certificazione riconosciuta</a:t>
            </a:r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porta al conseguimento di diplomi ufficiali.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it-IT" altLang="it-IT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Gestione efficiente</a:t>
            </a:r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le istituzioni sono ben organizzate a livello manageriale e logistico.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it-IT" altLang="it-IT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it-IT" altLang="it-IT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Svantaggi: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it-IT" altLang="it-IT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Rigidità</a:t>
            </a:r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meno flessibile rispetto ad altri metodi di apprendimento.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it-IT" altLang="it-IT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Mancanza di stimoli per i brillanti</a:t>
            </a:r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i tempi rigidi possono annoiare gli studenti più avanzati.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it-IT" altLang="it-IT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Coinvolgimento limitato</a:t>
            </a:r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difficoltà a motivare studenti pigri o non interessati.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it-IT" altLang="it-IT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Rischio di inefficienza</a:t>
            </a:r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offerte scolastiche non professionali possono sprecare tempo e risorse.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it-IT" altLang="it-IT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Dinamiche complesse in aula</a:t>
            </a:r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creazione di sottogruppi difficili da gestire.</a:t>
            </a:r>
          </a:p>
        </p:txBody>
      </p:sp>
    </p:spTree>
    <p:extLst>
      <p:ext uri="{BB962C8B-B14F-4D97-AF65-F5344CB8AC3E}">
        <p14:creationId xmlns:p14="http://schemas.microsoft.com/office/powerpoint/2010/main" val="2067469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Marcador de contenido 27">
            <a:extLst>
              <a:ext uri="{FF2B5EF4-FFF2-40B4-BE49-F238E27FC236}">
                <a16:creationId xmlns:a16="http://schemas.microsoft.com/office/drawing/2014/main" id="{1A9EFEC2-1E9E-E786-944F-3A4E527D0C4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800886" y="2054150"/>
            <a:ext cx="5709839" cy="4135448"/>
          </a:xfrm>
        </p:spPr>
        <p:txBody>
          <a:bodyPr/>
          <a:lstStyle/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it-IT" sz="1800" b="1" dirty="0">
                <a:latin typeface="Calibri" panose="020F0502020204030204" pitchFamily="34" charset="0"/>
                <a:cs typeface="Calibri" panose="020F0502020204030204" pitchFamily="34" charset="0"/>
              </a:rPr>
              <a:t>Programmi strutturati e pianificati: 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progettati per sviluppare abilità e competenze specifiche.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it-IT" sz="1800" b="1" dirty="0">
                <a:latin typeface="Calibri" panose="020F0502020204030204" pitchFamily="34" charset="0"/>
                <a:cs typeface="Calibri" panose="020F0502020204030204" pitchFamily="34" charset="0"/>
              </a:rPr>
              <a:t>Contesto informale: 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si svolge al di fuori del curriculum educativo formale.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it-IT" sz="1800" b="1" dirty="0">
                <a:latin typeface="Calibri" panose="020F0502020204030204" pitchFamily="34" charset="0"/>
                <a:cs typeface="Calibri" panose="020F0502020204030204" pitchFamily="34" charset="0"/>
              </a:rPr>
              <a:t>Luoghi di apprendimento: 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include organizzazioni, club sportivi, gruppi teatrali e comunitari.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it-IT" sz="1800" b="1" dirty="0">
                <a:latin typeface="Calibri" panose="020F0502020204030204" pitchFamily="34" charset="0"/>
                <a:cs typeface="Calibri" panose="020F0502020204030204" pitchFamily="34" charset="0"/>
              </a:rPr>
              <a:t>Attività pratiche e creative: 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realizzazione di progetti, giochi, discussioni, campeggio, musica e teatro.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it-IT" sz="1800" b="1" dirty="0">
                <a:latin typeface="Calibri" panose="020F0502020204030204" pitchFamily="34" charset="0"/>
                <a:cs typeface="Calibri" panose="020F0502020204030204" pitchFamily="34" charset="0"/>
              </a:rPr>
              <a:t>Focalizzazione personale e sociale: 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mira a migliorare lo sviluppo personale e la coesione sociale.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it-IT" sz="1800" b="1" dirty="0">
                <a:latin typeface="Calibri" panose="020F0502020204030204" pitchFamily="34" charset="0"/>
                <a:cs typeface="Calibri" panose="020F0502020204030204" pitchFamily="34" charset="0"/>
              </a:rPr>
              <a:t>Riconoscimento limitato: 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i risultati sono difficili da certificare, ma il riconoscimento sociale è in crescita.</a:t>
            </a:r>
          </a:p>
        </p:txBody>
      </p:sp>
      <p:sp>
        <p:nvSpPr>
          <p:cNvPr id="27" name="Título 26">
            <a:extLst>
              <a:ext uri="{FF2B5EF4-FFF2-40B4-BE49-F238E27FC236}">
                <a16:creationId xmlns:a16="http://schemas.microsoft.com/office/drawing/2014/main" id="{B56B6A11-3B47-37FA-E165-C8CB685ED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0886" y="1382996"/>
            <a:ext cx="6104634" cy="524629"/>
          </a:xfrm>
        </p:spPr>
        <p:txBody>
          <a:bodyPr/>
          <a:lstStyle/>
          <a:p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Elementi Chiave dell'Educazione Non Formale</a:t>
            </a:r>
            <a:endParaRPr lang="es-E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Marcador de pie de página 12">
            <a:extLst>
              <a:ext uri="{FF2B5EF4-FFF2-40B4-BE49-F238E27FC236}">
                <a16:creationId xmlns:a16="http://schemas.microsoft.com/office/drawing/2014/main" id="{308CB581-E10B-3D28-5752-25A48A312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Replay Network APS</a:t>
            </a:r>
          </a:p>
        </p:txBody>
      </p:sp>
      <p:sp>
        <p:nvSpPr>
          <p:cNvPr id="14" name="Marcador de número de diapositiva 13">
            <a:extLst>
              <a:ext uri="{FF2B5EF4-FFF2-40B4-BE49-F238E27FC236}">
                <a16:creationId xmlns:a16="http://schemas.microsoft.com/office/drawing/2014/main" id="{58BCAB48-4237-27BB-4D6F-F127D7CE7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F97C0-89C0-8A4C-9EEA-3CADCA393802}" type="slidenum">
              <a:rPr lang="es-ES" smtClean="0"/>
              <a:pPr/>
              <a:t>5</a:t>
            </a:fld>
            <a:endParaRPr lang="es-ES" dirty="0"/>
          </a:p>
        </p:txBody>
      </p:sp>
      <p:pic>
        <p:nvPicPr>
          <p:cNvPr id="7" name="Segnaposto immagine 6">
            <a:extLst>
              <a:ext uri="{FF2B5EF4-FFF2-40B4-BE49-F238E27FC236}">
                <a16:creationId xmlns:a16="http://schemas.microsoft.com/office/drawing/2014/main" id="{BF058269-C69E-4C36-A0A7-EF88B61D3CC2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2"/>
          <a:srcRect l="16312" r="16312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1554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B38E6B1A-9741-CE91-94E0-D612A3839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021" y="1313558"/>
            <a:ext cx="10690911" cy="524629"/>
          </a:xfrm>
        </p:spPr>
        <p:txBody>
          <a:bodyPr/>
          <a:lstStyle/>
          <a:p>
            <a:r>
              <a:rPr lang="it-IT" dirty="0"/>
              <a:t>Caratteristiche dell’Educazione Non Formale: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B08E8E-5DEE-43CF-2174-27B6C017A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Replay Network APS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3FE21D-1B78-B669-22F4-7F56D2849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F97C0-89C0-8A4C-9EEA-3CADCA393802}" type="slidenum">
              <a:rPr lang="es-ES" smtClean="0"/>
              <a:pPr/>
              <a:t>6</a:t>
            </a:fld>
            <a:endParaRPr lang="es-ES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D8254B2F-6D5E-4F93-888E-D32A147A9EB3}"/>
              </a:ext>
            </a:extLst>
          </p:cNvPr>
          <p:cNvSpPr/>
          <p:nvPr/>
        </p:nvSpPr>
        <p:spPr>
          <a:xfrm>
            <a:off x="629021" y="2157492"/>
            <a:ext cx="1088170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it-IT" sz="2400" b="1" dirty="0">
                <a:latin typeface="Calibri" panose="020F0502020204030204" pitchFamily="34" charset="0"/>
                <a:cs typeface="Calibri" panose="020F0502020204030204" pitchFamily="34" charset="0"/>
              </a:rPr>
              <a:t>Volontarietà</a:t>
            </a: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: partecipazione libera e non obbligatoria.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it-IT" sz="2400" b="1" dirty="0">
                <a:latin typeface="Calibri" panose="020F0502020204030204" pitchFamily="34" charset="0"/>
                <a:cs typeface="Calibri" panose="020F0502020204030204" pitchFamily="34" charset="0"/>
              </a:rPr>
              <a:t>Accessibilità universale: </a:t>
            </a: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idealmente aperta a tutti.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it-IT" sz="2400" b="1" dirty="0">
                <a:latin typeface="Calibri" panose="020F0502020204030204" pitchFamily="34" charset="0"/>
                <a:cs typeface="Calibri" panose="020F0502020204030204" pitchFamily="34" charset="0"/>
              </a:rPr>
              <a:t>Organizzazione mirata</a:t>
            </a: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: progettata con obiettivi educativi specifici.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it-IT" sz="2400" b="1" dirty="0">
                <a:latin typeface="Calibri" panose="020F0502020204030204" pitchFamily="34" charset="0"/>
                <a:cs typeface="Calibri" panose="020F0502020204030204" pitchFamily="34" charset="0"/>
              </a:rPr>
              <a:t>Partecipazione attiva</a:t>
            </a: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: coinvolge attivamente i partecipanti.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it-IT" sz="2400" b="1" dirty="0">
                <a:latin typeface="Calibri" panose="020F0502020204030204" pitchFamily="34" charset="0"/>
                <a:cs typeface="Calibri" panose="020F0502020204030204" pitchFamily="34" charset="0"/>
              </a:rPr>
              <a:t>Centralità del discente</a:t>
            </a: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: focalizzata sui bisogni e sullo sviluppo del singolo.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it-IT" sz="2400" b="1" dirty="0">
                <a:latin typeface="Calibri" panose="020F0502020204030204" pitchFamily="34" charset="0"/>
                <a:cs typeface="Calibri" panose="020F0502020204030204" pitchFamily="34" charset="0"/>
              </a:rPr>
              <a:t>Competenze di vita</a:t>
            </a: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: orientata all'apprendimento pratico e alla cittadinanza attiva.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it-IT" sz="2400" b="1" dirty="0">
                <a:latin typeface="Calibri" panose="020F0502020204030204" pitchFamily="34" charset="0"/>
                <a:cs typeface="Calibri" panose="020F0502020204030204" pitchFamily="34" charset="0"/>
              </a:rPr>
              <a:t>Approccio collettivo</a:t>
            </a: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: combina apprendimento individuale e di gruppo.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it-IT" sz="2400" b="1" dirty="0">
                <a:latin typeface="Calibri" panose="020F0502020204030204" pitchFamily="34" charset="0"/>
                <a:cs typeface="Calibri" panose="020F0502020204030204" pitchFamily="34" charset="0"/>
              </a:rPr>
              <a:t>Orientamento olistico</a:t>
            </a: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: considera lo sviluppo globale del partecipante.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it-IT" sz="2400" b="1" dirty="0">
                <a:latin typeface="Calibri" panose="020F0502020204030204" pitchFamily="34" charset="0"/>
                <a:cs typeface="Calibri" panose="020F0502020204030204" pitchFamily="34" charset="0"/>
              </a:rPr>
              <a:t>Esperienza pratica</a:t>
            </a: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: basata sull'azione e sull'apprendimento esperienziale.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it-IT" sz="2400" b="1" dirty="0">
                <a:latin typeface="Calibri" panose="020F0502020204030204" pitchFamily="34" charset="0"/>
                <a:cs typeface="Calibri" panose="020F0502020204030204" pitchFamily="34" charset="0"/>
              </a:rPr>
              <a:t>Flessibilità:</a:t>
            </a: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 adattata alle esigenze specifiche dei partecipanti.</a:t>
            </a:r>
          </a:p>
        </p:txBody>
      </p:sp>
    </p:spTree>
    <p:extLst>
      <p:ext uri="{BB962C8B-B14F-4D97-AF65-F5344CB8AC3E}">
        <p14:creationId xmlns:p14="http://schemas.microsoft.com/office/powerpoint/2010/main" val="32976159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Marcador de texto 16">
            <a:extLst>
              <a:ext uri="{FF2B5EF4-FFF2-40B4-BE49-F238E27FC236}">
                <a16:creationId xmlns:a16="http://schemas.microsoft.com/office/drawing/2014/main" id="{A8E38C97-9EF9-D780-6BA7-F6DEF2D0872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4D249C08-428D-F3AE-A0D1-5A24B902D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F97C0-89C0-8A4C-9EEA-3CADCA393802}" type="slidenum">
              <a:rPr lang="es-ES" smtClean="0"/>
              <a:pPr/>
              <a:t>7</a:t>
            </a:fld>
            <a:endParaRPr lang="es-ES" dirty="0"/>
          </a:p>
        </p:txBody>
      </p:sp>
      <p:sp>
        <p:nvSpPr>
          <p:cNvPr id="11" name="Título 10">
            <a:extLst>
              <a:ext uri="{FF2B5EF4-FFF2-40B4-BE49-F238E27FC236}">
                <a16:creationId xmlns:a16="http://schemas.microsoft.com/office/drawing/2014/main" id="{B6EF3982-A424-89EC-1FEC-5F691CA21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454375"/>
            <a:ext cx="5974080" cy="524629"/>
          </a:xfrm>
        </p:spPr>
        <p:txBody>
          <a:bodyPr/>
          <a:lstStyle/>
          <a:p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Vantaggi e svantaggi</a:t>
            </a: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Marcador de texto 17">
            <a:extLst>
              <a:ext uri="{FF2B5EF4-FFF2-40B4-BE49-F238E27FC236}">
                <a16:creationId xmlns:a16="http://schemas.microsoft.com/office/drawing/2014/main" id="{CB251B0A-3466-01CD-515F-64FC9041040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095999" y="979004"/>
            <a:ext cx="5518897" cy="413228"/>
          </a:xfrm>
        </p:spPr>
        <p:txBody>
          <a:bodyPr/>
          <a:lstStyle/>
          <a:p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dell'educazione non formale</a:t>
            </a: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7F20FB4-2CE4-C5F8-0DD2-6438075A4E3B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9448800" y="6246813"/>
            <a:ext cx="2743200" cy="365125"/>
          </a:xfrm>
        </p:spPr>
        <p:txBody>
          <a:bodyPr/>
          <a:lstStyle/>
          <a:p>
            <a:fld id="{940DC668-59BB-7C4F-9F75-66B19341F162}" type="datetime1">
              <a:rPr lang="es-ES" smtClean="0"/>
              <a:t>20/12/2024</a:t>
            </a:fld>
            <a:endParaRPr lang="es-ES" dirty="0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80AA0EAB-1BE2-4073-A0B7-BF3C43559F72}"/>
              </a:ext>
            </a:extLst>
          </p:cNvPr>
          <p:cNvSpPr>
            <a:spLocks noGrp="1" noChangeArrowheads="1"/>
          </p:cNvSpPr>
          <p:nvPr>
            <p:ph sz="quarter" idx="13"/>
          </p:nvPr>
        </p:nvSpPr>
        <p:spPr bwMode="auto">
          <a:xfrm>
            <a:off x="6095999" y="1423316"/>
            <a:ext cx="5518897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Vantaggi</a:t>
            </a:r>
          </a:p>
          <a:p>
            <a:pPr marL="285750" lvl="0" indent="-285750" algn="l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it-IT" altLang="it-IT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Approccio pratico</a:t>
            </a:r>
            <a:r>
              <a:rPr lang="it-IT" altLang="it-IT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orientata all'apprendimento esperienziale e concreto.</a:t>
            </a:r>
          </a:p>
          <a:p>
            <a:pPr marL="285750" lvl="0" indent="-285750" algn="l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it-IT" altLang="it-IT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Crescita naturale</a:t>
            </a:r>
            <a:r>
              <a:rPr lang="it-IT" altLang="it-IT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favorisce lo sviluppo individuale senza dipendere dai cambiamenti del sistema educativo formale.</a:t>
            </a:r>
          </a:p>
          <a:p>
            <a:pPr marL="285750" lvl="0" indent="-285750" algn="l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it-IT" altLang="it-IT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Autoapprendimento: </a:t>
            </a:r>
            <a:r>
              <a:rPr lang="it-IT" altLang="it-IT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valorizza l'autonomia e l'apprendimento personale.</a:t>
            </a:r>
          </a:p>
          <a:p>
            <a:pPr marL="285750" lvl="0" indent="-285750" algn="l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it-IT" altLang="it-IT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Flessibilità</a:t>
            </a:r>
            <a:r>
              <a:rPr lang="it-IT" altLang="it-IT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adatta a diverse età, tempi e contenuti.</a:t>
            </a:r>
          </a:p>
          <a:p>
            <a:pPr marL="285750" lvl="0" indent="-285750" algn="l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it-IT" altLang="it-IT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Inclusività</a:t>
            </a:r>
            <a:r>
              <a:rPr lang="it-IT" altLang="it-IT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aperta a contributi sia del settore pubblico che privato.</a:t>
            </a:r>
          </a:p>
          <a:p>
            <a:pPr lvl="0" algn="l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l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Svantaggi</a:t>
            </a:r>
          </a:p>
          <a:p>
            <a:pPr marL="285750" lvl="0" indent="-285750" algn="l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it-IT" altLang="it-IT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Instabilità nella partecipazione</a:t>
            </a:r>
            <a:r>
              <a:rPr lang="it-IT" altLang="it-IT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i partecipanti possono avere frequenza irregolare.</a:t>
            </a:r>
          </a:p>
          <a:p>
            <a:pPr marL="285750" lvl="0" indent="-285750" algn="l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it-IT" altLang="it-IT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Mancanza di certificazione</a:t>
            </a:r>
            <a:r>
              <a:rPr lang="it-IT" altLang="it-IT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non fornisce attestati ufficiali riconosciuti.</a:t>
            </a:r>
          </a:p>
          <a:p>
            <a:pPr marL="285750" lvl="0" indent="-285750" algn="l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it-IT" altLang="it-IT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Risorse limitate: </a:t>
            </a:r>
            <a:r>
              <a:rPr lang="it-IT" altLang="it-IT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spesso priva di fondi e materiali adeguati.</a:t>
            </a:r>
          </a:p>
          <a:p>
            <a:pPr marL="285750" lvl="0" indent="-285750" algn="l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it-IT" altLang="it-IT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Spazi inadeguati</a:t>
            </a:r>
            <a:r>
              <a:rPr lang="it-IT" altLang="it-IT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può mancare di strutture adeguate fornite dalle autorità locali.</a:t>
            </a:r>
            <a:endParaRPr kumimoji="0" lang="it-IT" altLang="it-IT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Segnaposto immagine 12">
            <a:extLst>
              <a:ext uri="{FF2B5EF4-FFF2-40B4-BE49-F238E27FC236}">
                <a16:creationId xmlns:a16="http://schemas.microsoft.com/office/drawing/2014/main" id="{52FA1C7F-117C-44B2-94CE-516E18A390CE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l="15218" r="15218"/>
          <a:stretch>
            <a:fillRect/>
          </a:stretch>
        </p:blipFill>
        <p:spPr>
          <a:xfrm>
            <a:off x="0" y="0"/>
            <a:ext cx="5466978" cy="5393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876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Marcador de contenido 27">
            <a:extLst>
              <a:ext uri="{FF2B5EF4-FFF2-40B4-BE49-F238E27FC236}">
                <a16:creationId xmlns:a16="http://schemas.microsoft.com/office/drawing/2014/main" id="{1A9EFEC2-1E9E-E786-944F-3A4E527D0C4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800886" y="2054150"/>
            <a:ext cx="5709839" cy="4410184"/>
          </a:xfrm>
        </p:spPr>
        <p:txBody>
          <a:bodyPr/>
          <a:lstStyle/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it-IT" sz="1800" b="1" dirty="0">
                <a:latin typeface="Calibri" panose="020F0502020204030204" pitchFamily="34" charset="0"/>
                <a:cs typeface="Calibri" panose="020F0502020204030204" pitchFamily="34" charset="0"/>
              </a:rPr>
              <a:t>Definizione: 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Apprendimento continuo lungo tutta la vita.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it-IT" sz="1800" b="1" dirty="0">
                <a:latin typeface="Calibri" panose="020F0502020204030204" pitchFamily="34" charset="0"/>
                <a:cs typeface="Calibri" panose="020F0502020204030204" pitchFamily="34" charset="0"/>
              </a:rPr>
              <a:t>Fonti di apprendimento:</a:t>
            </a:r>
          </a:p>
          <a:p>
            <a:pPr marL="285750" lvl="0" indent="-285750">
              <a:buFontTx/>
              <a:buChar char="-"/>
            </a:pP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Esperienze quotidiane e interazioni con l'ambiente.</a:t>
            </a:r>
          </a:p>
          <a:p>
            <a:pPr marL="285750" lvl="0" indent="-285750">
              <a:buFontTx/>
              <a:buChar char="-"/>
            </a:pP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Famiglia, vicini, mercato, biblioteca, lavoro, gioco, e attività sportive informali.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it-IT" sz="1800" b="1" dirty="0">
                <a:latin typeface="Calibri" panose="020F0502020204030204" pitchFamily="34" charset="0"/>
                <a:cs typeface="Calibri" panose="020F0502020204030204" pitchFamily="34" charset="0"/>
              </a:rPr>
              <a:t>Caratteristiche: </a:t>
            </a:r>
          </a:p>
          <a:p>
            <a:pPr marL="285750" lvl="0" indent="-285750">
              <a:buFontTx/>
              <a:buChar char="-"/>
            </a:pP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Non pianificata e non strutturata.</a:t>
            </a:r>
          </a:p>
          <a:p>
            <a:pPr marL="285750" lvl="0" indent="-285750">
              <a:buFontTx/>
              <a:buChar char="-"/>
            </a:pP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Favorisce l'acquisizione di atteggiamenti, valori, abilità e conoscenze.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it-IT" sz="1800" b="1" dirty="0">
                <a:latin typeface="Calibri" panose="020F0502020204030204" pitchFamily="34" charset="0"/>
                <a:cs typeface="Calibri" panose="020F0502020204030204" pitchFamily="34" charset="0"/>
              </a:rPr>
              <a:t>Ambiti informali: 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Arte, lettura, e altre attività ricreative e culturali.</a:t>
            </a:r>
          </a:p>
        </p:txBody>
      </p:sp>
      <p:sp>
        <p:nvSpPr>
          <p:cNvPr id="27" name="Título 26">
            <a:extLst>
              <a:ext uri="{FF2B5EF4-FFF2-40B4-BE49-F238E27FC236}">
                <a16:creationId xmlns:a16="http://schemas.microsoft.com/office/drawing/2014/main" id="{B56B6A11-3B47-37FA-E165-C8CB685ED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0886" y="1382996"/>
            <a:ext cx="6104634" cy="524629"/>
          </a:xfrm>
        </p:spPr>
        <p:txBody>
          <a:bodyPr/>
          <a:lstStyle/>
          <a:p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Elementi Chiave dell'Educazione Informale</a:t>
            </a:r>
            <a:endParaRPr lang="es-E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Marcador de pie de página 12">
            <a:extLst>
              <a:ext uri="{FF2B5EF4-FFF2-40B4-BE49-F238E27FC236}">
                <a16:creationId xmlns:a16="http://schemas.microsoft.com/office/drawing/2014/main" id="{308CB581-E10B-3D28-5752-25A48A312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Replay Network APS</a:t>
            </a:r>
          </a:p>
        </p:txBody>
      </p:sp>
      <p:sp>
        <p:nvSpPr>
          <p:cNvPr id="14" name="Marcador de número de diapositiva 13">
            <a:extLst>
              <a:ext uri="{FF2B5EF4-FFF2-40B4-BE49-F238E27FC236}">
                <a16:creationId xmlns:a16="http://schemas.microsoft.com/office/drawing/2014/main" id="{58BCAB48-4237-27BB-4D6F-F127D7CE7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F97C0-89C0-8A4C-9EEA-3CADCA393802}" type="slidenum">
              <a:rPr lang="es-ES" smtClean="0"/>
              <a:pPr/>
              <a:t>8</a:t>
            </a:fld>
            <a:endParaRPr lang="es-ES" dirty="0"/>
          </a:p>
        </p:txBody>
      </p:sp>
      <p:pic>
        <p:nvPicPr>
          <p:cNvPr id="7" name="Segnaposto immagine 6">
            <a:extLst>
              <a:ext uri="{FF2B5EF4-FFF2-40B4-BE49-F238E27FC236}">
                <a16:creationId xmlns:a16="http://schemas.microsoft.com/office/drawing/2014/main" id="{BF058269-C69E-4C36-A0A7-EF88B61D3CC2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 rotWithShape="1">
          <a:blip r:embed="rId2"/>
          <a:srcRect r="3534"/>
          <a:stretch/>
        </p:blipFill>
        <p:spPr>
          <a:xfrm flipH="1">
            <a:off x="1354666" y="1907625"/>
            <a:ext cx="3817844" cy="2782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9055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B38E6B1A-9741-CE91-94E0-D612A3839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021" y="1313558"/>
            <a:ext cx="10690911" cy="524629"/>
          </a:xfrm>
        </p:spPr>
        <p:txBody>
          <a:bodyPr/>
          <a:lstStyle/>
          <a:p>
            <a:r>
              <a:rPr lang="it-IT" dirty="0"/>
              <a:t>Caratteristiche dell’Educazione Informale: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B08E8E-5DEE-43CF-2174-27B6C017A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Replay Network APS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3FE21D-1B78-B669-22F4-7F56D2849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F97C0-89C0-8A4C-9EEA-3CADCA393802}" type="slidenum">
              <a:rPr lang="es-ES" smtClean="0"/>
              <a:pPr/>
              <a:t>9</a:t>
            </a:fld>
            <a:endParaRPr lang="es-ES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D8254B2F-6D5E-4F93-888E-D32A147A9EB3}"/>
              </a:ext>
            </a:extLst>
          </p:cNvPr>
          <p:cNvSpPr/>
          <p:nvPr/>
        </p:nvSpPr>
        <p:spPr>
          <a:xfrm>
            <a:off x="629021" y="2157492"/>
            <a:ext cx="10881703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it-IT" sz="2800" b="1" dirty="0">
                <a:latin typeface="Calibri" panose="020F0502020204030204" pitchFamily="34" charset="0"/>
                <a:cs typeface="Calibri" panose="020F0502020204030204" pitchFamily="34" charset="0"/>
              </a:rPr>
              <a:t>Indipendenza dagli spazi fisici: </a:t>
            </a:r>
            <a:r>
              <a:rPr 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avviene al di fuori dei confini delle aule tradizionali.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it-IT" sz="2800" b="1" dirty="0">
                <a:latin typeface="Calibri" panose="020F0502020204030204" pitchFamily="34" charset="0"/>
                <a:cs typeface="Calibri" panose="020F0502020204030204" pitchFamily="34" charset="0"/>
              </a:rPr>
              <a:t>Assenza di un programma: </a:t>
            </a:r>
            <a:r>
              <a:rPr 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non segue un curriculum definito.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it-IT" sz="2800" b="1" dirty="0">
                <a:latin typeface="Calibri" panose="020F0502020204030204" pitchFamily="34" charset="0"/>
                <a:cs typeface="Calibri" panose="020F0502020204030204" pitchFamily="34" charset="0"/>
              </a:rPr>
              <a:t>Non pianificata: </a:t>
            </a:r>
            <a:r>
              <a:rPr 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priva di orari e strutture organizzate.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it-IT" sz="2800" b="1" dirty="0">
                <a:latin typeface="Calibri" panose="020F0502020204030204" pitchFamily="34" charset="0"/>
                <a:cs typeface="Calibri" panose="020F0502020204030204" pitchFamily="34" charset="0"/>
              </a:rPr>
              <a:t>Apprendimento continuo: </a:t>
            </a:r>
            <a:r>
              <a:rPr 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processo naturale che dura tutta la vita.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it-IT" sz="2800" b="1" dirty="0">
                <a:latin typeface="Calibri" panose="020F0502020204030204" pitchFamily="34" charset="0"/>
                <a:cs typeface="Calibri" panose="020F0502020204030204" pitchFamily="34" charset="0"/>
              </a:rPr>
              <a:t>Varietà delle fonti: </a:t>
            </a:r>
            <a:r>
              <a:rPr 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acquisita attraverso media, esperienze di vita, relazioni con amici, famiglia e altre interazioni sociali.</a:t>
            </a:r>
          </a:p>
        </p:txBody>
      </p:sp>
    </p:spTree>
    <p:extLst>
      <p:ext uri="{BB962C8B-B14F-4D97-AF65-F5344CB8AC3E}">
        <p14:creationId xmlns:p14="http://schemas.microsoft.com/office/powerpoint/2010/main" val="375895908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909</TotalTime>
  <Words>936</Words>
  <Application>Microsoft Office PowerPoint</Application>
  <PresentationFormat>Widescreen</PresentationFormat>
  <Paragraphs>110</Paragraphs>
  <Slides>11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Helvetica</vt:lpstr>
      <vt:lpstr>Wingdings</vt:lpstr>
      <vt:lpstr>Tema de Office</vt:lpstr>
      <vt:lpstr>Educazione Formale  e non formale</vt:lpstr>
      <vt:lpstr>Elementi Chiave dell'Educazione Formale</vt:lpstr>
      <vt:lpstr>Caratteristiche dell’Educazione formale:</vt:lpstr>
      <vt:lpstr>Vantaggi e svantaggi</vt:lpstr>
      <vt:lpstr>Elementi Chiave dell'Educazione Non Formale</vt:lpstr>
      <vt:lpstr>Caratteristiche dell’Educazione Non Formale:</vt:lpstr>
      <vt:lpstr>Vantaggi e svantaggi</vt:lpstr>
      <vt:lpstr>Elementi Chiave dell'Educazione Informale</vt:lpstr>
      <vt:lpstr>Caratteristiche dell’Educazione Informale:</vt:lpstr>
      <vt:lpstr>Vantaggi e svantaggi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Communication onProjects</dc:creator>
  <cp:lastModifiedBy>Mattia Modesti</cp:lastModifiedBy>
  <cp:revision>79</cp:revision>
  <dcterms:created xsi:type="dcterms:W3CDTF">2022-11-23T09:11:19Z</dcterms:created>
  <dcterms:modified xsi:type="dcterms:W3CDTF">2024-12-20T15:21:31Z</dcterms:modified>
</cp:coreProperties>
</file>