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269" r:id="rId4"/>
    <p:sldId id="267" r:id="rId5"/>
    <p:sldId id="270" r:id="rId6"/>
    <p:sldId id="268" r:id="rId7"/>
    <p:sldId id="271" r:id="rId8"/>
    <p:sldId id="272" r:id="rId9"/>
    <p:sldId id="274" r:id="rId10"/>
    <p:sldId id="273" r:id="rId11"/>
    <p:sldId id="275" r:id="rId12"/>
    <p:sldId id="276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/>
    <p:restoredTop sz="94720"/>
  </p:normalViewPr>
  <p:slideViewPr>
    <p:cSldViewPr snapToGrid="0">
      <p:cViewPr varScale="1">
        <p:scale>
          <a:sx n="96" d="100"/>
          <a:sy n="96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b0488f8ef9c7a40" providerId="LiveId" clId="{27F71399-6618-43DE-94C2-4904621C5BF7}"/>
    <pc:docChg chg="undo redo custSel modSld">
      <pc:chgData name="" userId="8b0488f8ef9c7a40" providerId="LiveId" clId="{27F71399-6618-43DE-94C2-4904621C5BF7}" dt="2025-04-09T16:10:19.643" v="194" actId="1076"/>
      <pc:docMkLst>
        <pc:docMk/>
      </pc:docMkLst>
      <pc:sldChg chg="modSp">
        <pc:chgData name="" userId="8b0488f8ef9c7a40" providerId="LiveId" clId="{27F71399-6618-43DE-94C2-4904621C5BF7}" dt="2025-04-09T16:00:19.765" v="3" actId="27636"/>
        <pc:sldMkLst>
          <pc:docMk/>
          <pc:sldMk cId="1472725998" sldId="264"/>
        </pc:sldMkLst>
        <pc:spChg chg="mod">
          <ac:chgData name="" userId="8b0488f8ef9c7a40" providerId="LiveId" clId="{27F71399-6618-43DE-94C2-4904621C5BF7}" dt="2025-04-09T16:00:19.765" v="3" actId="27636"/>
          <ac:spMkLst>
            <pc:docMk/>
            <pc:sldMk cId="1472725998" sldId="264"/>
            <ac:spMk id="2" creationId="{DFAD4B74-4120-31AE-829B-CA93796B57C8}"/>
          </ac:spMkLst>
        </pc:spChg>
      </pc:sldChg>
      <pc:sldChg chg="modSp">
        <pc:chgData name="" userId="8b0488f8ef9c7a40" providerId="LiveId" clId="{27F71399-6618-43DE-94C2-4904621C5BF7}" dt="2025-04-09T16:07:24.602" v="132" actId="20577"/>
        <pc:sldMkLst>
          <pc:docMk/>
          <pc:sldMk cId="2954873655" sldId="265"/>
        </pc:sldMkLst>
        <pc:spChg chg="mod">
          <ac:chgData name="" userId="8b0488f8ef9c7a40" providerId="LiveId" clId="{27F71399-6618-43DE-94C2-4904621C5BF7}" dt="2025-04-09T16:02:51.832" v="19" actId="404"/>
          <ac:spMkLst>
            <pc:docMk/>
            <pc:sldMk cId="2954873655" sldId="265"/>
            <ac:spMk id="2" creationId="{EDC185FA-72F3-76E2-BF2B-A8CF56D1800D}"/>
          </ac:spMkLst>
        </pc:spChg>
        <pc:spChg chg="mod">
          <ac:chgData name="" userId="8b0488f8ef9c7a40" providerId="LiveId" clId="{27F71399-6618-43DE-94C2-4904621C5BF7}" dt="2025-04-09T16:07:24.602" v="132" actId="20577"/>
          <ac:spMkLst>
            <pc:docMk/>
            <pc:sldMk cId="2954873655" sldId="265"/>
            <ac:spMk id="17" creationId="{7D00C852-C44D-F9AF-5B4F-1C0B6F261F1D}"/>
          </ac:spMkLst>
        </pc:spChg>
      </pc:sldChg>
      <pc:sldChg chg="modSp">
        <pc:chgData name="" userId="8b0488f8ef9c7a40" providerId="LiveId" clId="{27F71399-6618-43DE-94C2-4904621C5BF7}" dt="2025-04-09T16:03:57.312" v="29"/>
        <pc:sldMkLst>
          <pc:docMk/>
          <pc:sldMk cId="2067469748" sldId="267"/>
        </pc:sldMkLst>
        <pc:spChg chg="mod">
          <ac:chgData name="" userId="8b0488f8ef9c7a40" providerId="LiveId" clId="{27F71399-6618-43DE-94C2-4904621C5BF7}" dt="2025-04-09T16:03:38.489" v="28"/>
          <ac:spMkLst>
            <pc:docMk/>
            <pc:sldMk cId="2067469748" sldId="267"/>
            <ac:spMk id="11" creationId="{B6EF3982-A424-89EC-1FEC-5F691CA21B61}"/>
          </ac:spMkLst>
        </pc:spChg>
        <pc:spChg chg="mod">
          <ac:chgData name="" userId="8b0488f8ef9c7a40" providerId="LiveId" clId="{27F71399-6618-43DE-94C2-4904621C5BF7}" dt="2025-04-09T16:03:57.312" v="29"/>
          <ac:spMkLst>
            <pc:docMk/>
            <pc:sldMk cId="2067469748" sldId="267"/>
            <ac:spMk id="12" creationId="{DD476470-D62B-6F66-4AA2-B4CFE690B821}"/>
          </ac:spMkLst>
        </pc:spChg>
      </pc:sldChg>
      <pc:sldChg chg="modSp">
        <pc:chgData name="" userId="8b0488f8ef9c7a40" providerId="LiveId" clId="{27F71399-6618-43DE-94C2-4904621C5BF7}" dt="2025-04-09T16:06:42.356" v="117" actId="20577"/>
        <pc:sldMkLst>
          <pc:docMk/>
          <pc:sldMk cId="4064091152" sldId="268"/>
        </pc:sldMkLst>
        <pc:spChg chg="mod">
          <ac:chgData name="" userId="8b0488f8ef9c7a40" providerId="LiveId" clId="{27F71399-6618-43DE-94C2-4904621C5BF7}" dt="2025-04-09T16:06:42.356" v="117" actId="20577"/>
          <ac:spMkLst>
            <pc:docMk/>
            <pc:sldMk cId="4064091152" sldId="268"/>
            <ac:spMk id="5" creationId="{38998051-ACCF-0CA6-480B-CC16372C68E3}"/>
          </ac:spMkLst>
        </pc:spChg>
      </pc:sldChg>
      <pc:sldChg chg="modSp">
        <pc:chgData name="" userId="8b0488f8ef9c7a40" providerId="LiveId" clId="{27F71399-6618-43DE-94C2-4904621C5BF7}" dt="2025-04-09T16:03:27.499" v="27" actId="1076"/>
        <pc:sldMkLst>
          <pc:docMk/>
          <pc:sldMk cId="599035039" sldId="269"/>
        </pc:sldMkLst>
        <pc:spChg chg="mod">
          <ac:chgData name="" userId="8b0488f8ef9c7a40" providerId="LiveId" clId="{27F71399-6618-43DE-94C2-4904621C5BF7}" dt="2025-04-09T16:03:24.908" v="26" actId="403"/>
          <ac:spMkLst>
            <pc:docMk/>
            <pc:sldMk cId="599035039" sldId="269"/>
            <ac:spMk id="19" creationId="{93837628-926C-609E-3B71-1E425C430FD6}"/>
          </ac:spMkLst>
        </pc:spChg>
        <pc:picChg chg="mod">
          <ac:chgData name="" userId="8b0488f8ef9c7a40" providerId="LiveId" clId="{27F71399-6618-43DE-94C2-4904621C5BF7}" dt="2025-04-09T16:03:27.499" v="27" actId="1076"/>
          <ac:picMkLst>
            <pc:docMk/>
            <pc:sldMk cId="599035039" sldId="269"/>
            <ac:picMk id="21" creationId="{65C2167A-5CFF-C315-1716-9023644F2023}"/>
          </ac:picMkLst>
        </pc:picChg>
      </pc:sldChg>
      <pc:sldChg chg="modSp">
        <pc:chgData name="" userId="8b0488f8ef9c7a40" providerId="LiveId" clId="{27F71399-6618-43DE-94C2-4904621C5BF7}" dt="2025-04-09T16:06:02.059" v="61"/>
        <pc:sldMkLst>
          <pc:docMk/>
          <pc:sldMk cId="4065502689" sldId="270"/>
        </pc:sldMkLst>
        <pc:spChg chg="mod">
          <ac:chgData name="" userId="8b0488f8ef9c7a40" providerId="LiveId" clId="{27F71399-6618-43DE-94C2-4904621C5BF7}" dt="2025-04-09T16:06:02.059" v="61"/>
          <ac:spMkLst>
            <pc:docMk/>
            <pc:sldMk cId="4065502689" sldId="270"/>
            <ac:spMk id="11" creationId="{10EFF17F-85B6-2D0E-A5A1-C2B0B05CE3B4}"/>
          </ac:spMkLst>
        </pc:spChg>
        <pc:spChg chg="mod">
          <ac:chgData name="" userId="8b0488f8ef9c7a40" providerId="LiveId" clId="{27F71399-6618-43DE-94C2-4904621C5BF7}" dt="2025-04-09T16:05:50.348" v="60" actId="207"/>
          <ac:spMkLst>
            <pc:docMk/>
            <pc:sldMk cId="4065502689" sldId="270"/>
            <ac:spMk id="12" creationId="{2885229F-5470-8908-2C52-1977C8698F7C}"/>
          </ac:spMkLst>
        </pc:spChg>
      </pc:sldChg>
      <pc:sldChg chg="modSp">
        <pc:chgData name="" userId="8b0488f8ef9c7a40" providerId="LiveId" clId="{27F71399-6618-43DE-94C2-4904621C5BF7}" dt="2025-04-09T16:06:51.179" v="118"/>
        <pc:sldMkLst>
          <pc:docMk/>
          <pc:sldMk cId="66577043" sldId="271"/>
        </pc:sldMkLst>
        <pc:spChg chg="mod">
          <ac:chgData name="" userId="8b0488f8ef9c7a40" providerId="LiveId" clId="{27F71399-6618-43DE-94C2-4904621C5BF7}" dt="2025-04-09T16:06:51.179" v="118"/>
          <ac:spMkLst>
            <pc:docMk/>
            <pc:sldMk cId="66577043" sldId="271"/>
            <ac:spMk id="2" creationId="{1DF60FC0-6690-8A5C-4E59-A0210AF17AC8}"/>
          </ac:spMkLst>
        </pc:spChg>
      </pc:sldChg>
      <pc:sldChg chg="modSp">
        <pc:chgData name="" userId="8b0488f8ef9c7a40" providerId="LiveId" clId="{27F71399-6618-43DE-94C2-4904621C5BF7}" dt="2025-04-09T16:08:01.921" v="134" actId="6549"/>
        <pc:sldMkLst>
          <pc:docMk/>
          <pc:sldMk cId="1610875703" sldId="272"/>
        </pc:sldMkLst>
        <pc:spChg chg="mod">
          <ac:chgData name="" userId="8b0488f8ef9c7a40" providerId="LiveId" clId="{27F71399-6618-43DE-94C2-4904621C5BF7}" dt="2025-04-09T16:07:16.137" v="119"/>
          <ac:spMkLst>
            <pc:docMk/>
            <pc:sldMk cId="1610875703" sldId="272"/>
            <ac:spMk id="11" creationId="{8DBA640C-87C1-D2BE-A27D-E5F9751FD137}"/>
          </ac:spMkLst>
        </pc:spChg>
        <pc:spChg chg="mod">
          <ac:chgData name="" userId="8b0488f8ef9c7a40" providerId="LiveId" clId="{27F71399-6618-43DE-94C2-4904621C5BF7}" dt="2025-04-09T16:08:01.921" v="134" actId="6549"/>
          <ac:spMkLst>
            <pc:docMk/>
            <pc:sldMk cId="1610875703" sldId="272"/>
            <ac:spMk id="12" creationId="{5C82EFAA-2C0C-19E6-768A-CFEAD0B0F15D}"/>
          </ac:spMkLst>
        </pc:spChg>
      </pc:sldChg>
      <pc:sldChg chg="modSp">
        <pc:chgData name="" userId="8b0488f8ef9c7a40" providerId="LiveId" clId="{27F71399-6618-43DE-94C2-4904621C5BF7}" dt="2025-04-09T16:09:41.044" v="162" actId="14100"/>
        <pc:sldMkLst>
          <pc:docMk/>
          <pc:sldMk cId="165385151" sldId="273"/>
        </pc:sldMkLst>
        <pc:spChg chg="mod">
          <ac:chgData name="" userId="8b0488f8ef9c7a40" providerId="LiveId" clId="{27F71399-6618-43DE-94C2-4904621C5BF7}" dt="2025-04-09T16:09:41.044" v="162" actId="14100"/>
          <ac:spMkLst>
            <pc:docMk/>
            <pc:sldMk cId="165385151" sldId="273"/>
            <ac:spMk id="6" creationId="{4EF18C8A-2D0F-100A-4B70-C77AC7018126}"/>
          </ac:spMkLst>
        </pc:spChg>
      </pc:sldChg>
      <pc:sldChg chg="modSp">
        <pc:chgData name="" userId="8b0488f8ef9c7a40" providerId="LiveId" clId="{27F71399-6618-43DE-94C2-4904621C5BF7}" dt="2025-04-09T16:09:20.970" v="144"/>
        <pc:sldMkLst>
          <pc:docMk/>
          <pc:sldMk cId="151347245" sldId="274"/>
        </pc:sldMkLst>
        <pc:spChg chg="mod">
          <ac:chgData name="" userId="8b0488f8ef9c7a40" providerId="LiveId" clId="{27F71399-6618-43DE-94C2-4904621C5BF7}" dt="2025-04-09T16:09:20.970" v="144"/>
          <ac:spMkLst>
            <pc:docMk/>
            <pc:sldMk cId="151347245" sldId="274"/>
            <ac:spMk id="11" creationId="{E9A4A412-774B-5230-6A89-AF52705E36E5}"/>
          </ac:spMkLst>
        </pc:spChg>
        <pc:spChg chg="mod">
          <ac:chgData name="" userId="8b0488f8ef9c7a40" providerId="LiveId" clId="{27F71399-6618-43DE-94C2-4904621C5BF7}" dt="2025-04-09T16:09:10.097" v="142" actId="123"/>
          <ac:spMkLst>
            <pc:docMk/>
            <pc:sldMk cId="151347245" sldId="274"/>
            <ac:spMk id="12" creationId="{53884E4B-96E9-2390-71AB-17681B5D4409}"/>
          </ac:spMkLst>
        </pc:spChg>
      </pc:sldChg>
      <pc:sldChg chg="modSp">
        <pc:chgData name="" userId="8b0488f8ef9c7a40" providerId="LiveId" clId="{27F71399-6618-43DE-94C2-4904621C5BF7}" dt="2025-04-09T16:09:51.835" v="163"/>
        <pc:sldMkLst>
          <pc:docMk/>
          <pc:sldMk cId="3767551707" sldId="275"/>
        </pc:sldMkLst>
        <pc:spChg chg="mod">
          <ac:chgData name="" userId="8b0488f8ef9c7a40" providerId="LiveId" clId="{27F71399-6618-43DE-94C2-4904621C5BF7}" dt="2025-04-09T16:09:51.835" v="163"/>
          <ac:spMkLst>
            <pc:docMk/>
            <pc:sldMk cId="3767551707" sldId="275"/>
            <ac:spMk id="2" creationId="{17E6045B-0981-FF26-910B-6F01D59148A6}"/>
          </ac:spMkLst>
        </pc:spChg>
      </pc:sldChg>
      <pc:sldChg chg="modSp">
        <pc:chgData name="" userId="8b0488f8ef9c7a40" providerId="LiveId" clId="{27F71399-6618-43DE-94C2-4904621C5BF7}" dt="2025-04-09T16:10:19.643" v="194" actId="1076"/>
        <pc:sldMkLst>
          <pc:docMk/>
          <pc:sldMk cId="749723069" sldId="276"/>
        </pc:sldMkLst>
        <pc:spChg chg="mod">
          <ac:chgData name="" userId="8b0488f8ef9c7a40" providerId="LiveId" clId="{27F71399-6618-43DE-94C2-4904621C5BF7}" dt="2025-04-09T16:10:19.643" v="194" actId="1076"/>
          <ac:spMkLst>
            <pc:docMk/>
            <pc:sldMk cId="749723069" sldId="276"/>
            <ac:spMk id="6" creationId="{D71041C2-4072-3949-8D35-A55AB78A91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09/04/2025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09/04/2025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5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09/04/2025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09/04/2025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09/04/2025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09/04/2025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v1zlZhb4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rSUq4wcd0g?feature=oembed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kEtgnhsV0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Module 5 – </a:t>
            </a:r>
            <a:r>
              <a:rPr lang="es-ES" dirty="0" err="1"/>
              <a:t>Lesson</a:t>
            </a:r>
            <a:r>
              <a:rPr lang="es-ES" dirty="0"/>
              <a:t>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Contabilità e gestione finanziaria</a:t>
            </a:r>
            <a:br>
              <a:rPr lang="it-IT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13FD3-2ADC-14DA-2E28-1C430766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22D334B-7B88-AACD-6598-15760142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forecasted budget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4EF18C8A-2D0F-100A-4B70-C77AC7018126}"/>
              </a:ext>
            </a:extLst>
          </p:cNvPr>
          <p:cNvSpPr txBox="1">
            <a:spLocks/>
          </p:cNvSpPr>
          <p:nvPr/>
        </p:nvSpPr>
        <p:spPr>
          <a:xfrm>
            <a:off x="699361" y="2377427"/>
            <a:ext cx="2958239" cy="20057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Esempio</a:t>
            </a:r>
            <a:r>
              <a:rPr lang="fr-FR" dirty="0"/>
              <a:t> di</a:t>
            </a:r>
          </a:p>
          <a:p>
            <a:r>
              <a:rPr lang="it-IT" dirty="0"/>
              <a:t>Rendiconto</a:t>
            </a:r>
          </a:p>
          <a:p>
            <a:r>
              <a:rPr lang="it-IT" dirty="0"/>
              <a:t>finanziario</a:t>
            </a:r>
          </a:p>
          <a:p>
            <a:endParaRPr lang="fr-FR" dirty="0"/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982D735-20B5-861F-4DD4-84653D09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80" y="804672"/>
            <a:ext cx="5211485" cy="50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AE1B-BAE7-4CA2-5951-9A50CC492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6045B-0981-FF26-910B-6F01D591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Bilancio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: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che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cos'è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pic>
        <p:nvPicPr>
          <p:cNvPr id="7" name="Média en ligne 6" descr="The BALANCE SHEET for BEGINNERS (Full Example)">
            <a:hlinkClick r:id="" action="ppaction://media"/>
            <a:extLst>
              <a:ext uri="{FF2B5EF4-FFF2-40B4-BE49-F238E27FC236}">
                <a16:creationId xmlns:a16="http://schemas.microsoft.com/office/drawing/2014/main" id="{C207008B-0BDA-5920-E524-CE05FE566D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4293" y="1924372"/>
            <a:ext cx="7570487" cy="42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6646-A2F5-BAB2-7F2A-2825CBF3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5A1ECF3-5867-0B19-4F7C-DBA2CD6F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forecasted budget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71041C2-4072-3949-8D35-A55AB78A9156}"/>
              </a:ext>
            </a:extLst>
          </p:cNvPr>
          <p:cNvSpPr txBox="1">
            <a:spLocks/>
          </p:cNvSpPr>
          <p:nvPr/>
        </p:nvSpPr>
        <p:spPr>
          <a:xfrm>
            <a:off x="1028700" y="2664673"/>
            <a:ext cx="3478696" cy="1528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 err="1"/>
              <a:t>Esempio</a:t>
            </a:r>
            <a:r>
              <a:rPr lang="fr-FR" dirty="0"/>
              <a:t> di </a:t>
            </a:r>
          </a:p>
          <a:p>
            <a:pPr algn="ctr"/>
            <a:r>
              <a:rPr lang="fr-FR" dirty="0" err="1"/>
              <a:t>bilancio</a:t>
            </a:r>
            <a:endParaRPr lang="fr-FR" dirty="0"/>
          </a:p>
        </p:txBody>
      </p:sp>
      <p:pic>
        <p:nvPicPr>
          <p:cNvPr id="9" name="Image 8" descr="Une image contenant texte, capture d’écran, menu, document&#10;&#10;Description générée automatiquement">
            <a:extLst>
              <a:ext uri="{FF2B5EF4-FFF2-40B4-BE49-F238E27FC236}">
                <a16:creationId xmlns:a16="http://schemas.microsoft.com/office/drawing/2014/main" id="{EDFC2D82-8169-745D-51AA-E195C38E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082" y="494561"/>
            <a:ext cx="4960048" cy="58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DA7928D-CBD1-432B-6441-849AA69D5D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  <a:p>
            <a:endParaRPr lang="fr-FR" dirty="0"/>
          </a:p>
        </p:txBody>
      </p:sp>
      <p:pic>
        <p:nvPicPr>
          <p:cNvPr id="11" name="Média en ligne 10" descr="The INCOME STATEMENT Explained (Profit &amp; Loss / P&amp;L)">
            <a:hlinkClick r:id="" action="ppaction://media"/>
            <a:extLst>
              <a:ext uri="{FF2B5EF4-FFF2-40B4-BE49-F238E27FC236}">
                <a16:creationId xmlns:a16="http://schemas.microsoft.com/office/drawing/2014/main" id="{924237E3-83C0-1057-B2C7-073C2C357D14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312" y="1490695"/>
            <a:ext cx="5518150" cy="31178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C185FA-72F3-76E2-BF2B-A8CF56D1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0771"/>
            <a:ext cx="5518897" cy="524629"/>
          </a:xfrm>
        </p:spPr>
        <p:txBody>
          <a:bodyPr/>
          <a:lstStyle/>
          <a:p>
            <a:r>
              <a:rPr lang="it-IT" sz="2400" dirty="0"/>
              <a:t>Contabilità e gestione finanziaria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00C852-C44D-F9AF-5B4F-1C0B6F261F1D}"/>
              </a:ext>
            </a:extLst>
          </p:cNvPr>
          <p:cNvSpPr txBox="1"/>
          <p:nvPr/>
        </p:nvSpPr>
        <p:spPr>
          <a:xfrm>
            <a:off x="6096000" y="1745066"/>
            <a:ext cx="5448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Il rendiconto contabile è un documento finanziario fondamentale che delinea le entrate e le uscite di un'azienda in un determinato periodo.</a:t>
            </a:r>
          </a:p>
          <a:p>
            <a:pPr algn="just"/>
            <a:endParaRPr lang="fr-FR" sz="1400" dirty="0"/>
          </a:p>
          <a:p>
            <a:pPr algn="just"/>
            <a:r>
              <a:rPr lang="it-IT" sz="1400" dirty="0"/>
              <a:t>Questo documento mostra come i ricavi dell'azienda (spesso indicati come “top line”) vengono convertiti in reddito netto o utile netto, che riflette il risultato finanziario finale dopo aver contabilizzato tutte le spese. Lo scopo principale di un rendiconto è aiutare i manager e gli investitori a valutare se l'azienda ha generato un profitto o ha subito una perdita durante il periodo di riferimento.</a:t>
            </a:r>
            <a:br>
              <a:rPr lang="it-IT" sz="1400" dirty="0"/>
            </a:br>
            <a:endParaRPr lang="it-IT" sz="1400" dirty="0"/>
          </a:p>
          <a:p>
            <a:pPr algn="just"/>
            <a:r>
              <a:rPr lang="it-IT" sz="1400" dirty="0"/>
              <a:t>A differenza del bilancio, che fornisce un'istantanea della posizione finanziaria di una società in un determinato momento, il conto economico copre un periodo definito, in modo simile al rendiconto finanziario.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93837628-926C-609E-3B71-1E425C4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61" y="2377427"/>
            <a:ext cx="5709497" cy="524629"/>
          </a:xfrm>
        </p:spPr>
        <p:txBody>
          <a:bodyPr/>
          <a:lstStyle/>
          <a:p>
            <a:r>
              <a:rPr lang="it-IT" sz="3200" dirty="0"/>
              <a:t>Esempio di rendiconto</a:t>
            </a:r>
          </a:p>
        </p:txBody>
      </p:sp>
      <p:pic>
        <p:nvPicPr>
          <p:cNvPr id="21" name="Image 20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65C2167A-5CFF-C315-1716-9023644F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28" y="1070239"/>
            <a:ext cx="5249497" cy="47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1101F25D-1645-3690-21A9-377F70642E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Una previsione di bilancio è una proiezione derivata dal bilancio per il prossimo periodo </a:t>
            </a:r>
            <a:r>
              <a:rPr lang="it-IT" dirty="0" err="1"/>
              <a:t>fiscale.Dopo</a:t>
            </a:r>
            <a:r>
              <a:rPr lang="it-IT" dirty="0"/>
              <a:t> che il bilancio è stato stabilito e le aspettative per l'anno successivo sono state fissate, viene sviluppata una previsione per stimare i risultati che le cifre previste nel bilancio dovrebbero produrre. In sostanza, una previsione di bilancio mira a prevedere i risultati attesi se il bilancio viene rispettato.</a:t>
            </a:r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Previsione del budget</a:t>
            </a: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1F74-3431-8902-FF01-F835FB4D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536072DB-1B54-7C91-6710-75CE85B79C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D3F2F9D-07CE-0EB9-D10E-27D1D0ACA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885229F-5470-8908-2C52-1977C8698F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 budget delinea gli obiettivi di un'organizzazione per l'anno successivo e funge da tabella di marcia finanziaria per guidare i leader aziendali nel processo decisionale. Viene spesso confrontato con le prestazioni effettive e integrato da un'analisi delle variazioni per spiegare eventuali differenze rispetto alle aspettative. I budget sono generalmente piani finanziari statici, aggiornati in genere solo una volta all'anno.</a:t>
            </a:r>
          </a:p>
          <a:p>
            <a:r>
              <a:rPr lang="it-IT" dirty="0">
                <a:solidFill>
                  <a:schemeClr val="tx1"/>
                </a:solidFill>
              </a:rPr>
              <a:t>Al contrario, una previsione si basa sui dati storici per prevedere i risultati che l'organizzazione potrebbe ottenere. Le previsioni sono solitamente meno dettagliate e raggruppano in modo approssimativo entrate e uscite. A differenza dei budget, le previsioni vengono aggiornate regolarmente e fungono da modelli finanziari dinamici.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10EFF17F-85B6-2D0E-A5A1-C2B0B05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Budget previsionale</a:t>
            </a:r>
          </a:p>
        </p:txBody>
      </p:sp>
    </p:spTree>
    <p:extLst>
      <p:ext uri="{BB962C8B-B14F-4D97-AF65-F5344CB8AC3E}">
        <p14:creationId xmlns:p14="http://schemas.microsoft.com/office/powerpoint/2010/main" val="40655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998051-ACCF-0CA6-480B-CC16372C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+mj-lt"/>
                <a:cs typeface="+mj-cs"/>
              </a:rPr>
              <a:t>Esempio</a:t>
            </a:r>
            <a:r>
              <a:rPr lang="en-US" sz="36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36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600" dirty="0">
                <a:solidFill>
                  <a:srgbClr val="FFFFFF"/>
                </a:solidFill>
                <a:latin typeface="+mj-lt"/>
                <a:cs typeface="+mj-cs"/>
              </a:rPr>
              <a:t>Budget </a:t>
            </a:r>
            <a:r>
              <a:rPr lang="en-US" sz="3600" dirty="0" err="1">
                <a:solidFill>
                  <a:srgbClr val="FFFFFF"/>
                </a:solidFill>
                <a:latin typeface="+mj-lt"/>
                <a:cs typeface="+mj-cs"/>
              </a:rPr>
              <a:t>previsionale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Image 13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5A1BFE97-2F28-D24E-6396-DDB90252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92" y="492566"/>
            <a:ext cx="5765676" cy="49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0FC0-6690-8A5C-4E59-A0210AF1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it-IT" b="0" dirty="0">
                <a:solidFill>
                  <a:srgbClr val="131313"/>
                </a:solidFill>
                <a:latin typeface="Roboto" panose="02000000000000000000" pitchFamily="2" charset="0"/>
              </a:rPr>
              <a:t>Flusso di cassa e benefici: quali sono le differenze?</a:t>
            </a:r>
            <a:endParaRPr lang="fr-FR" dirty="0"/>
          </a:p>
        </p:txBody>
      </p:sp>
      <p:pic>
        <p:nvPicPr>
          <p:cNvPr id="6" name="Média en ligne 5" descr="Cash Flow vs. Profit: What’s the Difference? | Business: Explained">
            <a:hlinkClick r:id="" action="ppaction://media"/>
            <a:extLst>
              <a:ext uri="{FF2B5EF4-FFF2-40B4-BE49-F238E27FC236}">
                <a16:creationId xmlns:a16="http://schemas.microsoft.com/office/drawing/2014/main" id="{AAB4577C-0372-F614-7383-3FDAB5D36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8653" y="1943015"/>
            <a:ext cx="7494694" cy="42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7EAC-7A30-6DFF-5F46-761F4570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4F11DE2-D6E6-4B04-1EDC-5E1E2CB3F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C82EFAA-2C0C-19E6-768A-CFEAD0B0F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Un rendiconto finanziario registra il movimento di cassa in entrata e in uscita di un'azienda, offrendo preziose informazioni sulla sua stabilità finanziaria e sulle sue prestazioni operative.</a:t>
            </a:r>
          </a:p>
          <a:p>
            <a:r>
              <a:rPr lang="it-IT" dirty="0"/>
              <a:t>Consente di valutare l'efficacia con cui un'azienda gestisce le proprie risorse di cassa, concentrandosi sulla sua capacità di generare liquidità per far fronte agli obblighi di debito e coprire i costi operativi. Essendo uno dei tre principali rendiconti finanziari, il rendiconto finanziario affianca il bilancio e il conto economico per fornire una visione completa della salute finanziaria di un'azienda.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DBA640C-87C1-D2BE-A27D-E5F9751F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Rendiconto finanziario</a:t>
            </a:r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6B7A4598-3E14-9F90-C845-777BE1A1DE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87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6800-432A-2236-9C56-C86ABBF5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43637530-7C89-147C-5AA4-6C1271E16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3884E4B-96E9-2390-71AB-17681B5D4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7918" y="1494913"/>
            <a:ext cx="5466979" cy="4716789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Il rendiconto finanziario differisce dal bilancio e dal conto economico in quanto esclude le transazioni non monetarie richieste dalla contabilità per competenza, come l'ammortamento, le imposte differite sul reddito, le cancellazioni di crediti inesigibili e le vendite a credito in cui i crediti devono ancora essere riscossi.</a:t>
            </a:r>
          </a:p>
          <a:p>
            <a:r>
              <a:rPr lang="it-IT" dirty="0">
                <a:solidFill>
                  <a:schemeClr val="tx1"/>
                </a:solidFill>
              </a:rPr>
              <a:t>I suoi scopi principali sono:</a:t>
            </a:r>
          </a:p>
          <a:p>
            <a:r>
              <a:rPr lang="it-IT" dirty="0">
                <a:solidFill>
                  <a:schemeClr val="tx1"/>
                </a:solidFill>
              </a:rPr>
              <a:t>•Fornire informazioni sulla liquidità, la solvibilità e la flessibilità finanziaria di un'azienda (la capacità di adattare i flussi di cassa alle mutevoli circostanze).</a:t>
            </a:r>
          </a:p>
          <a:p>
            <a:r>
              <a:rPr lang="it-IT" dirty="0">
                <a:solidFill>
                  <a:schemeClr val="tx1"/>
                </a:solidFill>
              </a:rPr>
              <a:t>• Aiutare a prevedere i flussi di cassa futuri e le esigenze di prestito.</a:t>
            </a:r>
          </a:p>
          <a:p>
            <a:r>
              <a:rPr lang="it-IT" dirty="0">
                <a:solidFill>
                  <a:schemeClr val="tx1"/>
                </a:solidFill>
              </a:rPr>
              <a:t>• Migliorare la comparabilità delle prestazioni operative delle aziende eliminando l'influenza dei diversi metodi contabili.</a:t>
            </a:r>
          </a:p>
          <a:p>
            <a:r>
              <a:rPr lang="it-IT" dirty="0">
                <a:solidFill>
                  <a:schemeClr val="tx1"/>
                </a:solidFill>
              </a:rPr>
              <a:t>Il rendiconto finanziario è diventato un rendiconto finanziario standard perché evita allocazioni che potrebbero variare in base a diversi approcci contabili, come ad esempio diverse tempistiche per l'ammortamento delle immobilizzazioni.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E9A4A412-774B-5230-6A89-AF52705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6298"/>
            <a:ext cx="5518897" cy="524629"/>
          </a:xfrm>
        </p:spPr>
        <p:txBody>
          <a:bodyPr/>
          <a:lstStyle/>
          <a:p>
            <a:r>
              <a:rPr lang="fr-FR" sz="3600" dirty="0" err="1"/>
              <a:t>Rendiconto</a:t>
            </a:r>
            <a:r>
              <a:rPr lang="fr-FR" sz="3600" dirty="0"/>
              <a:t> </a:t>
            </a:r>
            <a:r>
              <a:rPr lang="fr-FR" sz="3600" dirty="0" err="1"/>
              <a:t>finanziario</a:t>
            </a:r>
            <a:endParaRPr lang="es-ES" dirty="0"/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2D589C1C-094C-F6B0-3C56-9195230E25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617</Words>
  <Application>Microsoft Office PowerPoint</Application>
  <PresentationFormat>Widescreen</PresentationFormat>
  <Paragraphs>39</Paragraphs>
  <Slides>13</Slides>
  <Notes>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Roboto</vt:lpstr>
      <vt:lpstr>Tema de Office</vt:lpstr>
      <vt:lpstr>Contabilità e gestione finanziaria  </vt:lpstr>
      <vt:lpstr>Contabilità e gestione finanziaria</vt:lpstr>
      <vt:lpstr>Esempio di rendiconto</vt:lpstr>
      <vt:lpstr>Previsione del budget</vt:lpstr>
      <vt:lpstr>Budget previsionale</vt:lpstr>
      <vt:lpstr>Esempio  Budget previsionale</vt:lpstr>
      <vt:lpstr>Flusso di cassa e benefici: quali sono le differenze?</vt:lpstr>
      <vt:lpstr>Rendiconto finanziario</vt:lpstr>
      <vt:lpstr>Rendiconto finanziario</vt:lpstr>
      <vt:lpstr>Example of forecasted budget</vt:lpstr>
      <vt:lpstr>Bilancio: che cos'è?</vt:lpstr>
      <vt:lpstr>Example of forecasted budget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Mattia Modesti</cp:lastModifiedBy>
  <cp:revision>75</cp:revision>
  <dcterms:created xsi:type="dcterms:W3CDTF">2022-11-23T09:11:19Z</dcterms:created>
  <dcterms:modified xsi:type="dcterms:W3CDTF">2025-04-09T16:10:31Z</dcterms:modified>
</cp:coreProperties>
</file>