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269" r:id="rId4"/>
    <p:sldId id="267" r:id="rId5"/>
    <p:sldId id="270" r:id="rId6"/>
    <p:sldId id="268" r:id="rId7"/>
    <p:sldId id="271" r:id="rId8"/>
    <p:sldId id="272" r:id="rId9"/>
    <p:sldId id="274" r:id="rId10"/>
    <p:sldId id="273" r:id="rId11"/>
    <p:sldId id="275" r:id="rId12"/>
    <p:sldId id="276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720"/>
  </p:normalViewPr>
  <p:slideViewPr>
    <p:cSldViewPr snapToGrid="0">
      <p:cViewPr varScale="1">
        <p:scale>
          <a:sx n="105" d="100"/>
          <a:sy n="105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21/11/24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21/11/24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5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21/11/24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‹N°›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21/11/24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Mv1zlZhb4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rSUq4wcd0g?feature=oembed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kEtgnhsV0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Module 5 – </a:t>
            </a:r>
            <a:r>
              <a:rPr lang="es-ES" dirty="0" err="1"/>
              <a:t>Lesson</a:t>
            </a:r>
            <a:r>
              <a:rPr lang="es-ES" dirty="0"/>
              <a:t>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Accounting</a:t>
            </a:r>
            <a:r>
              <a:rPr lang="es-ES" dirty="0"/>
              <a:t> and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management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13FD3-2ADC-14DA-2E28-1C430766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22D334B-7B88-AACD-6598-15760142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forecasted budget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4EF18C8A-2D0F-100A-4B70-C77AC7018126}"/>
              </a:ext>
            </a:extLst>
          </p:cNvPr>
          <p:cNvSpPr txBox="1">
            <a:spLocks/>
          </p:cNvSpPr>
          <p:nvPr/>
        </p:nvSpPr>
        <p:spPr>
          <a:xfrm>
            <a:off x="699361" y="2377427"/>
            <a:ext cx="5709497" cy="5246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Example of </a:t>
            </a:r>
            <a:br>
              <a:rPr lang="fr-FR" dirty="0"/>
            </a:br>
            <a:r>
              <a:rPr lang="fr-FR" dirty="0"/>
              <a:t>cash flow</a:t>
            </a:r>
          </a:p>
          <a:p>
            <a:r>
              <a:rPr lang="fr-FR" dirty="0" err="1"/>
              <a:t>statement</a:t>
            </a:r>
            <a:endParaRPr lang="fr-FR" dirty="0"/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982D735-20B5-861F-4DD4-84653D09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80" y="804672"/>
            <a:ext cx="5211485" cy="50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AE1B-BAE7-4CA2-5951-9A50CC492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6045B-0981-FF26-910B-6F01D591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Balance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sheet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: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what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is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 </a:t>
            </a:r>
            <a:r>
              <a:rPr lang="fr-FR" b="0" dirty="0" err="1">
                <a:solidFill>
                  <a:srgbClr val="131313"/>
                </a:solidFill>
                <a:latin typeface="Roboto" panose="02000000000000000000" pitchFamily="2" charset="0"/>
              </a:rPr>
              <a:t>it</a:t>
            </a:r>
            <a:r>
              <a:rPr lang="fr-FR" b="0" dirty="0">
                <a:solidFill>
                  <a:srgbClr val="131313"/>
                </a:solidFill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pic>
        <p:nvPicPr>
          <p:cNvPr id="7" name="Média en ligne 6" descr="The BALANCE SHEET for BEGINNERS (Full Example)">
            <a:hlinkClick r:id="" action="ppaction://media"/>
            <a:extLst>
              <a:ext uri="{FF2B5EF4-FFF2-40B4-BE49-F238E27FC236}">
                <a16:creationId xmlns:a16="http://schemas.microsoft.com/office/drawing/2014/main" id="{C207008B-0BDA-5920-E524-CE05FE566D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4293" y="1924372"/>
            <a:ext cx="7570487" cy="42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6646-A2F5-BAB2-7F2A-2825CBF3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5A1ECF3-5867-0B19-4F7C-DBA2CD6F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forecasted budget</a:t>
            </a:r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71041C2-4072-3949-8D35-A55AB78A9156}"/>
              </a:ext>
            </a:extLst>
          </p:cNvPr>
          <p:cNvSpPr txBox="1">
            <a:spLocks/>
          </p:cNvSpPr>
          <p:nvPr/>
        </p:nvSpPr>
        <p:spPr>
          <a:xfrm>
            <a:off x="699361" y="2377427"/>
            <a:ext cx="5709497" cy="5246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3315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Example of </a:t>
            </a:r>
            <a:br>
              <a:rPr lang="fr-FR" dirty="0"/>
            </a:br>
            <a:r>
              <a:rPr lang="fr-FR" dirty="0"/>
              <a:t>balance </a:t>
            </a:r>
            <a:r>
              <a:rPr lang="fr-FR" dirty="0" err="1"/>
              <a:t>sheet</a:t>
            </a:r>
            <a:endParaRPr lang="fr-FR" dirty="0"/>
          </a:p>
        </p:txBody>
      </p:sp>
      <p:pic>
        <p:nvPicPr>
          <p:cNvPr id="9" name="Image 8" descr="Une image contenant texte, capture d’écran, menu, document&#10;&#10;Description générée automatiquement">
            <a:extLst>
              <a:ext uri="{FF2B5EF4-FFF2-40B4-BE49-F238E27FC236}">
                <a16:creationId xmlns:a16="http://schemas.microsoft.com/office/drawing/2014/main" id="{EDFC2D82-8169-745D-51AA-E195C38E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082" y="494561"/>
            <a:ext cx="4960048" cy="58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DA7928D-CBD1-432B-6441-849AA69D5D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  <a:p>
            <a:endParaRPr lang="fr-FR" dirty="0"/>
          </a:p>
        </p:txBody>
      </p:sp>
      <p:pic>
        <p:nvPicPr>
          <p:cNvPr id="11" name="Média en ligne 10" descr="The INCOME STATEMENT Explained (Profit &amp; Loss / P&amp;L)">
            <a:hlinkClick r:id="" action="ppaction://media"/>
            <a:extLst>
              <a:ext uri="{FF2B5EF4-FFF2-40B4-BE49-F238E27FC236}">
                <a16:creationId xmlns:a16="http://schemas.microsoft.com/office/drawing/2014/main" id="{924237E3-83C0-1057-B2C7-073C2C357D14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312" y="1490695"/>
            <a:ext cx="5518150" cy="31178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C185FA-72F3-76E2-BF2B-A8CF56D1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10771"/>
            <a:ext cx="5518897" cy="524629"/>
          </a:xfrm>
        </p:spPr>
        <p:txBody>
          <a:bodyPr/>
          <a:lstStyle/>
          <a:p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statement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00C852-C44D-F9AF-5B4F-1C0B6F261F1D}"/>
              </a:ext>
            </a:extLst>
          </p:cNvPr>
          <p:cNvSpPr txBox="1"/>
          <p:nvPr/>
        </p:nvSpPr>
        <p:spPr>
          <a:xfrm>
            <a:off x="6096000" y="2076275"/>
            <a:ext cx="5448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An </a:t>
            </a:r>
            <a:r>
              <a:rPr lang="fr-FR" sz="1400" dirty="0" err="1"/>
              <a:t>income</a:t>
            </a:r>
            <a:r>
              <a:rPr lang="fr-FR" sz="1400" dirty="0"/>
              <a:t> </a:t>
            </a:r>
            <a:r>
              <a:rPr lang="fr-FR" sz="1400" dirty="0" err="1"/>
              <a:t>statement</a:t>
            </a:r>
            <a:r>
              <a:rPr lang="fr-FR" sz="1400" dirty="0"/>
              <a:t>, </a:t>
            </a:r>
            <a:r>
              <a:rPr lang="fr-FR" sz="1400" dirty="0" err="1"/>
              <a:t>also</a:t>
            </a:r>
            <a:r>
              <a:rPr lang="fr-FR" sz="1400" dirty="0"/>
              <a:t> </a:t>
            </a:r>
            <a:r>
              <a:rPr lang="fr-FR" sz="1400" dirty="0" err="1"/>
              <a:t>known</a:t>
            </a:r>
            <a:r>
              <a:rPr lang="fr-FR" sz="1400" dirty="0"/>
              <a:t> as a profit and </a:t>
            </a:r>
            <a:r>
              <a:rPr lang="fr-FR" sz="1400" dirty="0" err="1"/>
              <a:t>loss</a:t>
            </a:r>
            <a:r>
              <a:rPr lang="fr-FR" sz="1400" dirty="0"/>
              <a:t> </a:t>
            </a:r>
            <a:r>
              <a:rPr lang="fr-FR" sz="1400" dirty="0" err="1"/>
              <a:t>statement</a:t>
            </a:r>
            <a:r>
              <a:rPr lang="fr-FR" sz="1400" dirty="0"/>
              <a:t> (P&amp;L), </a:t>
            </a:r>
            <a:r>
              <a:rPr lang="fr-FR" sz="1400" dirty="0" err="1"/>
              <a:t>statement</a:t>
            </a:r>
            <a:r>
              <a:rPr lang="fr-FR" sz="1400" dirty="0"/>
              <a:t> of profit or </a:t>
            </a:r>
            <a:r>
              <a:rPr lang="fr-FR" sz="1400" dirty="0" err="1"/>
              <a:t>loss</a:t>
            </a:r>
            <a:r>
              <a:rPr lang="fr-FR" sz="1400" dirty="0"/>
              <a:t>, revenue </a:t>
            </a:r>
            <a:r>
              <a:rPr lang="fr-FR" sz="1400" dirty="0" err="1"/>
              <a:t>statement</a:t>
            </a:r>
            <a:r>
              <a:rPr lang="fr-FR" sz="1400" dirty="0"/>
              <a:t>, </a:t>
            </a:r>
            <a:r>
              <a:rPr lang="fr-FR" sz="1400" dirty="0" err="1"/>
              <a:t>statement</a:t>
            </a:r>
            <a:r>
              <a:rPr lang="fr-FR" sz="1400" dirty="0"/>
              <a:t> of </a:t>
            </a:r>
            <a:r>
              <a:rPr lang="fr-FR" sz="1400" dirty="0" err="1"/>
              <a:t>financial</a:t>
            </a:r>
            <a:r>
              <a:rPr lang="fr-FR" sz="1400" dirty="0"/>
              <a:t> performance, </a:t>
            </a:r>
            <a:r>
              <a:rPr lang="fr-FR" sz="1400" dirty="0" err="1"/>
              <a:t>earnings</a:t>
            </a:r>
            <a:r>
              <a:rPr lang="fr-FR" sz="1400" dirty="0"/>
              <a:t> </a:t>
            </a:r>
            <a:r>
              <a:rPr lang="fr-FR" sz="1400" dirty="0" err="1"/>
              <a:t>statement</a:t>
            </a:r>
            <a:r>
              <a:rPr lang="fr-FR" sz="1400" dirty="0"/>
              <a:t>, operating </a:t>
            </a:r>
            <a:r>
              <a:rPr lang="fr-FR" sz="1400" dirty="0" err="1"/>
              <a:t>statement</a:t>
            </a:r>
            <a:r>
              <a:rPr lang="fr-FR" sz="1400" dirty="0"/>
              <a:t>, or </a:t>
            </a:r>
            <a:r>
              <a:rPr lang="fr-FR" sz="1400" dirty="0" err="1"/>
              <a:t>statement</a:t>
            </a:r>
            <a:r>
              <a:rPr lang="fr-FR" sz="1400" dirty="0"/>
              <a:t> of </a:t>
            </a:r>
            <a:r>
              <a:rPr lang="fr-FR" sz="1400" dirty="0" err="1"/>
              <a:t>operations</a:t>
            </a:r>
            <a:r>
              <a:rPr lang="fr-FR" sz="1400" dirty="0"/>
              <a:t>, </a:t>
            </a:r>
            <a:r>
              <a:rPr lang="fr-FR" sz="1400" dirty="0" err="1"/>
              <a:t>is</a:t>
            </a:r>
            <a:r>
              <a:rPr lang="fr-FR" sz="1400" dirty="0"/>
              <a:t> a key </a:t>
            </a:r>
            <a:r>
              <a:rPr lang="fr-FR" sz="1400" dirty="0" err="1"/>
              <a:t>financial</a:t>
            </a:r>
            <a:r>
              <a:rPr lang="fr-FR" sz="1400" dirty="0"/>
              <a:t> document </a:t>
            </a:r>
            <a:r>
              <a:rPr lang="fr-FR" sz="1400" dirty="0" err="1"/>
              <a:t>that</a:t>
            </a:r>
            <a:r>
              <a:rPr lang="fr-FR" sz="1400" dirty="0"/>
              <a:t> </a:t>
            </a:r>
            <a:r>
              <a:rPr lang="fr-FR" sz="1400" dirty="0" err="1"/>
              <a:t>outlines</a:t>
            </a:r>
            <a:r>
              <a:rPr lang="fr-FR" sz="1400" dirty="0"/>
              <a:t> a </a:t>
            </a:r>
            <a:r>
              <a:rPr lang="fr-FR" sz="1400" dirty="0" err="1"/>
              <a:t>company's</a:t>
            </a:r>
            <a:r>
              <a:rPr lang="fr-FR" sz="1400" dirty="0"/>
              <a:t> revenues and </a:t>
            </a:r>
            <a:r>
              <a:rPr lang="fr-FR" sz="1400" dirty="0" err="1"/>
              <a:t>expenses</a:t>
            </a:r>
            <a:r>
              <a:rPr lang="fr-FR" sz="1400" dirty="0"/>
              <a:t> over a </a:t>
            </a:r>
            <a:r>
              <a:rPr lang="fr-FR" sz="1400" dirty="0" err="1"/>
              <a:t>specific</a:t>
            </a:r>
            <a:r>
              <a:rPr lang="fr-FR" sz="1400" dirty="0"/>
              <a:t> </a:t>
            </a:r>
            <a:r>
              <a:rPr lang="fr-FR" sz="1400" dirty="0" err="1"/>
              <a:t>period</a:t>
            </a:r>
            <a:r>
              <a:rPr lang="fr-FR" sz="1400" dirty="0"/>
              <a:t>. </a:t>
            </a:r>
          </a:p>
          <a:p>
            <a:endParaRPr lang="fr-FR" sz="1400" dirty="0"/>
          </a:p>
          <a:p>
            <a:r>
              <a:rPr lang="fr-FR" sz="1400" dirty="0"/>
              <a:t>This </a:t>
            </a:r>
            <a:r>
              <a:rPr lang="fr-FR" sz="1400" dirty="0" err="1"/>
              <a:t>statement</a:t>
            </a:r>
            <a:r>
              <a:rPr lang="fr-FR" sz="1400" dirty="0"/>
              <a:t> </a:t>
            </a:r>
            <a:r>
              <a:rPr lang="fr-FR" sz="1400" dirty="0" err="1"/>
              <a:t>demonstrates</a:t>
            </a:r>
            <a:r>
              <a:rPr lang="fr-FR" sz="1400" dirty="0"/>
              <a:t> how the </a:t>
            </a:r>
            <a:r>
              <a:rPr lang="fr-FR" sz="1400" dirty="0" err="1"/>
              <a:t>company's</a:t>
            </a:r>
            <a:r>
              <a:rPr lang="fr-FR" sz="1400" dirty="0"/>
              <a:t> revenues (</a:t>
            </a:r>
            <a:r>
              <a:rPr lang="fr-FR" sz="1400" dirty="0" err="1"/>
              <a:t>often</a:t>
            </a:r>
            <a:r>
              <a:rPr lang="fr-FR" sz="1400" dirty="0"/>
              <a:t> </a:t>
            </a:r>
            <a:r>
              <a:rPr lang="fr-FR" sz="1400" dirty="0" err="1"/>
              <a:t>referred</a:t>
            </a:r>
            <a:r>
              <a:rPr lang="fr-FR" sz="1400" dirty="0"/>
              <a:t> to as the "top line") are </a:t>
            </a:r>
            <a:r>
              <a:rPr lang="fr-FR" sz="1400" dirty="0" err="1"/>
              <a:t>converted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net </a:t>
            </a:r>
            <a:r>
              <a:rPr lang="fr-FR" sz="1400" dirty="0" err="1"/>
              <a:t>income</a:t>
            </a:r>
            <a:r>
              <a:rPr lang="fr-FR" sz="1400" dirty="0"/>
              <a:t> or net profit, </a:t>
            </a:r>
            <a:r>
              <a:rPr lang="fr-FR" sz="1400" dirty="0" err="1"/>
              <a:t>which</a:t>
            </a:r>
            <a:r>
              <a:rPr lang="fr-FR" sz="1400" dirty="0"/>
              <a:t> </a:t>
            </a:r>
            <a:r>
              <a:rPr lang="fr-FR" sz="1400" dirty="0" err="1"/>
              <a:t>reflects</a:t>
            </a:r>
            <a:r>
              <a:rPr lang="fr-FR" sz="1400" dirty="0"/>
              <a:t> the final </a:t>
            </a:r>
            <a:r>
              <a:rPr lang="fr-FR" sz="1400" dirty="0" err="1"/>
              <a:t>financial</a:t>
            </a:r>
            <a:r>
              <a:rPr lang="fr-FR" sz="1400" dirty="0"/>
              <a:t> </a:t>
            </a:r>
            <a:r>
              <a:rPr lang="fr-FR" sz="1400" dirty="0" err="1"/>
              <a:t>outcome</a:t>
            </a:r>
            <a:r>
              <a:rPr lang="fr-FR" sz="1400" dirty="0"/>
              <a:t> </a:t>
            </a:r>
            <a:r>
              <a:rPr lang="fr-FR" sz="1400" dirty="0" err="1"/>
              <a:t>after</a:t>
            </a:r>
            <a:r>
              <a:rPr lang="fr-FR" sz="1400" dirty="0"/>
              <a:t> </a:t>
            </a:r>
            <a:r>
              <a:rPr lang="fr-FR" sz="1400" dirty="0" err="1"/>
              <a:t>accounting</a:t>
            </a:r>
            <a:r>
              <a:rPr lang="fr-FR" sz="1400" dirty="0"/>
              <a:t> for all </a:t>
            </a:r>
            <a:r>
              <a:rPr lang="fr-FR" sz="1400" dirty="0" err="1"/>
              <a:t>expenses</a:t>
            </a:r>
            <a:r>
              <a:rPr lang="fr-FR" sz="1400" dirty="0"/>
              <a:t>. The </a:t>
            </a:r>
            <a:r>
              <a:rPr lang="fr-FR" sz="1400" dirty="0" err="1"/>
              <a:t>primary</a:t>
            </a:r>
            <a:r>
              <a:rPr lang="fr-FR" sz="1400" dirty="0"/>
              <a:t> </a:t>
            </a:r>
            <a:r>
              <a:rPr lang="fr-FR" sz="1400" dirty="0" err="1"/>
              <a:t>purpose</a:t>
            </a:r>
            <a:r>
              <a:rPr lang="fr-FR" sz="1400" dirty="0"/>
              <a:t> of an </a:t>
            </a:r>
            <a:r>
              <a:rPr lang="fr-FR" sz="1400" dirty="0" err="1"/>
              <a:t>income</a:t>
            </a:r>
            <a:r>
              <a:rPr lang="fr-FR" sz="1400" dirty="0"/>
              <a:t> </a:t>
            </a:r>
            <a:r>
              <a:rPr lang="fr-FR" sz="1400" dirty="0" err="1"/>
              <a:t>statement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to help managers and </a:t>
            </a:r>
            <a:r>
              <a:rPr lang="fr-FR" sz="1400" dirty="0" err="1"/>
              <a:t>investors</a:t>
            </a:r>
            <a:r>
              <a:rPr lang="fr-FR" sz="1400" dirty="0"/>
              <a:t> </a:t>
            </a:r>
            <a:r>
              <a:rPr lang="fr-FR" sz="1400" dirty="0" err="1"/>
              <a:t>assess</a:t>
            </a:r>
            <a:r>
              <a:rPr lang="fr-FR" sz="1400" dirty="0"/>
              <a:t> </a:t>
            </a:r>
            <a:r>
              <a:rPr lang="fr-FR" sz="1400" dirty="0" err="1"/>
              <a:t>whether</a:t>
            </a:r>
            <a:r>
              <a:rPr lang="fr-FR" sz="1400" dirty="0"/>
              <a:t> the </a:t>
            </a:r>
            <a:r>
              <a:rPr lang="fr-FR" sz="1400" dirty="0" err="1"/>
              <a:t>company</a:t>
            </a:r>
            <a:r>
              <a:rPr lang="fr-FR" sz="1400" dirty="0"/>
              <a:t> </a:t>
            </a:r>
            <a:r>
              <a:rPr lang="fr-FR" sz="1400" dirty="0" err="1"/>
              <a:t>generated</a:t>
            </a:r>
            <a:r>
              <a:rPr lang="fr-FR" sz="1400" dirty="0"/>
              <a:t> a profit or </a:t>
            </a:r>
            <a:r>
              <a:rPr lang="fr-FR" sz="1400" dirty="0" err="1"/>
              <a:t>incurred</a:t>
            </a:r>
            <a:r>
              <a:rPr lang="fr-FR" sz="1400" dirty="0"/>
              <a:t> a </a:t>
            </a:r>
            <a:r>
              <a:rPr lang="fr-FR" sz="1400" dirty="0" err="1"/>
              <a:t>loss</a:t>
            </a:r>
            <a:r>
              <a:rPr lang="fr-FR" sz="1400" dirty="0"/>
              <a:t> </a:t>
            </a:r>
            <a:r>
              <a:rPr lang="fr-FR" sz="1400" dirty="0" err="1"/>
              <a:t>during</a:t>
            </a:r>
            <a:r>
              <a:rPr lang="fr-FR" sz="1400" dirty="0"/>
              <a:t> the </a:t>
            </a:r>
            <a:r>
              <a:rPr lang="fr-FR" sz="1400" dirty="0" err="1"/>
              <a:t>reporting</a:t>
            </a:r>
            <a:r>
              <a:rPr lang="fr-FR" sz="1400" dirty="0"/>
              <a:t> </a:t>
            </a:r>
            <a:r>
              <a:rPr lang="fr-FR" sz="1400" dirty="0" err="1"/>
              <a:t>period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 err="1"/>
              <a:t>Unlike</a:t>
            </a:r>
            <a:r>
              <a:rPr lang="fr-FR" sz="1400" dirty="0"/>
              <a:t> the balance </a:t>
            </a:r>
            <a:r>
              <a:rPr lang="fr-FR" sz="1400" dirty="0" err="1"/>
              <a:t>sheet</a:t>
            </a:r>
            <a:r>
              <a:rPr lang="fr-FR" sz="1400" dirty="0"/>
              <a:t>, </a:t>
            </a:r>
            <a:r>
              <a:rPr lang="fr-FR" sz="1400" dirty="0" err="1"/>
              <a:t>which</a:t>
            </a:r>
            <a:r>
              <a:rPr lang="fr-FR" sz="1400" dirty="0"/>
              <a:t> </a:t>
            </a:r>
            <a:r>
              <a:rPr lang="fr-FR" sz="1400" dirty="0" err="1"/>
              <a:t>provides</a:t>
            </a:r>
            <a:r>
              <a:rPr lang="fr-FR" sz="1400" dirty="0"/>
              <a:t> a snapshot of a </a:t>
            </a:r>
            <a:r>
              <a:rPr lang="fr-FR" sz="1400" dirty="0" err="1"/>
              <a:t>company's</a:t>
            </a:r>
            <a:r>
              <a:rPr lang="fr-FR" sz="1400" dirty="0"/>
              <a:t> </a:t>
            </a:r>
            <a:r>
              <a:rPr lang="fr-FR" sz="1400" dirty="0" err="1"/>
              <a:t>financial</a:t>
            </a:r>
            <a:r>
              <a:rPr lang="fr-FR" sz="1400" dirty="0"/>
              <a:t> position at a </a:t>
            </a:r>
            <a:r>
              <a:rPr lang="fr-FR" sz="1400" dirty="0" err="1"/>
              <a:t>specific</a:t>
            </a:r>
            <a:r>
              <a:rPr lang="fr-FR" sz="1400" dirty="0"/>
              <a:t> point in time, the </a:t>
            </a:r>
            <a:r>
              <a:rPr lang="fr-FR" sz="1400" dirty="0" err="1"/>
              <a:t>income</a:t>
            </a:r>
            <a:r>
              <a:rPr lang="fr-FR" sz="1400" dirty="0"/>
              <a:t> </a:t>
            </a:r>
            <a:r>
              <a:rPr lang="fr-FR" sz="1400" dirty="0" err="1"/>
              <a:t>statement</a:t>
            </a:r>
            <a:r>
              <a:rPr lang="fr-FR" sz="1400" dirty="0"/>
              <a:t> </a:t>
            </a:r>
            <a:r>
              <a:rPr lang="fr-FR" sz="1400" dirty="0" err="1"/>
              <a:t>covers</a:t>
            </a:r>
            <a:r>
              <a:rPr lang="fr-FR" sz="1400" dirty="0"/>
              <a:t> a </a:t>
            </a:r>
            <a:r>
              <a:rPr lang="fr-FR" sz="1400" dirty="0" err="1"/>
              <a:t>defined</a:t>
            </a:r>
            <a:r>
              <a:rPr lang="fr-FR" sz="1400" dirty="0"/>
              <a:t> </a:t>
            </a:r>
            <a:r>
              <a:rPr lang="fr-FR" sz="1400" dirty="0" err="1"/>
              <a:t>period</a:t>
            </a:r>
            <a:r>
              <a:rPr lang="fr-FR" sz="1400" dirty="0"/>
              <a:t>, </a:t>
            </a:r>
            <a:r>
              <a:rPr lang="fr-FR" sz="1400" dirty="0" err="1"/>
              <a:t>similar</a:t>
            </a:r>
            <a:r>
              <a:rPr lang="fr-FR" sz="1400" dirty="0"/>
              <a:t> to the cash flow </a:t>
            </a:r>
            <a:r>
              <a:rPr lang="fr-FR" sz="1400" dirty="0" err="1"/>
              <a:t>statement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93837628-926C-609E-3B71-1E425C43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61" y="2377427"/>
            <a:ext cx="5709497" cy="524629"/>
          </a:xfrm>
        </p:spPr>
        <p:txBody>
          <a:bodyPr/>
          <a:lstStyle/>
          <a:p>
            <a:r>
              <a:rPr lang="fr-FR" dirty="0"/>
              <a:t>Example of </a:t>
            </a:r>
            <a:br>
              <a:rPr lang="fr-FR" dirty="0"/>
            </a:b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statement</a:t>
            </a:r>
            <a:endParaRPr lang="fr-FR" dirty="0"/>
          </a:p>
        </p:txBody>
      </p:sp>
      <p:pic>
        <p:nvPicPr>
          <p:cNvPr id="21" name="Image 20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65C2167A-5CFF-C315-1716-9023644F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1106628"/>
            <a:ext cx="5249497" cy="47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1101F25D-1645-3690-21A9-377F70642E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A budget </a:t>
            </a:r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projection </a:t>
            </a:r>
            <a:r>
              <a:rPr lang="fr-FR" dirty="0" err="1"/>
              <a:t>derived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budget for the </a:t>
            </a:r>
            <a:r>
              <a:rPr lang="fr-FR" dirty="0" err="1"/>
              <a:t>upcoming</a:t>
            </a:r>
            <a:r>
              <a:rPr lang="fr-FR" dirty="0"/>
              <a:t> fiscal </a:t>
            </a:r>
            <a:r>
              <a:rPr lang="fr-FR" dirty="0" err="1"/>
              <a:t>period</a:t>
            </a:r>
            <a:r>
              <a:rPr lang="fr-FR" dirty="0"/>
              <a:t>.</a:t>
            </a:r>
          </a:p>
          <a:p>
            <a:r>
              <a:rPr lang="fr-FR" dirty="0" err="1"/>
              <a:t>After</a:t>
            </a:r>
            <a:r>
              <a:rPr lang="fr-FR" dirty="0"/>
              <a:t> the budget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established</a:t>
            </a:r>
            <a:r>
              <a:rPr lang="fr-FR" dirty="0"/>
              <a:t> and expectations for the </a:t>
            </a:r>
            <a:r>
              <a:rPr lang="fr-FR" dirty="0" err="1"/>
              <a:t>upcoming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are set, a </a:t>
            </a:r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to </a:t>
            </a:r>
            <a:r>
              <a:rPr lang="fr-FR" dirty="0" err="1"/>
              <a:t>estimate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the </a:t>
            </a:r>
            <a:r>
              <a:rPr lang="fr-FR" dirty="0" err="1"/>
              <a:t>budgeted</a:t>
            </a:r>
            <a:r>
              <a:rPr lang="fr-FR" dirty="0"/>
              <a:t> figures are </a:t>
            </a:r>
            <a:r>
              <a:rPr lang="fr-FR" dirty="0" err="1"/>
              <a:t>expected</a:t>
            </a:r>
            <a:r>
              <a:rPr lang="fr-FR" dirty="0"/>
              <a:t> to </a:t>
            </a:r>
            <a:r>
              <a:rPr lang="fr-FR" dirty="0" err="1"/>
              <a:t>produce</a:t>
            </a:r>
            <a:r>
              <a:rPr lang="fr-FR" dirty="0"/>
              <a:t>. </a:t>
            </a:r>
            <a:r>
              <a:rPr lang="fr-FR" dirty="0" err="1"/>
              <a:t>Essentially</a:t>
            </a:r>
            <a:r>
              <a:rPr lang="fr-FR" dirty="0"/>
              <a:t>, a budget </a:t>
            </a:r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err="1"/>
              <a:t>aims</a:t>
            </a:r>
            <a:r>
              <a:rPr lang="fr-FR" dirty="0"/>
              <a:t> to </a:t>
            </a:r>
            <a:r>
              <a:rPr lang="fr-FR" dirty="0" err="1"/>
              <a:t>predict</a:t>
            </a:r>
            <a:r>
              <a:rPr lang="fr-FR" dirty="0"/>
              <a:t> the </a:t>
            </a:r>
            <a:r>
              <a:rPr lang="fr-FR" dirty="0" err="1"/>
              <a:t>anticipated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if the budget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respected</a:t>
            </a:r>
            <a:r>
              <a:rPr lang="fr-FR" dirty="0"/>
              <a:t>.</a:t>
            </a:r>
          </a:p>
          <a:p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Forecasting</a:t>
            </a:r>
            <a:r>
              <a:rPr lang="fr-FR" sz="3600" dirty="0"/>
              <a:t> budget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91F74-3431-8902-FF01-F835FB4D7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texte, fournitures de bureau, calculatrice&#10;&#10;Description générée automatiquement">
            <a:extLst>
              <a:ext uri="{FF2B5EF4-FFF2-40B4-BE49-F238E27FC236}">
                <a16:creationId xmlns:a16="http://schemas.microsoft.com/office/drawing/2014/main" id="{536072DB-1B54-7C91-6710-75CE85B79C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25" r="16225"/>
          <a:stretch>
            <a:fillRect/>
          </a:stretch>
        </p:blipFill>
        <p:spPr>
          <a:xfrm>
            <a:off x="0" y="0"/>
            <a:ext cx="5465762" cy="5394325"/>
          </a:xfr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D3F2F9D-07CE-0EB9-D10E-27D1D0ACA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885229F-5470-8908-2C52-1977C8698F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A budget </a:t>
            </a:r>
            <a:r>
              <a:rPr lang="fr-FR" dirty="0" err="1"/>
              <a:t>outlines</a:t>
            </a:r>
            <a:r>
              <a:rPr lang="fr-FR" dirty="0"/>
              <a:t> an </a:t>
            </a:r>
            <a:r>
              <a:rPr lang="fr-FR" dirty="0" err="1"/>
              <a:t>organization’s</a:t>
            </a:r>
            <a:r>
              <a:rPr lang="fr-FR" dirty="0"/>
              <a:t> goals for the </a:t>
            </a:r>
            <a:r>
              <a:rPr lang="fr-FR" dirty="0" err="1"/>
              <a:t>upcoming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and serves as a </a:t>
            </a:r>
            <a:r>
              <a:rPr lang="fr-FR" dirty="0" err="1"/>
              <a:t>financial</a:t>
            </a:r>
            <a:r>
              <a:rPr lang="fr-FR" dirty="0"/>
              <a:t> roadmap to guide business leaders in </a:t>
            </a:r>
            <a:r>
              <a:rPr lang="fr-FR" dirty="0" err="1"/>
              <a:t>decision-making</a:t>
            </a:r>
            <a:r>
              <a:rPr lang="fr-FR" dirty="0"/>
              <a:t>. 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actual</a:t>
            </a:r>
            <a:r>
              <a:rPr lang="fr-FR" dirty="0"/>
              <a:t> performance and </a:t>
            </a:r>
            <a:r>
              <a:rPr lang="fr-FR" dirty="0" err="1"/>
              <a:t>supplemented</a:t>
            </a:r>
            <a:r>
              <a:rPr lang="fr-FR" dirty="0"/>
              <a:t> by variance </a:t>
            </a:r>
            <a:r>
              <a:rPr lang="fr-FR" dirty="0" err="1"/>
              <a:t>analysis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expectations. Budgets are </a:t>
            </a:r>
            <a:r>
              <a:rPr lang="fr-FR" dirty="0" err="1"/>
              <a:t>generally</a:t>
            </a:r>
            <a:r>
              <a:rPr lang="fr-FR" dirty="0"/>
              <a:t> </a:t>
            </a:r>
            <a:r>
              <a:rPr lang="fr-FR" dirty="0" err="1"/>
              <a:t>static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plans, </a:t>
            </a:r>
            <a:r>
              <a:rPr lang="fr-FR" dirty="0" err="1"/>
              <a:t>typically</a:t>
            </a:r>
            <a:r>
              <a:rPr lang="fr-FR" dirty="0"/>
              <a:t> </a:t>
            </a:r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once a </a:t>
            </a:r>
            <a:r>
              <a:rPr lang="fr-FR" dirty="0" err="1"/>
              <a:t>year</a:t>
            </a:r>
            <a:r>
              <a:rPr lang="fr-FR" dirty="0"/>
              <a:t>.</a:t>
            </a:r>
          </a:p>
          <a:p>
            <a:r>
              <a:rPr lang="fr-FR" dirty="0"/>
              <a:t>In </a:t>
            </a:r>
            <a:r>
              <a:rPr lang="fr-FR" dirty="0" err="1"/>
              <a:t>contrast</a:t>
            </a:r>
            <a:r>
              <a:rPr lang="fr-FR" dirty="0"/>
              <a:t>, a </a:t>
            </a:r>
            <a:r>
              <a:rPr lang="fr-FR" dirty="0" err="1"/>
              <a:t>forecast</a:t>
            </a:r>
            <a:r>
              <a:rPr lang="fr-FR" dirty="0"/>
              <a:t> </a:t>
            </a:r>
            <a:r>
              <a:rPr lang="fr-FR" dirty="0" err="1"/>
              <a:t>leverages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data to </a:t>
            </a:r>
            <a:r>
              <a:rPr lang="fr-FR" dirty="0" err="1"/>
              <a:t>predict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the </a:t>
            </a:r>
            <a:r>
              <a:rPr lang="fr-FR" dirty="0" err="1"/>
              <a:t>organization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likely</a:t>
            </a:r>
            <a:r>
              <a:rPr lang="fr-FR" dirty="0"/>
              <a:t> to </a:t>
            </a:r>
            <a:r>
              <a:rPr lang="fr-FR" dirty="0" err="1"/>
              <a:t>achieve</a:t>
            </a:r>
            <a:r>
              <a:rPr lang="fr-FR" dirty="0"/>
              <a:t>. </a:t>
            </a:r>
            <a:r>
              <a:rPr lang="fr-FR" dirty="0" err="1"/>
              <a:t>Forecasts</a:t>
            </a:r>
            <a:r>
              <a:rPr lang="fr-FR" dirty="0"/>
              <a:t> are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detailed</a:t>
            </a:r>
            <a:r>
              <a:rPr lang="fr-FR" dirty="0"/>
              <a:t>, </a:t>
            </a:r>
            <a:r>
              <a:rPr lang="fr-FR" dirty="0" err="1"/>
              <a:t>grouping</a:t>
            </a:r>
            <a:r>
              <a:rPr lang="fr-FR" dirty="0"/>
              <a:t> revenues and </a:t>
            </a:r>
            <a:r>
              <a:rPr lang="fr-FR" dirty="0" err="1"/>
              <a:t>expenses</a:t>
            </a:r>
            <a:r>
              <a:rPr lang="fr-FR" dirty="0"/>
              <a:t> </a:t>
            </a:r>
            <a:r>
              <a:rPr lang="fr-FR" dirty="0" err="1"/>
              <a:t>broadly</a:t>
            </a:r>
            <a:r>
              <a:rPr lang="fr-FR" dirty="0"/>
              <a:t>. </a:t>
            </a:r>
            <a:r>
              <a:rPr lang="fr-FR" dirty="0" err="1"/>
              <a:t>Unlike</a:t>
            </a:r>
            <a:r>
              <a:rPr lang="fr-FR" dirty="0"/>
              <a:t> budgets, </a:t>
            </a:r>
            <a:r>
              <a:rPr lang="fr-FR" dirty="0" err="1"/>
              <a:t>forecasts</a:t>
            </a:r>
            <a:r>
              <a:rPr lang="fr-FR" dirty="0"/>
              <a:t> are </a:t>
            </a:r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regularly</a:t>
            </a:r>
            <a:r>
              <a:rPr lang="fr-FR" dirty="0"/>
              <a:t> and </a:t>
            </a:r>
            <a:r>
              <a:rPr lang="fr-FR" dirty="0" err="1"/>
              <a:t>act</a:t>
            </a:r>
            <a:r>
              <a:rPr lang="fr-FR" dirty="0"/>
              <a:t> as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10EFF17F-85B6-2D0E-A5A1-C2B0B05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Forecasting</a:t>
            </a:r>
            <a:r>
              <a:rPr lang="fr-FR" sz="3600" dirty="0"/>
              <a:t> budget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55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998051-ACCF-0CA6-480B-CC16372C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forecasted budget</a:t>
            </a:r>
          </a:p>
        </p:txBody>
      </p:sp>
      <p:pic>
        <p:nvPicPr>
          <p:cNvPr id="14" name="Image 13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5A1BFE97-2F28-D24E-6396-DDB90252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792" y="492566"/>
            <a:ext cx="5765676" cy="49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0FC0-6690-8A5C-4E59-A0210AF1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173470"/>
            <a:ext cx="11249386" cy="524629"/>
          </a:xfrm>
        </p:spPr>
        <p:txBody>
          <a:bodyPr/>
          <a:lstStyle/>
          <a:p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Cash flow and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benefits</a:t>
            </a:r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what</a:t>
            </a:r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are the </a:t>
            </a:r>
            <a:r>
              <a:rPr lang="fr-FR" b="0" i="0" dirty="0" err="1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differences</a:t>
            </a:r>
            <a:r>
              <a:rPr lang="fr-FR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?</a:t>
            </a:r>
            <a:endParaRPr lang="fr-FR" dirty="0"/>
          </a:p>
        </p:txBody>
      </p:sp>
      <p:pic>
        <p:nvPicPr>
          <p:cNvPr id="6" name="Média en ligne 5" descr="Cash Flow vs. Profit: What’s the Difference? | Business: Explained">
            <a:hlinkClick r:id="" action="ppaction://media"/>
            <a:extLst>
              <a:ext uri="{FF2B5EF4-FFF2-40B4-BE49-F238E27FC236}">
                <a16:creationId xmlns:a16="http://schemas.microsoft.com/office/drawing/2014/main" id="{AAB4577C-0372-F614-7383-3FDAB5D36C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8653" y="1943015"/>
            <a:ext cx="7494694" cy="42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7EAC-7A30-6DFF-5F46-761F45709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4F11DE2-D6E6-4B04-1EDC-5E1E2CB3F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C82EFAA-2C0C-19E6-768A-CFEAD0B0F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A cash flow </a:t>
            </a:r>
            <a:r>
              <a:rPr lang="fr-FR" dirty="0" err="1"/>
              <a:t>statement</a:t>
            </a:r>
            <a:r>
              <a:rPr lang="fr-FR" dirty="0"/>
              <a:t> (CFS) records the </a:t>
            </a:r>
            <a:r>
              <a:rPr lang="fr-FR" dirty="0" err="1"/>
              <a:t>movement</a:t>
            </a:r>
            <a:r>
              <a:rPr lang="fr-FR" dirty="0"/>
              <a:t> of cash in and out of a business, </a:t>
            </a:r>
            <a:r>
              <a:rPr lang="fr-FR" dirty="0" err="1"/>
              <a:t>offering</a:t>
            </a:r>
            <a:r>
              <a:rPr lang="fr-FR" dirty="0"/>
              <a:t> </a:t>
            </a:r>
            <a:r>
              <a:rPr lang="fr-FR" dirty="0" err="1"/>
              <a:t>valuable</a:t>
            </a:r>
            <a:r>
              <a:rPr lang="fr-FR" dirty="0"/>
              <a:t> insights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stability</a:t>
            </a:r>
            <a:r>
              <a:rPr lang="fr-FR" dirty="0"/>
              <a:t> and </a:t>
            </a:r>
            <a:r>
              <a:rPr lang="fr-FR" dirty="0" err="1"/>
              <a:t>operational</a:t>
            </a:r>
            <a:r>
              <a:rPr lang="fr-FR" dirty="0"/>
              <a:t> performance. </a:t>
            </a:r>
          </a:p>
          <a:p>
            <a:r>
              <a:rPr lang="fr-FR" dirty="0"/>
              <a:t>It </a:t>
            </a:r>
            <a:r>
              <a:rPr lang="fr-FR" dirty="0" err="1"/>
              <a:t>allows</a:t>
            </a:r>
            <a:r>
              <a:rPr lang="fr-FR" dirty="0"/>
              <a:t> to </a:t>
            </a:r>
            <a:r>
              <a:rPr lang="fr-FR" dirty="0" err="1"/>
              <a:t>evaluate</a:t>
            </a:r>
            <a:r>
              <a:rPr lang="fr-FR" dirty="0"/>
              <a:t> how </a:t>
            </a:r>
            <a:r>
              <a:rPr lang="fr-FR" dirty="0" err="1"/>
              <a:t>effectively</a:t>
            </a:r>
            <a:r>
              <a:rPr lang="fr-FR" dirty="0"/>
              <a:t> a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handles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cash </a:t>
            </a:r>
            <a:r>
              <a:rPr lang="fr-FR" dirty="0" err="1"/>
              <a:t>resources</a:t>
            </a:r>
            <a:r>
              <a:rPr lang="fr-FR" dirty="0"/>
              <a:t>, </a:t>
            </a:r>
            <a:r>
              <a:rPr lang="fr-FR" dirty="0" err="1"/>
              <a:t>focusing</a:t>
            </a:r>
            <a:r>
              <a:rPr lang="fr-FR" dirty="0"/>
              <a:t> on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cash to </a:t>
            </a:r>
            <a:r>
              <a:rPr lang="fr-FR" dirty="0" err="1"/>
              <a:t>meet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obligations and cover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costs</a:t>
            </a:r>
            <a:r>
              <a:rPr lang="fr-FR" dirty="0"/>
              <a:t>. As one of the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statements</a:t>
            </a:r>
            <a:r>
              <a:rPr lang="fr-FR" dirty="0"/>
              <a:t>, the CFS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alongside</a:t>
            </a:r>
            <a:r>
              <a:rPr lang="fr-FR" dirty="0"/>
              <a:t> the balance </a:t>
            </a:r>
            <a:r>
              <a:rPr lang="fr-FR" dirty="0" err="1"/>
              <a:t>sheet</a:t>
            </a:r>
            <a:r>
              <a:rPr lang="fr-FR" dirty="0"/>
              <a:t> and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statement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a </a:t>
            </a:r>
            <a:r>
              <a:rPr lang="fr-FR" dirty="0" err="1"/>
              <a:t>comprehensive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of a </a:t>
            </a:r>
            <a:r>
              <a:rPr lang="fr-FR" dirty="0" err="1"/>
              <a:t>company’s</a:t>
            </a:r>
            <a:r>
              <a:rPr lang="fr-FR" dirty="0"/>
              <a:t>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. </a:t>
            </a:r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DBA640C-87C1-D2BE-A27D-E5F9751F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Cash flow </a:t>
            </a:r>
            <a:r>
              <a:rPr lang="fr-FR" sz="3600" dirty="0" err="1"/>
              <a:t>statement</a:t>
            </a:r>
            <a:endParaRPr lang="es-ES" dirty="0"/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6B7A4598-3E14-9F90-C845-777BE1A1DE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87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F6800-432A-2236-9C56-C86ABBF58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43637530-7C89-147C-5AA4-6C1271E16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    </a:t>
            </a:r>
          </a:p>
          <a:p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3884E4B-96E9-2390-71AB-17681B5D4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9" y="1723768"/>
            <a:ext cx="5518898" cy="3199914"/>
          </a:xfrm>
        </p:spPr>
        <p:txBody>
          <a:bodyPr/>
          <a:lstStyle/>
          <a:p>
            <a:r>
              <a:rPr lang="fr-FR" dirty="0"/>
              <a:t>The cash flow </a:t>
            </a:r>
            <a:r>
              <a:rPr lang="fr-FR" dirty="0" err="1"/>
              <a:t>statement</a:t>
            </a:r>
            <a:r>
              <a:rPr lang="fr-FR" dirty="0"/>
              <a:t> </a:t>
            </a:r>
            <a:r>
              <a:rPr lang="fr-FR" dirty="0" err="1"/>
              <a:t>differs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balance </a:t>
            </a:r>
            <a:r>
              <a:rPr lang="fr-FR" dirty="0" err="1"/>
              <a:t>sheet</a:t>
            </a:r>
            <a:r>
              <a:rPr lang="fr-FR" dirty="0"/>
              <a:t> and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statement</a:t>
            </a:r>
            <a:r>
              <a:rPr lang="fr-FR" dirty="0"/>
              <a:t> by </a:t>
            </a:r>
            <a:r>
              <a:rPr lang="fr-FR" dirty="0" err="1"/>
              <a:t>excluding</a:t>
            </a:r>
            <a:r>
              <a:rPr lang="fr-FR" dirty="0"/>
              <a:t> non-cash transactions </a:t>
            </a:r>
            <a:r>
              <a:rPr lang="fr-FR" dirty="0" err="1"/>
              <a:t>required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accrual</a:t>
            </a:r>
            <a:r>
              <a:rPr lang="fr-FR" dirty="0"/>
              <a:t> </a:t>
            </a:r>
            <a:r>
              <a:rPr lang="fr-FR" dirty="0" err="1"/>
              <a:t>accounting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depreciation</a:t>
            </a:r>
            <a:r>
              <a:rPr lang="fr-FR" dirty="0"/>
              <a:t>, </a:t>
            </a:r>
            <a:r>
              <a:rPr lang="fr-FR" dirty="0" err="1"/>
              <a:t>deferred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taxes,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write-offs</a:t>
            </a:r>
            <a:r>
              <a:rPr lang="fr-FR" dirty="0"/>
              <a:t>, and </a:t>
            </a:r>
            <a:r>
              <a:rPr lang="fr-FR" dirty="0" err="1"/>
              <a:t>credit</a:t>
            </a:r>
            <a:r>
              <a:rPr lang="fr-FR" dirty="0"/>
              <a:t> sales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receivables</a:t>
            </a:r>
            <a:r>
              <a:rPr lang="fr-FR" dirty="0"/>
              <a:t> are </a:t>
            </a:r>
            <a:r>
              <a:rPr lang="fr-FR" dirty="0" err="1"/>
              <a:t>yet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collected</a:t>
            </a:r>
            <a:r>
              <a:rPr lang="fr-FR" dirty="0"/>
              <a:t>.</a:t>
            </a:r>
          </a:p>
          <a:p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purposes</a:t>
            </a:r>
            <a:r>
              <a:rPr lang="fr-FR" dirty="0"/>
              <a:t> are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Provide</a:t>
            </a:r>
            <a:r>
              <a:rPr lang="fr-FR" dirty="0"/>
              <a:t> insights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firm's</a:t>
            </a:r>
            <a:r>
              <a:rPr lang="fr-FR" dirty="0"/>
              <a:t> </a:t>
            </a:r>
            <a:r>
              <a:rPr lang="fr-FR" dirty="0" err="1"/>
              <a:t>liquidity</a:t>
            </a:r>
            <a:r>
              <a:rPr lang="fr-FR" dirty="0"/>
              <a:t>, </a:t>
            </a:r>
            <a:r>
              <a:rPr lang="fr-FR" dirty="0" err="1"/>
              <a:t>solvency</a:t>
            </a:r>
            <a:r>
              <a:rPr lang="fr-FR" dirty="0"/>
              <a:t>, and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flexibility</a:t>
            </a:r>
            <a:r>
              <a:rPr lang="fr-FR" dirty="0"/>
              <a:t> (the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adapt</a:t>
            </a:r>
            <a:r>
              <a:rPr lang="fr-FR" dirty="0"/>
              <a:t> cash flows to </a:t>
            </a:r>
            <a:r>
              <a:rPr lang="fr-FR" dirty="0" err="1"/>
              <a:t>changing</a:t>
            </a:r>
            <a:r>
              <a:rPr lang="fr-FR" dirty="0"/>
              <a:t> </a:t>
            </a:r>
            <a:r>
              <a:rPr lang="fr-FR" dirty="0" err="1"/>
              <a:t>circumstances</a:t>
            </a:r>
            <a:r>
              <a:rPr lang="fr-FR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Assist in </a:t>
            </a:r>
            <a:r>
              <a:rPr lang="fr-FR" dirty="0" err="1"/>
              <a:t>forecasting</a:t>
            </a:r>
            <a:r>
              <a:rPr lang="fr-FR" dirty="0"/>
              <a:t> future cash flows and </a:t>
            </a:r>
            <a:r>
              <a:rPr lang="fr-FR" dirty="0" err="1"/>
              <a:t>borrowing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Enhance</a:t>
            </a:r>
            <a:r>
              <a:rPr lang="fr-FR" dirty="0"/>
              <a:t> the </a:t>
            </a:r>
            <a:r>
              <a:rPr lang="fr-FR" dirty="0" err="1"/>
              <a:t>comparability</a:t>
            </a:r>
            <a:r>
              <a:rPr lang="fr-FR" dirty="0"/>
              <a:t> of </a:t>
            </a:r>
            <a:r>
              <a:rPr lang="fr-FR" dirty="0" err="1"/>
              <a:t>firms</a:t>
            </a:r>
            <a:r>
              <a:rPr lang="fr-FR" dirty="0"/>
              <a:t>' operating performance by </a:t>
            </a:r>
            <a:r>
              <a:rPr lang="fr-FR" dirty="0" err="1"/>
              <a:t>removing</a:t>
            </a:r>
            <a:r>
              <a:rPr lang="fr-FR" dirty="0"/>
              <a:t> the influence of </a:t>
            </a:r>
            <a:r>
              <a:rPr lang="fr-FR" dirty="0" err="1"/>
              <a:t>differing</a:t>
            </a:r>
            <a:r>
              <a:rPr lang="fr-FR" dirty="0"/>
              <a:t> </a:t>
            </a:r>
            <a:r>
              <a:rPr lang="fr-FR" dirty="0" err="1"/>
              <a:t>accounting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.</a:t>
            </a:r>
          </a:p>
          <a:p>
            <a:r>
              <a:rPr lang="fr-FR" dirty="0"/>
              <a:t>The cash flow </a:t>
            </a:r>
            <a:r>
              <a:rPr lang="fr-FR" dirty="0" err="1"/>
              <a:t>statement</a:t>
            </a:r>
            <a:r>
              <a:rPr lang="fr-FR" dirty="0"/>
              <a:t> has </a:t>
            </a:r>
            <a:r>
              <a:rPr lang="fr-FR" dirty="0" err="1"/>
              <a:t>become</a:t>
            </a:r>
            <a:r>
              <a:rPr lang="fr-FR" dirty="0"/>
              <a:t> a standard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statement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avoids</a:t>
            </a:r>
            <a:r>
              <a:rPr lang="fr-FR" dirty="0"/>
              <a:t> allocations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accounting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,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differing</a:t>
            </a:r>
            <a:r>
              <a:rPr lang="fr-FR" dirty="0"/>
              <a:t> timelines for </a:t>
            </a:r>
            <a:r>
              <a:rPr lang="fr-FR" dirty="0" err="1"/>
              <a:t>depreciating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assets.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E9A4A412-774B-5230-6A89-AF52705E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6298"/>
            <a:ext cx="5518897" cy="524629"/>
          </a:xfrm>
        </p:spPr>
        <p:txBody>
          <a:bodyPr/>
          <a:lstStyle/>
          <a:p>
            <a:r>
              <a:rPr lang="fr-FR" sz="3600" dirty="0"/>
              <a:t>Cash flow </a:t>
            </a:r>
            <a:r>
              <a:rPr lang="fr-FR" sz="3600" dirty="0" err="1"/>
              <a:t>statement</a:t>
            </a:r>
            <a:endParaRPr lang="es-ES" dirty="0"/>
          </a:p>
        </p:txBody>
      </p:sp>
      <p:pic>
        <p:nvPicPr>
          <p:cNvPr id="8" name="Espace réservé pour une image  7" descr="Une image contenant texte, fournitures de bureau, Matériel de bureau, Article de bureau&#10;&#10;Description générée automatiquement">
            <a:extLst>
              <a:ext uri="{FF2B5EF4-FFF2-40B4-BE49-F238E27FC236}">
                <a16:creationId xmlns:a16="http://schemas.microsoft.com/office/drawing/2014/main" id="{2D589C1C-094C-F6B0-3C56-9195230E25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619</Words>
  <Application>Microsoft Macintosh PowerPoint</Application>
  <PresentationFormat>Grand écran</PresentationFormat>
  <Paragraphs>39</Paragraphs>
  <Slides>13</Slides>
  <Notes>1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Roboto</vt:lpstr>
      <vt:lpstr>Tema de Office</vt:lpstr>
      <vt:lpstr>Accounting and financial management </vt:lpstr>
      <vt:lpstr>Income statement</vt:lpstr>
      <vt:lpstr>Example of  income statement</vt:lpstr>
      <vt:lpstr>Forecasting budget</vt:lpstr>
      <vt:lpstr>Forecasting budget</vt:lpstr>
      <vt:lpstr>Example of forecasted budget</vt:lpstr>
      <vt:lpstr>Cash flow and benefits: what are the differences?</vt:lpstr>
      <vt:lpstr>Cash flow statement</vt:lpstr>
      <vt:lpstr>Cash flow statement</vt:lpstr>
      <vt:lpstr>Example of forecasted budget</vt:lpstr>
      <vt:lpstr>Balance sheet: what is it?</vt:lpstr>
      <vt:lpstr>Example of forecasted budget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Nicolas Condom</cp:lastModifiedBy>
  <cp:revision>74</cp:revision>
  <dcterms:created xsi:type="dcterms:W3CDTF">2022-11-23T09:11:19Z</dcterms:created>
  <dcterms:modified xsi:type="dcterms:W3CDTF">2024-11-21T10:54:47Z</dcterms:modified>
</cp:coreProperties>
</file>