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64" r:id="rId2"/>
    <p:sldId id="265" r:id="rId3"/>
    <p:sldId id="269" r:id="rId4"/>
    <p:sldId id="267" r:id="rId5"/>
    <p:sldId id="270" r:id="rId6"/>
    <p:sldId id="268" r:id="rId7"/>
    <p:sldId id="271" r:id="rId8"/>
    <p:sldId id="272" r:id="rId9"/>
    <p:sldId id="274" r:id="rId10"/>
    <p:sldId id="273" r:id="rId11"/>
    <p:sldId id="275" r:id="rId12"/>
    <p:sldId id="276" r:id="rId13"/>
    <p:sldId id="266" r:id="rId1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8132"/>
    <a:srgbClr val="59AF37"/>
    <a:srgbClr val="EEFAEE"/>
    <a:srgbClr val="914B91"/>
    <a:srgbClr val="FAFAFA"/>
    <a:srgbClr val="F4BD02"/>
    <a:srgbClr val="ED7F21"/>
    <a:srgbClr val="0283C8"/>
    <a:srgbClr val="A1CE3B"/>
    <a:srgbClr val="EB3F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98"/>
    <p:restoredTop sz="94720"/>
  </p:normalViewPr>
  <p:slideViewPr>
    <p:cSldViewPr snapToGrid="0">
      <p:cViewPr varScale="1">
        <p:scale>
          <a:sx n="105" d="100"/>
          <a:sy n="105" d="100"/>
        </p:scale>
        <p:origin x="108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992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D8512B98-3EF1-1532-721F-AD493468A2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CD1CCDC-D576-1781-AC4A-03D47E0209A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A00EA7-C261-B646-9A69-ED40B18A742F}" type="datetimeFigureOut">
              <a:rPr lang="es-ES" smtClean="0"/>
              <a:t>21/11/24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C56BECC-291C-C7D2-3311-6B6A7EF4F4E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30D23E2-60D1-1FDA-EA54-C4245377848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9DCEB4-FAC7-6F46-BD43-80309A1EEDAD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45804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54C5FF-4360-6D43-8E4E-D12D2397760D}" type="datetimeFigureOut">
              <a:rPr lang="es-ES" smtClean="0"/>
              <a:t>21/11/24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6DADFC-EDDC-C84D-89DC-F49CAFA8C320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5005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6DADFC-EDDC-C84D-89DC-F49CAFA8C320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5557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11.png"/><Relationship Id="rId7" Type="http://schemas.openxmlformats.org/officeDocument/2006/relationships/image" Target="../media/image5.svg"/><Relationship Id="rId12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15.jpg"/><Relationship Id="rId5" Type="http://schemas.openxmlformats.org/officeDocument/2006/relationships/image" Target="../media/image3.svg"/><Relationship Id="rId10" Type="http://schemas.openxmlformats.org/officeDocument/2006/relationships/image" Target="../media/image14.png"/><Relationship Id="rId4" Type="http://schemas.openxmlformats.org/officeDocument/2006/relationships/image" Target="../media/image2.png"/><Relationship Id="rId9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43DCE625-57C6-200A-6060-032B5010836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3467" y="5913519"/>
            <a:ext cx="5501096" cy="379537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600">
                <a:solidFill>
                  <a:srgbClr val="59AF3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subtitle</a:t>
            </a:r>
            <a:r>
              <a:rPr lang="es-ES" dirty="0"/>
              <a:t> (</a:t>
            </a:r>
            <a:r>
              <a:rPr lang="es-ES" dirty="0" err="1"/>
              <a:t>e.g</a:t>
            </a:r>
            <a:r>
              <a:rPr lang="es-ES" dirty="0"/>
              <a:t>.: Meeting, </a:t>
            </a:r>
            <a:r>
              <a:rPr lang="es-ES" dirty="0" err="1"/>
              <a:t>venue</a:t>
            </a:r>
            <a:r>
              <a:rPr lang="es-ES" dirty="0"/>
              <a:t> &amp; date)</a:t>
            </a:r>
          </a:p>
        </p:txBody>
      </p:sp>
      <p:sp>
        <p:nvSpPr>
          <p:cNvPr id="22" name="Title 21">
            <a:extLst>
              <a:ext uri="{FF2B5EF4-FFF2-40B4-BE49-F238E27FC236}">
                <a16:creationId xmlns:a16="http://schemas.microsoft.com/office/drawing/2014/main" id="{08E08D27-259F-6B63-15D8-531EF6F330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1568" y="2704104"/>
            <a:ext cx="5532995" cy="1899938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40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Write the title</a:t>
            </a:r>
            <a:br>
              <a:rPr lang="en-US" dirty="0"/>
            </a:br>
            <a:r>
              <a:rPr lang="en-US" dirty="0"/>
              <a:t>of your presentation here</a:t>
            </a:r>
          </a:p>
        </p:txBody>
      </p:sp>
      <p:pic>
        <p:nvPicPr>
          <p:cNvPr id="6" name="Imagen 5" descr="Logotipo&#10;&#10;Descripción generada automáticamente">
            <a:extLst>
              <a:ext uri="{FF2B5EF4-FFF2-40B4-BE49-F238E27FC236}">
                <a16:creationId xmlns:a16="http://schemas.microsoft.com/office/drawing/2014/main" id="{DCDABE45-3A6C-294B-2C1F-1937169570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1629" y="564944"/>
            <a:ext cx="3831771" cy="1022166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08CA58D3-0445-4A8C-CD51-8787074A222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1398" r="5861"/>
          <a:stretch/>
        </p:blipFill>
        <p:spPr>
          <a:xfrm>
            <a:off x="7638749" y="2498397"/>
            <a:ext cx="4553251" cy="2825578"/>
          </a:xfrm>
          <a:prstGeom prst="rect">
            <a:avLst/>
          </a:prstGeom>
        </p:spPr>
      </p:pic>
      <p:pic>
        <p:nvPicPr>
          <p:cNvPr id="12" name="Gráfico 11">
            <a:extLst>
              <a:ext uri="{FF2B5EF4-FFF2-40B4-BE49-F238E27FC236}">
                <a16:creationId xmlns:a16="http://schemas.microsoft.com/office/drawing/2014/main" id="{C95832E0-169F-9770-7FA3-7FA4D22326E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18613" y="1851993"/>
            <a:ext cx="2617666" cy="1292807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B77D0581-0FD5-68D9-A8E0-EF31642B4F5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25251"/>
          <a:stretch/>
        </p:blipFill>
        <p:spPr>
          <a:xfrm rot="10800000">
            <a:off x="8360804" y="0"/>
            <a:ext cx="2768600" cy="1025256"/>
          </a:xfrm>
          <a:prstGeom prst="rect">
            <a:avLst/>
          </a:prstGeom>
        </p:spPr>
      </p:pic>
      <p:pic>
        <p:nvPicPr>
          <p:cNvPr id="17" name="Gráfico 16">
            <a:extLst>
              <a:ext uri="{FF2B5EF4-FFF2-40B4-BE49-F238E27FC236}">
                <a16:creationId xmlns:a16="http://schemas.microsoft.com/office/drawing/2014/main" id="{514190DA-39DA-CB9B-E034-5A3CDAE0019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6024350">
            <a:off x="4795643" y="-351772"/>
            <a:ext cx="2577663" cy="1986317"/>
          </a:xfrm>
          <a:prstGeom prst="rect">
            <a:avLst/>
          </a:prstGeom>
        </p:spPr>
      </p:pic>
      <p:pic>
        <p:nvPicPr>
          <p:cNvPr id="19" name="Imagen 18" descr="Imagen que contiene Forma&#10;&#10;Descripción generada automáticamente">
            <a:extLst>
              <a:ext uri="{FF2B5EF4-FFF2-40B4-BE49-F238E27FC236}">
                <a16:creationId xmlns:a16="http://schemas.microsoft.com/office/drawing/2014/main" id="{C9AA8283-52B3-8F3A-114D-AFD6C370F96A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494238" y="514059"/>
            <a:ext cx="1230829" cy="1247767"/>
          </a:xfrm>
          <a:prstGeom prst="rect">
            <a:avLst/>
          </a:prstGeom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5FD31E3F-8903-86C5-677E-408AD7B1B0D0}"/>
              </a:ext>
            </a:extLst>
          </p:cNvPr>
          <p:cNvSpPr txBox="1"/>
          <p:nvPr userDrawn="1"/>
        </p:nvSpPr>
        <p:spPr>
          <a:xfrm>
            <a:off x="7061200" y="5632496"/>
            <a:ext cx="466386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Funded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by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.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Views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opinions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expressed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are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however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those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of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author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(s)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only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do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not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necessarily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reflect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those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of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Education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Culture Executive Agency (EACEA).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Neither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EACE can be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held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responsible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for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them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.</a:t>
            </a:r>
          </a:p>
          <a:p>
            <a:pPr algn="just"/>
            <a:endParaRPr lang="en-GB" sz="1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3C69EAAB-3A69-9DCB-7125-BF2B18AF4933}"/>
              </a:ext>
            </a:extLst>
          </p:cNvPr>
          <p:cNvSpPr txBox="1"/>
          <p:nvPr userDrawn="1"/>
        </p:nvSpPr>
        <p:spPr>
          <a:xfrm>
            <a:off x="7067911" y="5295886"/>
            <a:ext cx="4079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solidFill>
                  <a:srgbClr val="F68132"/>
                </a:solidFill>
                <a:effectLst/>
                <a:latin typeface="Helvetica" pitchFamily="2" charset="0"/>
              </a:rPr>
              <a:t>ERASMUS PLUS - KA2 STRATEGIC PARTNERSHIP</a:t>
            </a:r>
          </a:p>
          <a:p>
            <a:r>
              <a:rPr lang="es-ES" sz="1000" b="1" dirty="0">
                <a:solidFill>
                  <a:srgbClr val="59AF37"/>
                </a:solidFill>
                <a:effectLst/>
                <a:latin typeface="Helvetica" pitchFamily="2" charset="0"/>
              </a:rPr>
              <a:t>Grant </a:t>
            </a:r>
            <a:r>
              <a:rPr lang="es-ES" sz="1000" b="1" dirty="0" err="1">
                <a:solidFill>
                  <a:srgbClr val="59AF37"/>
                </a:solidFill>
                <a:effectLst/>
                <a:latin typeface="Helvetica" pitchFamily="2" charset="0"/>
              </a:rPr>
              <a:t>Agreement</a:t>
            </a:r>
            <a:r>
              <a:rPr lang="es-ES" sz="1000" b="1" dirty="0">
                <a:solidFill>
                  <a:srgbClr val="59AF37"/>
                </a:solidFill>
                <a:effectLst/>
                <a:latin typeface="Helvetica" pitchFamily="2" charset="0"/>
              </a:rPr>
              <a:t> No. 2023-1-FR01-KA220-ADU-000153638</a:t>
            </a:r>
          </a:p>
        </p:txBody>
      </p:sp>
    </p:spTree>
    <p:extLst>
      <p:ext uri="{BB962C8B-B14F-4D97-AF65-F5344CB8AC3E}">
        <p14:creationId xmlns:p14="http://schemas.microsoft.com/office/powerpoint/2010/main" val="3652854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ECDFB287-0AA5-A79E-1197-E9F97C1AEE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9022" y="1313558"/>
            <a:ext cx="5709497" cy="524629"/>
          </a:xfrm>
          <a:noFill/>
        </p:spPr>
        <p:txBody>
          <a:bodyPr anchor="t">
            <a:noAutofit/>
          </a:bodyPr>
          <a:lstStyle>
            <a:lvl1pPr>
              <a:defRPr sz="3800" b="1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err="1"/>
              <a:t>Heading</a:t>
            </a:r>
            <a:endParaRPr lang="es-ES" dirty="0"/>
          </a:p>
        </p:txBody>
      </p:sp>
      <p:sp>
        <p:nvSpPr>
          <p:cNvPr id="8" name="Marcador de pie de página 3">
            <a:extLst>
              <a:ext uri="{FF2B5EF4-FFF2-40B4-BE49-F238E27FC236}">
                <a16:creationId xmlns:a16="http://schemas.microsoft.com/office/drawing/2014/main" id="{8AAB59A8-8A7F-EF7A-942E-225D0DEA4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4859" y="393666"/>
            <a:ext cx="4235866" cy="365125"/>
          </a:xfrm>
        </p:spPr>
        <p:txBody>
          <a:bodyPr/>
          <a:lstStyle>
            <a:lvl1pPr algn="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Your Name – Your </a:t>
            </a:r>
            <a:r>
              <a:rPr lang="en-US" dirty="0" err="1"/>
              <a:t>Organisation’s</a:t>
            </a:r>
            <a:r>
              <a:rPr lang="en-US" dirty="0"/>
              <a:t> name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598AD08D-CD59-BCC3-DD13-F9F77BC71BA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429286" y="390901"/>
            <a:ext cx="2743200" cy="365125"/>
          </a:xfrm>
        </p:spPr>
        <p:txBody>
          <a:bodyPr/>
          <a:lstStyle>
            <a:lvl1pPr algn="ct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B5DC1A8-9426-5242-A3FE-A1307E09766A}" type="datetime1">
              <a:rPr lang="es-ES" smtClean="0"/>
              <a:t>21/11/24</a:t>
            </a:fld>
            <a:endParaRPr lang="es-ES" dirty="0"/>
          </a:p>
        </p:txBody>
      </p:sp>
      <p:sp>
        <p:nvSpPr>
          <p:cNvPr id="10" name="Marcador de número de diapositiva 4">
            <a:extLst>
              <a:ext uri="{FF2B5EF4-FFF2-40B4-BE49-F238E27FC236}">
                <a16:creationId xmlns:a16="http://schemas.microsoft.com/office/drawing/2014/main" id="{61F304CA-DAA3-5EFE-1288-BFC1290BA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7525" y="6177517"/>
            <a:ext cx="2743200" cy="350589"/>
          </a:xfrm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FF97C0-89C0-8A4C-9EEA-3CADCA393802}" type="slidenum">
              <a:rPr lang="es-ES" smtClean="0"/>
              <a:pPr/>
              <a:t>‹N°›</a:t>
            </a:fld>
            <a:endParaRPr lang="es-ES" dirty="0"/>
          </a:p>
        </p:txBody>
      </p:sp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E8F78307-0891-1B50-F2F7-DA6D0667D9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4329" y="341351"/>
            <a:ext cx="2129971" cy="568192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B3350012-2EF9-17E4-CA8D-499F47589936}"/>
              </a:ext>
            </a:extLst>
          </p:cNvPr>
          <p:cNvSpPr/>
          <p:nvPr userDrawn="1"/>
        </p:nvSpPr>
        <p:spPr>
          <a:xfrm>
            <a:off x="0" y="6769100"/>
            <a:ext cx="12192000" cy="127000"/>
          </a:xfrm>
          <a:prstGeom prst="rect">
            <a:avLst/>
          </a:prstGeom>
          <a:solidFill>
            <a:srgbClr val="59AF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4329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CEE0D79F-DCDA-7F3B-0B9A-672FEC1B2C5A}"/>
              </a:ext>
            </a:extLst>
          </p:cNvPr>
          <p:cNvSpPr/>
          <p:nvPr userDrawn="1"/>
        </p:nvSpPr>
        <p:spPr>
          <a:xfrm>
            <a:off x="0" y="0"/>
            <a:ext cx="3668486" cy="6858000"/>
          </a:xfrm>
          <a:prstGeom prst="rect">
            <a:avLst/>
          </a:prstGeom>
          <a:solidFill>
            <a:schemeClr val="accent2">
              <a:lumMod val="20000"/>
              <a:lumOff val="80000"/>
              <a:alpha val="3308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Lágrima 4">
            <a:extLst>
              <a:ext uri="{FF2B5EF4-FFF2-40B4-BE49-F238E27FC236}">
                <a16:creationId xmlns:a16="http://schemas.microsoft.com/office/drawing/2014/main" id="{EDD4D3A8-074B-314C-97F5-1554D3975D1F}"/>
              </a:ext>
            </a:extLst>
          </p:cNvPr>
          <p:cNvSpPr/>
          <p:nvPr userDrawn="1"/>
        </p:nvSpPr>
        <p:spPr>
          <a:xfrm rot="16200000">
            <a:off x="694336" y="1294844"/>
            <a:ext cx="4844315" cy="4844315"/>
          </a:xfrm>
          <a:prstGeom prst="teardrop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D707B52-02C9-3A8B-D778-2E05B3C0B54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800886" y="3061991"/>
            <a:ext cx="5709839" cy="2749700"/>
          </a:xfrm>
        </p:spPr>
        <p:txBody>
          <a:bodyPr>
            <a:noAutofit/>
          </a:bodyPr>
          <a:lstStyle>
            <a:lvl1pPr marL="0" indent="0" algn="just">
              <a:lnSpc>
                <a:spcPct val="100000"/>
              </a:lnSpc>
              <a:buNone/>
              <a:defRPr sz="14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</a:t>
            </a:r>
          </a:p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C49DAF09-7083-1FE3-70AE-D40CD47AD9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1227" y="1803213"/>
            <a:ext cx="5709497" cy="524629"/>
          </a:xfrm>
          <a:noFill/>
        </p:spPr>
        <p:txBody>
          <a:bodyPr anchor="t">
            <a:noAutofit/>
          </a:bodyPr>
          <a:lstStyle>
            <a:lvl1pPr>
              <a:defRPr sz="3800" b="1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err="1"/>
              <a:t>Heading</a:t>
            </a:r>
            <a:endParaRPr lang="es-ES" dirty="0"/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170B5539-8C61-B9FD-B0E5-E1F8352D1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4859" y="393666"/>
            <a:ext cx="4235866" cy="365125"/>
          </a:xfrm>
        </p:spPr>
        <p:txBody>
          <a:bodyPr/>
          <a:lstStyle>
            <a:lvl1pPr algn="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Your Name – Your </a:t>
            </a:r>
            <a:r>
              <a:rPr lang="en-US" dirty="0" err="1"/>
              <a:t>Organisation’s</a:t>
            </a:r>
            <a:r>
              <a:rPr lang="en-US" dirty="0"/>
              <a:t> name</a:t>
            </a:r>
          </a:p>
        </p:txBody>
      </p:sp>
      <p:sp>
        <p:nvSpPr>
          <p:cNvPr id="12" name="Date Placeholder 8">
            <a:extLst>
              <a:ext uri="{FF2B5EF4-FFF2-40B4-BE49-F238E27FC236}">
                <a16:creationId xmlns:a16="http://schemas.microsoft.com/office/drawing/2014/main" id="{61644D17-64BC-8382-B404-BABBD65802BF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429286" y="390901"/>
            <a:ext cx="2743200" cy="365125"/>
          </a:xfrm>
        </p:spPr>
        <p:txBody>
          <a:bodyPr/>
          <a:lstStyle>
            <a:lvl1pPr algn="ct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B5DC1A8-9426-5242-A3FE-A1307E09766A}" type="datetime1">
              <a:rPr lang="es-ES" smtClean="0"/>
              <a:t>21/11/24</a:t>
            </a:fld>
            <a:endParaRPr lang="es-ES" dirty="0"/>
          </a:p>
        </p:txBody>
      </p:sp>
      <p:sp>
        <p:nvSpPr>
          <p:cNvPr id="16" name="Marcador de número de diapositiva 4">
            <a:extLst>
              <a:ext uri="{FF2B5EF4-FFF2-40B4-BE49-F238E27FC236}">
                <a16:creationId xmlns:a16="http://schemas.microsoft.com/office/drawing/2014/main" id="{5EFF03AE-FCCA-1618-7596-D2EFD3FC2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7525" y="6177517"/>
            <a:ext cx="2743200" cy="350589"/>
          </a:xfrm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FF97C0-89C0-8A4C-9EEA-3CADCA393802}" type="slidenum">
              <a:rPr lang="es-ES" smtClean="0"/>
              <a:pPr/>
              <a:t>‹N°›</a:t>
            </a:fld>
            <a:endParaRPr lang="es-ES" dirty="0"/>
          </a:p>
        </p:txBody>
      </p:sp>
      <p:sp>
        <p:nvSpPr>
          <p:cNvPr id="13" name="Marcador de texto 7">
            <a:extLst>
              <a:ext uri="{FF2B5EF4-FFF2-40B4-BE49-F238E27FC236}">
                <a16:creationId xmlns:a16="http://schemas.microsoft.com/office/drawing/2014/main" id="{65526418-A556-1FB9-715C-C04660A1ED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87780" y="2637876"/>
            <a:ext cx="5709497" cy="413228"/>
          </a:xfrm>
        </p:spPr>
        <p:txBody>
          <a:bodyPr>
            <a:normAutofit/>
          </a:bodyPr>
          <a:lstStyle>
            <a:lvl1pPr marL="0" indent="0">
              <a:buNone/>
              <a:defRPr sz="1900" b="1">
                <a:solidFill>
                  <a:srgbClr val="F6813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Subtitle</a:t>
            </a:r>
            <a:endParaRPr lang="es-ES" dirty="0"/>
          </a:p>
        </p:txBody>
      </p:sp>
      <p:sp>
        <p:nvSpPr>
          <p:cNvPr id="4" name="Marcador de posición de imagen 3">
            <a:extLst>
              <a:ext uri="{FF2B5EF4-FFF2-40B4-BE49-F238E27FC236}">
                <a16:creationId xmlns:a16="http://schemas.microsoft.com/office/drawing/2014/main" id="{60CC7817-1D40-B77A-194A-A5B4E327A4C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 flipH="1">
            <a:off x="1022216" y="1651049"/>
            <a:ext cx="4192629" cy="4135448"/>
          </a:xfrm>
          <a:prstGeom prst="teardrop">
            <a:avLst/>
          </a:prstGeom>
          <a:solidFill>
            <a:schemeClr val="bg2"/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s-ES" dirty="0"/>
          </a:p>
        </p:txBody>
      </p:sp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AFD9C54A-EF26-D595-8F73-F47F47415A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4329" y="341351"/>
            <a:ext cx="2129971" cy="56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039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, 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posición de imagen 9">
            <a:extLst>
              <a:ext uri="{FF2B5EF4-FFF2-40B4-BE49-F238E27FC236}">
                <a16:creationId xmlns:a16="http://schemas.microsoft.com/office/drawing/2014/main" id="{A4D294EA-5354-9A3E-4C00-7C8DA214F19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5466978" cy="5393634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r>
              <a:rPr lang="es-ES" dirty="0" err="1"/>
              <a:t>Photo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AB31038-3C86-073E-FE67-EF654A7300A4}"/>
              </a:ext>
            </a:extLst>
          </p:cNvPr>
          <p:cNvSpPr/>
          <p:nvPr userDrawn="1"/>
        </p:nvSpPr>
        <p:spPr>
          <a:xfrm>
            <a:off x="9711" y="5405209"/>
            <a:ext cx="5466978" cy="1464365"/>
          </a:xfrm>
          <a:prstGeom prst="rect">
            <a:avLst/>
          </a:prstGeom>
          <a:solidFill>
            <a:srgbClr val="59AF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rgbClr val="914B91"/>
              </a:solidFill>
            </a:endParaRPr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D477C188-B185-BC8E-5B29-056209F8966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1115" y="5777948"/>
            <a:ext cx="4564711" cy="833642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AA230D1-4DC4-C22C-055A-2B8486457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4859" y="393666"/>
            <a:ext cx="4235866" cy="365125"/>
          </a:xfrm>
        </p:spPr>
        <p:txBody>
          <a:bodyPr/>
          <a:lstStyle>
            <a:lvl1pPr algn="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Your Name – Your </a:t>
            </a:r>
            <a:r>
              <a:rPr lang="en-US" dirty="0" err="1"/>
              <a:t>Organisation’s</a:t>
            </a:r>
            <a:r>
              <a:rPr lang="en-US" dirty="0"/>
              <a:t> name</a:t>
            </a:r>
          </a:p>
        </p:txBody>
      </p:sp>
      <p:sp>
        <p:nvSpPr>
          <p:cNvPr id="9" name="Marcador de número de diapositiva 4">
            <a:extLst>
              <a:ext uri="{FF2B5EF4-FFF2-40B4-BE49-F238E27FC236}">
                <a16:creationId xmlns:a16="http://schemas.microsoft.com/office/drawing/2014/main" id="{3F3D7FE6-E816-0D48-5650-237BEEC9B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7525" y="6177517"/>
            <a:ext cx="2743200" cy="350589"/>
          </a:xfrm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FF97C0-89C0-8A4C-9EEA-3CADCA393802}" type="slidenum">
              <a:rPr lang="es-ES" smtClean="0"/>
              <a:pPr/>
              <a:t>‹N°›</a:t>
            </a:fld>
            <a:endParaRPr lang="es-ES" dirty="0"/>
          </a:p>
        </p:txBody>
      </p:sp>
      <p:sp>
        <p:nvSpPr>
          <p:cNvPr id="14" name="Content Placeholder 7">
            <a:extLst>
              <a:ext uri="{FF2B5EF4-FFF2-40B4-BE49-F238E27FC236}">
                <a16:creationId xmlns:a16="http://schemas.microsoft.com/office/drawing/2014/main" id="{13FE66DC-D7C7-7319-881F-03CD96E16B9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096000" y="2749473"/>
            <a:ext cx="5518898" cy="3199914"/>
          </a:xfrm>
        </p:spPr>
        <p:txBody>
          <a:bodyPr>
            <a:noAutofit/>
          </a:bodyPr>
          <a:lstStyle>
            <a:lvl1pPr marL="0" indent="0" algn="just">
              <a:lnSpc>
                <a:spcPct val="100000"/>
              </a:lnSpc>
              <a:buNone/>
              <a:defRPr sz="14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</a:t>
            </a:r>
          </a:p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183A05F5-7C73-ADA2-BA09-6985060395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490695"/>
            <a:ext cx="5518897" cy="524629"/>
          </a:xfrm>
          <a:noFill/>
        </p:spPr>
        <p:txBody>
          <a:bodyPr anchor="t">
            <a:noAutofit/>
          </a:bodyPr>
          <a:lstStyle>
            <a:lvl1pPr>
              <a:defRPr sz="3800" b="1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err="1"/>
              <a:t>Heading</a:t>
            </a:r>
            <a:endParaRPr lang="es-ES" dirty="0"/>
          </a:p>
        </p:txBody>
      </p:sp>
      <p:sp>
        <p:nvSpPr>
          <p:cNvPr id="17" name="Marcador de texto 7">
            <a:extLst>
              <a:ext uri="{FF2B5EF4-FFF2-40B4-BE49-F238E27FC236}">
                <a16:creationId xmlns:a16="http://schemas.microsoft.com/office/drawing/2014/main" id="{FC9674BD-66DA-6FBC-22B2-DA89944297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0" y="2325358"/>
            <a:ext cx="5518897" cy="413228"/>
          </a:xfrm>
        </p:spPr>
        <p:txBody>
          <a:bodyPr>
            <a:normAutofit/>
          </a:bodyPr>
          <a:lstStyle>
            <a:lvl1pPr marL="0" indent="0">
              <a:buNone/>
              <a:defRPr sz="1900" b="1">
                <a:solidFill>
                  <a:srgbClr val="59AF3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Subtitle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78652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ie de página 3">
            <a:extLst>
              <a:ext uri="{FF2B5EF4-FFF2-40B4-BE49-F238E27FC236}">
                <a16:creationId xmlns:a16="http://schemas.microsoft.com/office/drawing/2014/main" id="{6E24DBEF-F88A-FCAA-67AF-74CE89633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4859" y="393666"/>
            <a:ext cx="4235866" cy="365125"/>
          </a:xfrm>
        </p:spPr>
        <p:txBody>
          <a:bodyPr/>
          <a:lstStyle>
            <a:lvl1pPr algn="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Your Name – Your </a:t>
            </a:r>
            <a:r>
              <a:rPr lang="en-US" dirty="0" err="1"/>
              <a:t>Organisation’s</a:t>
            </a:r>
            <a:r>
              <a:rPr lang="en-US" dirty="0"/>
              <a:t> name</a:t>
            </a:r>
          </a:p>
        </p:txBody>
      </p:sp>
      <p:sp>
        <p:nvSpPr>
          <p:cNvPr id="6" name="Date Placeholder 8">
            <a:extLst>
              <a:ext uri="{FF2B5EF4-FFF2-40B4-BE49-F238E27FC236}">
                <a16:creationId xmlns:a16="http://schemas.microsoft.com/office/drawing/2014/main" id="{A1976DB7-F157-08AD-64A0-E64B8AD6FEF6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429286" y="390901"/>
            <a:ext cx="2743200" cy="365125"/>
          </a:xfrm>
        </p:spPr>
        <p:txBody>
          <a:bodyPr/>
          <a:lstStyle>
            <a:lvl1pPr algn="ct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B5DC1A8-9426-5242-A3FE-A1307E09766A}" type="datetime1">
              <a:rPr lang="es-ES" smtClean="0"/>
              <a:t>21/11/24</a:t>
            </a:fld>
            <a:endParaRPr lang="es-ES" dirty="0"/>
          </a:p>
        </p:txBody>
      </p:sp>
      <p:sp>
        <p:nvSpPr>
          <p:cNvPr id="7" name="Marcador de número de diapositiva 4">
            <a:extLst>
              <a:ext uri="{FF2B5EF4-FFF2-40B4-BE49-F238E27FC236}">
                <a16:creationId xmlns:a16="http://schemas.microsoft.com/office/drawing/2014/main" id="{24F848A6-7441-798B-5865-66F4F8C96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7525" y="6177517"/>
            <a:ext cx="2743200" cy="350589"/>
          </a:xfrm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FF97C0-89C0-8A4C-9EEA-3CADCA393802}" type="slidenum">
              <a:rPr lang="es-ES" smtClean="0"/>
              <a:pPr/>
              <a:t>‹N°›</a:t>
            </a:fld>
            <a:endParaRPr lang="es-ES" dirty="0"/>
          </a:p>
        </p:txBody>
      </p:sp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ED76FEDE-B713-02B3-BD37-12F73C85F2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4329" y="341351"/>
            <a:ext cx="2129971" cy="568192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4012102B-DCFD-4602-AA3B-4E67B99433A0}"/>
              </a:ext>
            </a:extLst>
          </p:cNvPr>
          <p:cNvSpPr/>
          <p:nvPr userDrawn="1"/>
        </p:nvSpPr>
        <p:spPr>
          <a:xfrm>
            <a:off x="0" y="6769100"/>
            <a:ext cx="12192000" cy="127000"/>
          </a:xfrm>
          <a:prstGeom prst="rect">
            <a:avLst/>
          </a:prstGeom>
          <a:solidFill>
            <a:srgbClr val="59AF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9036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ángulo 38">
            <a:extLst>
              <a:ext uri="{FF2B5EF4-FFF2-40B4-BE49-F238E27FC236}">
                <a16:creationId xmlns:a16="http://schemas.microsoft.com/office/drawing/2014/main" id="{A05D1E60-AD83-11FC-560E-09695B6F4538}"/>
              </a:ext>
            </a:extLst>
          </p:cNvPr>
          <p:cNvSpPr/>
          <p:nvPr userDrawn="1"/>
        </p:nvSpPr>
        <p:spPr>
          <a:xfrm>
            <a:off x="1" y="0"/>
            <a:ext cx="6096000" cy="6858000"/>
          </a:xfrm>
          <a:prstGeom prst="rect">
            <a:avLst/>
          </a:prstGeom>
          <a:solidFill>
            <a:srgbClr val="FAFA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CuadroTexto 25">
            <a:extLst>
              <a:ext uri="{FF2B5EF4-FFF2-40B4-BE49-F238E27FC236}">
                <a16:creationId xmlns:a16="http://schemas.microsoft.com/office/drawing/2014/main" id="{7B5B11CC-AB9C-186A-22F4-601B36B27936}"/>
              </a:ext>
            </a:extLst>
          </p:cNvPr>
          <p:cNvSpPr txBox="1"/>
          <p:nvPr userDrawn="1"/>
        </p:nvSpPr>
        <p:spPr>
          <a:xfrm>
            <a:off x="6524262" y="917185"/>
            <a:ext cx="38649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200" b="1" spc="0" dirty="0">
                <a:solidFill>
                  <a:srgbClr val="F681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 COORDINATOR</a:t>
            </a:r>
          </a:p>
        </p:txBody>
      </p:sp>
      <p:pic>
        <p:nvPicPr>
          <p:cNvPr id="37" name="Imagen 36" descr="Imagen que contiene Forma&#10;&#10;Descripción generada automáticamente">
            <a:extLst>
              <a:ext uri="{FF2B5EF4-FFF2-40B4-BE49-F238E27FC236}">
                <a16:creationId xmlns:a16="http://schemas.microsoft.com/office/drawing/2014/main" id="{EC5B01F8-8B24-9EED-7771-70E8BE5E69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9900" y="5172541"/>
            <a:ext cx="1318740" cy="1336888"/>
          </a:xfrm>
          <a:prstGeom prst="rect">
            <a:avLst/>
          </a:prstGeom>
        </p:spPr>
      </p:pic>
      <p:sp>
        <p:nvSpPr>
          <p:cNvPr id="40" name="CuadroTexto 25">
            <a:extLst>
              <a:ext uri="{FF2B5EF4-FFF2-40B4-BE49-F238E27FC236}">
                <a16:creationId xmlns:a16="http://schemas.microsoft.com/office/drawing/2014/main" id="{C0869E09-A581-6C37-38B7-8CB999722540}"/>
              </a:ext>
            </a:extLst>
          </p:cNvPr>
          <p:cNvSpPr txBox="1"/>
          <p:nvPr userDrawn="1"/>
        </p:nvSpPr>
        <p:spPr>
          <a:xfrm>
            <a:off x="6524262" y="3238488"/>
            <a:ext cx="38649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200" b="1" spc="0" dirty="0">
                <a:solidFill>
                  <a:srgbClr val="F681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PARTNERS</a:t>
            </a:r>
          </a:p>
        </p:txBody>
      </p:sp>
      <p:cxnSp>
        <p:nvCxnSpPr>
          <p:cNvPr id="42" name="Conector recto 41">
            <a:extLst>
              <a:ext uri="{FF2B5EF4-FFF2-40B4-BE49-F238E27FC236}">
                <a16:creationId xmlns:a16="http://schemas.microsoft.com/office/drawing/2014/main" id="{4D04E495-B4A8-6FBC-8D25-B63F632A0C62}"/>
              </a:ext>
            </a:extLst>
          </p:cNvPr>
          <p:cNvCxnSpPr>
            <a:cxnSpLocks/>
          </p:cNvCxnSpPr>
          <p:nvPr userDrawn="1"/>
        </p:nvCxnSpPr>
        <p:spPr>
          <a:xfrm>
            <a:off x="6620436" y="3519936"/>
            <a:ext cx="4965822" cy="0"/>
          </a:xfrm>
          <a:prstGeom prst="line">
            <a:avLst/>
          </a:prstGeom>
          <a:ln w="25400">
            <a:solidFill>
              <a:srgbClr val="F681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cto 43">
            <a:extLst>
              <a:ext uri="{FF2B5EF4-FFF2-40B4-BE49-F238E27FC236}">
                <a16:creationId xmlns:a16="http://schemas.microsoft.com/office/drawing/2014/main" id="{3712F79D-7F54-5901-610D-56B38DC82DE0}"/>
              </a:ext>
            </a:extLst>
          </p:cNvPr>
          <p:cNvCxnSpPr>
            <a:cxnSpLocks/>
          </p:cNvCxnSpPr>
          <p:nvPr userDrawn="1"/>
        </p:nvCxnSpPr>
        <p:spPr>
          <a:xfrm>
            <a:off x="6620436" y="1205876"/>
            <a:ext cx="4965822" cy="0"/>
          </a:xfrm>
          <a:prstGeom prst="line">
            <a:avLst/>
          </a:prstGeom>
          <a:ln w="25400">
            <a:solidFill>
              <a:srgbClr val="F681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n 2" descr="Logotipo&#10;&#10;Descripción generada automáticamente">
            <a:extLst>
              <a:ext uri="{FF2B5EF4-FFF2-40B4-BE49-F238E27FC236}">
                <a16:creationId xmlns:a16="http://schemas.microsoft.com/office/drawing/2014/main" id="{3B0983D6-3F96-9081-095D-2EA2AD167C8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5478" y="1809277"/>
            <a:ext cx="3890446" cy="2559913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ED6BE65C-23A3-C614-FED7-F6E6BC65F1F0}"/>
              </a:ext>
            </a:extLst>
          </p:cNvPr>
          <p:cNvSpPr txBox="1"/>
          <p:nvPr userDrawn="1"/>
        </p:nvSpPr>
        <p:spPr>
          <a:xfrm>
            <a:off x="1788640" y="5589837"/>
            <a:ext cx="38904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Funded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by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.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Views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opinions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expressed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are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however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those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of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author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(s)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only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do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not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necessarily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reflect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those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of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Education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Culture Executive Agency (EACEA).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Neither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EACE can be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held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responsible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for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them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.</a:t>
            </a:r>
          </a:p>
          <a:p>
            <a:pPr algn="just"/>
            <a:endParaRPr lang="en-GB" sz="1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654F9CA-F401-8959-E8E0-A80F47F7C519}"/>
              </a:ext>
            </a:extLst>
          </p:cNvPr>
          <p:cNvSpPr txBox="1"/>
          <p:nvPr userDrawn="1"/>
        </p:nvSpPr>
        <p:spPr>
          <a:xfrm>
            <a:off x="1795351" y="5253227"/>
            <a:ext cx="4079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solidFill>
                  <a:srgbClr val="F68132"/>
                </a:solidFill>
                <a:effectLst/>
                <a:latin typeface="Helvetica" pitchFamily="2" charset="0"/>
              </a:rPr>
              <a:t>ERASMUS PLUS - KA2 STRATEGIC PARTNERSHIP</a:t>
            </a:r>
          </a:p>
          <a:p>
            <a:r>
              <a:rPr lang="es-ES" sz="1000" b="1" dirty="0">
                <a:solidFill>
                  <a:srgbClr val="59AF37"/>
                </a:solidFill>
                <a:effectLst/>
                <a:latin typeface="Helvetica" pitchFamily="2" charset="0"/>
              </a:rPr>
              <a:t>Grant </a:t>
            </a:r>
            <a:r>
              <a:rPr lang="es-ES" sz="1000" b="1" dirty="0" err="1">
                <a:solidFill>
                  <a:srgbClr val="59AF37"/>
                </a:solidFill>
                <a:effectLst/>
                <a:latin typeface="Helvetica" pitchFamily="2" charset="0"/>
              </a:rPr>
              <a:t>Agreement</a:t>
            </a:r>
            <a:r>
              <a:rPr lang="es-ES" sz="1000" b="1" dirty="0">
                <a:solidFill>
                  <a:srgbClr val="59AF37"/>
                </a:solidFill>
                <a:effectLst/>
                <a:latin typeface="Helvetica" pitchFamily="2" charset="0"/>
              </a:rPr>
              <a:t> No. 2023-1-FR01-KA220-ADU-000153638</a:t>
            </a: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2BEF6236-FE6A-B3A9-E2F4-C10E3BE21DF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31152" r="394"/>
          <a:stretch/>
        </p:blipFill>
        <p:spPr>
          <a:xfrm>
            <a:off x="1802756" y="0"/>
            <a:ext cx="4318645" cy="1768566"/>
          </a:xfrm>
          <a:prstGeom prst="rect">
            <a:avLst/>
          </a:prstGeom>
        </p:spPr>
      </p:pic>
      <p:pic>
        <p:nvPicPr>
          <p:cNvPr id="8" name="Gráfico 7">
            <a:extLst>
              <a:ext uri="{FF2B5EF4-FFF2-40B4-BE49-F238E27FC236}">
                <a16:creationId xmlns:a16="http://schemas.microsoft.com/office/drawing/2014/main" id="{795A4C39-DEF5-2F78-1108-A4B493714AE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51719"/>
          <a:stretch/>
        </p:blipFill>
        <p:spPr>
          <a:xfrm>
            <a:off x="-15230" y="866830"/>
            <a:ext cx="1303720" cy="1333603"/>
          </a:xfrm>
          <a:prstGeom prst="rect">
            <a:avLst/>
          </a:prstGeom>
        </p:spPr>
      </p:pic>
      <p:pic>
        <p:nvPicPr>
          <p:cNvPr id="14" name="Imagen 13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34D2D7D2-D7DB-6A2C-E6F6-DD0EA004F4CF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6524262" y="1345889"/>
            <a:ext cx="1374494" cy="1443219"/>
          </a:xfrm>
          <a:prstGeom prst="rect">
            <a:avLst/>
          </a:prstGeom>
        </p:spPr>
      </p:pic>
      <p:pic>
        <p:nvPicPr>
          <p:cNvPr id="21" name="Imagen 20" descr="Imagen que contiene Texto&#10;&#10;Descripción generada automáticamente">
            <a:extLst>
              <a:ext uri="{FF2B5EF4-FFF2-40B4-BE49-F238E27FC236}">
                <a16:creationId xmlns:a16="http://schemas.microsoft.com/office/drawing/2014/main" id="{46F5B7B9-14CC-0439-0209-EEF48734693D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6620436" y="3888667"/>
            <a:ext cx="2307664" cy="1137523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BD5C6625-5827-0712-25F8-731BB1225193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6631014" y="5531698"/>
            <a:ext cx="2297086" cy="282168"/>
          </a:xfrm>
          <a:prstGeom prst="rect">
            <a:avLst/>
          </a:prstGeom>
        </p:spPr>
      </p:pic>
      <p:pic>
        <p:nvPicPr>
          <p:cNvPr id="30" name="Imagen 29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EE8E64BC-74A7-AFE6-F31B-16AD4D57BD13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9341569" y="5430884"/>
            <a:ext cx="2095349" cy="427800"/>
          </a:xfrm>
          <a:prstGeom prst="rect">
            <a:avLst/>
          </a:prstGeom>
        </p:spPr>
      </p:pic>
      <p:pic>
        <p:nvPicPr>
          <p:cNvPr id="32" name="Imagen 31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1EE27F85-2872-63D2-E350-FBDDB77B160F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9668713" y="3723267"/>
            <a:ext cx="1441060" cy="1441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807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6F82EFC-ABDC-F304-702C-01D10C522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A11D00F-6FE2-EF74-6C1A-08537CBCB4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62F2B1D-C30C-A6AC-B154-EC127A22B5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9ED7E2-0D93-4F4B-A8E3-4663300AC84C}" type="datetime1">
              <a:rPr lang="es-ES" smtClean="0"/>
              <a:t>21/11/24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9DFF5F9-B027-9D32-58E5-6A93C2ED47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/>
              <a:t>Your Name – Your Organisation’s name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8F06C3A-E227-D7E7-C5DF-95E08491FF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FF97C0-89C0-8A4C-9EEA-3CADCA393802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9249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60" r:id="rId3"/>
    <p:sldLayoutId id="2147483662" r:id="rId4"/>
    <p:sldLayoutId id="2147483655" r:id="rId5"/>
    <p:sldLayoutId id="2147483661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CMv1zlZhb4Q?feature=oembed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hrSUq4wcd0g?feature=oembed" TargetMode="External"/><Relationship Id="rId4" Type="http://schemas.openxmlformats.org/officeDocument/2006/relationships/image" Target="../media/image1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lkEtgnhsV04?feature=oembed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C79466CD-BB49-E8EC-FF7D-B8CDB2DC8C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/>
              <a:t>Module 5 – </a:t>
            </a:r>
            <a:r>
              <a:rPr lang="es-ES" dirty="0" err="1"/>
              <a:t>Lesson</a:t>
            </a:r>
            <a:r>
              <a:rPr lang="es-ES" dirty="0"/>
              <a:t> 1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FAD4B74-4120-31AE-829B-CA93796B57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err="1"/>
              <a:t>Accounting</a:t>
            </a:r>
            <a:r>
              <a:rPr lang="es-ES" dirty="0"/>
              <a:t> and </a:t>
            </a:r>
            <a:r>
              <a:rPr lang="es-ES" dirty="0" err="1"/>
              <a:t>financial</a:t>
            </a:r>
            <a:r>
              <a:rPr lang="es-ES" dirty="0"/>
              <a:t> </a:t>
            </a:r>
            <a:r>
              <a:rPr lang="es-ES" dirty="0" err="1"/>
              <a:t>management</a:t>
            </a:r>
            <a:br>
              <a:rPr lang="es-ES" dirty="0"/>
            </a:b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727259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13FD3-2ADC-14DA-2E28-1C43076673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F22D334B-7B88-AACD-6598-15760142F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Example of forecasted budget</a:t>
            </a:r>
          </a:p>
        </p:txBody>
      </p:sp>
      <p:sp>
        <p:nvSpPr>
          <p:cNvPr id="6" name="Titre 18">
            <a:extLst>
              <a:ext uri="{FF2B5EF4-FFF2-40B4-BE49-F238E27FC236}">
                <a16:creationId xmlns:a16="http://schemas.microsoft.com/office/drawing/2014/main" id="{4EF18C8A-2D0F-100A-4B70-C77AC7018126}"/>
              </a:ext>
            </a:extLst>
          </p:cNvPr>
          <p:cNvSpPr txBox="1">
            <a:spLocks/>
          </p:cNvSpPr>
          <p:nvPr/>
        </p:nvSpPr>
        <p:spPr>
          <a:xfrm>
            <a:off x="699361" y="2377427"/>
            <a:ext cx="5709497" cy="524629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kern="1200">
                <a:solidFill>
                  <a:srgbClr val="33153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Example of </a:t>
            </a:r>
            <a:br>
              <a:rPr lang="fr-FR" dirty="0"/>
            </a:br>
            <a:r>
              <a:rPr lang="fr-FR" dirty="0"/>
              <a:t>cash flow</a:t>
            </a:r>
          </a:p>
          <a:p>
            <a:r>
              <a:rPr lang="fr-FR" dirty="0" err="1"/>
              <a:t>statement</a:t>
            </a:r>
            <a:endParaRPr lang="fr-FR" dirty="0"/>
          </a:p>
        </p:txBody>
      </p:sp>
      <p:pic>
        <p:nvPicPr>
          <p:cNvPr id="8" name="Image 7" descr="Une image contenant texte, capture d’écran, Police&#10;&#10;Description générée automatiquement">
            <a:extLst>
              <a:ext uri="{FF2B5EF4-FFF2-40B4-BE49-F238E27FC236}">
                <a16:creationId xmlns:a16="http://schemas.microsoft.com/office/drawing/2014/main" id="{4982D735-20B5-861F-4DD4-84653D0934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3980" y="804672"/>
            <a:ext cx="5211485" cy="504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851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CDAE1B-BAE7-4CA2-5951-9A50CC492C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E6045B-0981-FF26-910B-6F01D5914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022" y="1173470"/>
            <a:ext cx="11249386" cy="524629"/>
          </a:xfrm>
        </p:spPr>
        <p:txBody>
          <a:bodyPr/>
          <a:lstStyle/>
          <a:p>
            <a:r>
              <a:rPr lang="fr-FR" b="0" dirty="0">
                <a:solidFill>
                  <a:srgbClr val="131313"/>
                </a:solidFill>
                <a:latin typeface="Roboto" panose="02000000000000000000" pitchFamily="2" charset="0"/>
              </a:rPr>
              <a:t>Balance </a:t>
            </a:r>
            <a:r>
              <a:rPr lang="fr-FR" b="0" dirty="0" err="1">
                <a:solidFill>
                  <a:srgbClr val="131313"/>
                </a:solidFill>
                <a:latin typeface="Roboto" panose="02000000000000000000" pitchFamily="2" charset="0"/>
              </a:rPr>
              <a:t>sheet</a:t>
            </a:r>
            <a:r>
              <a:rPr lang="fr-FR" b="0" dirty="0">
                <a:solidFill>
                  <a:srgbClr val="131313"/>
                </a:solidFill>
                <a:latin typeface="Roboto" panose="02000000000000000000" pitchFamily="2" charset="0"/>
              </a:rPr>
              <a:t>: </a:t>
            </a:r>
            <a:r>
              <a:rPr lang="fr-FR" b="0" dirty="0" err="1">
                <a:solidFill>
                  <a:srgbClr val="131313"/>
                </a:solidFill>
                <a:latin typeface="Roboto" panose="02000000000000000000" pitchFamily="2" charset="0"/>
              </a:rPr>
              <a:t>what</a:t>
            </a:r>
            <a:r>
              <a:rPr lang="fr-FR" b="0" dirty="0">
                <a:solidFill>
                  <a:srgbClr val="131313"/>
                </a:solidFill>
                <a:latin typeface="Roboto" panose="02000000000000000000" pitchFamily="2" charset="0"/>
              </a:rPr>
              <a:t> </a:t>
            </a:r>
            <a:r>
              <a:rPr lang="fr-FR" b="0" dirty="0" err="1">
                <a:solidFill>
                  <a:srgbClr val="131313"/>
                </a:solidFill>
                <a:latin typeface="Roboto" panose="02000000000000000000" pitchFamily="2" charset="0"/>
              </a:rPr>
              <a:t>is</a:t>
            </a:r>
            <a:r>
              <a:rPr lang="fr-FR" b="0" dirty="0">
                <a:solidFill>
                  <a:srgbClr val="131313"/>
                </a:solidFill>
                <a:latin typeface="Roboto" panose="02000000000000000000" pitchFamily="2" charset="0"/>
              </a:rPr>
              <a:t> </a:t>
            </a:r>
            <a:r>
              <a:rPr lang="fr-FR" b="0" dirty="0" err="1">
                <a:solidFill>
                  <a:srgbClr val="131313"/>
                </a:solidFill>
                <a:latin typeface="Roboto" panose="02000000000000000000" pitchFamily="2" charset="0"/>
              </a:rPr>
              <a:t>it</a:t>
            </a:r>
            <a:r>
              <a:rPr lang="fr-FR" b="0" dirty="0">
                <a:solidFill>
                  <a:srgbClr val="131313"/>
                </a:solidFill>
                <a:latin typeface="Roboto" panose="02000000000000000000" pitchFamily="2" charset="0"/>
              </a:rPr>
              <a:t>?</a:t>
            </a:r>
            <a:endParaRPr lang="fr-FR" dirty="0"/>
          </a:p>
        </p:txBody>
      </p:sp>
      <p:pic>
        <p:nvPicPr>
          <p:cNvPr id="7" name="Média en ligne 6" descr="The BALANCE SHEET for BEGINNERS (Full Example)">
            <a:hlinkClick r:id="" action="ppaction://media"/>
            <a:extLst>
              <a:ext uri="{FF2B5EF4-FFF2-40B4-BE49-F238E27FC236}">
                <a16:creationId xmlns:a16="http://schemas.microsoft.com/office/drawing/2014/main" id="{C207008B-0BDA-5920-E524-CE05FE566D1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314293" y="1924372"/>
            <a:ext cx="7570487" cy="427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551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B66646-A2F5-BAB2-7F2A-2825CBF368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45A1ECF3-5867-0B19-4F7C-DBA2CD6FB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Example of forecasted budget</a:t>
            </a:r>
          </a:p>
        </p:txBody>
      </p:sp>
      <p:sp>
        <p:nvSpPr>
          <p:cNvPr id="6" name="Titre 18">
            <a:extLst>
              <a:ext uri="{FF2B5EF4-FFF2-40B4-BE49-F238E27FC236}">
                <a16:creationId xmlns:a16="http://schemas.microsoft.com/office/drawing/2014/main" id="{D71041C2-4072-3949-8D35-A55AB78A9156}"/>
              </a:ext>
            </a:extLst>
          </p:cNvPr>
          <p:cNvSpPr txBox="1">
            <a:spLocks/>
          </p:cNvSpPr>
          <p:nvPr/>
        </p:nvSpPr>
        <p:spPr>
          <a:xfrm>
            <a:off x="699361" y="2377427"/>
            <a:ext cx="5709497" cy="524629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kern="1200">
                <a:solidFill>
                  <a:srgbClr val="33153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Example of </a:t>
            </a:r>
            <a:br>
              <a:rPr lang="fr-FR" dirty="0"/>
            </a:br>
            <a:r>
              <a:rPr lang="fr-FR" dirty="0"/>
              <a:t>balance </a:t>
            </a:r>
            <a:r>
              <a:rPr lang="fr-FR" dirty="0" err="1"/>
              <a:t>sheet</a:t>
            </a:r>
            <a:endParaRPr lang="fr-FR" dirty="0"/>
          </a:p>
        </p:txBody>
      </p:sp>
      <p:pic>
        <p:nvPicPr>
          <p:cNvPr id="9" name="Image 8" descr="Une image contenant texte, capture d’écran, menu, document&#10;&#10;Description générée automatiquement">
            <a:extLst>
              <a:ext uri="{FF2B5EF4-FFF2-40B4-BE49-F238E27FC236}">
                <a16:creationId xmlns:a16="http://schemas.microsoft.com/office/drawing/2014/main" id="{EDFC2D82-8169-745D-51AA-E195C38ED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2082" y="494561"/>
            <a:ext cx="4960048" cy="5868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7230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3420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CDA7928D-CBD1-432B-6441-849AA69D5D7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 dirty="0"/>
              <a:t>   </a:t>
            </a:r>
          </a:p>
          <a:p>
            <a:endParaRPr lang="fr-FR" dirty="0"/>
          </a:p>
        </p:txBody>
      </p:sp>
      <p:pic>
        <p:nvPicPr>
          <p:cNvPr id="11" name="Média en ligne 10" descr="The INCOME STATEMENT Explained (Profit &amp; Loss / P&amp;L)">
            <a:hlinkClick r:id="" action="ppaction://media"/>
            <a:extLst>
              <a:ext uri="{FF2B5EF4-FFF2-40B4-BE49-F238E27FC236}">
                <a16:creationId xmlns:a16="http://schemas.microsoft.com/office/drawing/2014/main" id="{924237E3-83C0-1057-B2C7-073C2C357D14}"/>
              </a:ext>
            </a:extLst>
          </p:cNvPr>
          <p:cNvPicPr>
            <a:picLocks noGrp="1" noRot="1" noChangeAspect="1"/>
          </p:cNvPicPr>
          <p:nvPr>
            <p:ph sz="quarter" idx="13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39312" y="1490695"/>
            <a:ext cx="5518150" cy="311785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EDC185FA-72F3-76E2-BF2B-A8CF56D18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1310771"/>
            <a:ext cx="5518897" cy="524629"/>
          </a:xfrm>
        </p:spPr>
        <p:txBody>
          <a:bodyPr/>
          <a:lstStyle/>
          <a:p>
            <a:r>
              <a:rPr lang="fr-FR" dirty="0" err="1"/>
              <a:t>Income</a:t>
            </a:r>
            <a:r>
              <a:rPr lang="fr-FR" dirty="0"/>
              <a:t> </a:t>
            </a:r>
            <a:r>
              <a:rPr lang="fr-FR" dirty="0" err="1"/>
              <a:t>statement</a:t>
            </a:r>
            <a:endParaRPr lang="fr-FR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D00C852-C44D-F9AF-5B4F-1C0B6F261F1D}"/>
              </a:ext>
            </a:extLst>
          </p:cNvPr>
          <p:cNvSpPr txBox="1"/>
          <p:nvPr/>
        </p:nvSpPr>
        <p:spPr>
          <a:xfrm>
            <a:off x="6096000" y="2076275"/>
            <a:ext cx="544898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An </a:t>
            </a:r>
            <a:r>
              <a:rPr lang="fr-FR" sz="1400" dirty="0" err="1"/>
              <a:t>income</a:t>
            </a:r>
            <a:r>
              <a:rPr lang="fr-FR" sz="1400" dirty="0"/>
              <a:t> </a:t>
            </a:r>
            <a:r>
              <a:rPr lang="fr-FR" sz="1400" dirty="0" err="1"/>
              <a:t>statement</a:t>
            </a:r>
            <a:r>
              <a:rPr lang="fr-FR" sz="1400" dirty="0"/>
              <a:t>, </a:t>
            </a:r>
            <a:r>
              <a:rPr lang="fr-FR" sz="1400" dirty="0" err="1"/>
              <a:t>also</a:t>
            </a:r>
            <a:r>
              <a:rPr lang="fr-FR" sz="1400" dirty="0"/>
              <a:t> </a:t>
            </a:r>
            <a:r>
              <a:rPr lang="fr-FR" sz="1400" dirty="0" err="1"/>
              <a:t>known</a:t>
            </a:r>
            <a:r>
              <a:rPr lang="fr-FR" sz="1400" dirty="0"/>
              <a:t> as a profit and </a:t>
            </a:r>
            <a:r>
              <a:rPr lang="fr-FR" sz="1400" dirty="0" err="1"/>
              <a:t>loss</a:t>
            </a:r>
            <a:r>
              <a:rPr lang="fr-FR" sz="1400" dirty="0"/>
              <a:t> </a:t>
            </a:r>
            <a:r>
              <a:rPr lang="fr-FR" sz="1400" dirty="0" err="1"/>
              <a:t>statement</a:t>
            </a:r>
            <a:r>
              <a:rPr lang="fr-FR" sz="1400" dirty="0"/>
              <a:t> (P&amp;L), </a:t>
            </a:r>
            <a:r>
              <a:rPr lang="fr-FR" sz="1400" dirty="0" err="1"/>
              <a:t>statement</a:t>
            </a:r>
            <a:r>
              <a:rPr lang="fr-FR" sz="1400" dirty="0"/>
              <a:t> of profit or </a:t>
            </a:r>
            <a:r>
              <a:rPr lang="fr-FR" sz="1400" dirty="0" err="1"/>
              <a:t>loss</a:t>
            </a:r>
            <a:r>
              <a:rPr lang="fr-FR" sz="1400" dirty="0"/>
              <a:t>, revenue </a:t>
            </a:r>
            <a:r>
              <a:rPr lang="fr-FR" sz="1400" dirty="0" err="1"/>
              <a:t>statement</a:t>
            </a:r>
            <a:r>
              <a:rPr lang="fr-FR" sz="1400" dirty="0"/>
              <a:t>, </a:t>
            </a:r>
            <a:r>
              <a:rPr lang="fr-FR" sz="1400" dirty="0" err="1"/>
              <a:t>statement</a:t>
            </a:r>
            <a:r>
              <a:rPr lang="fr-FR" sz="1400" dirty="0"/>
              <a:t> of </a:t>
            </a:r>
            <a:r>
              <a:rPr lang="fr-FR" sz="1400" dirty="0" err="1"/>
              <a:t>financial</a:t>
            </a:r>
            <a:r>
              <a:rPr lang="fr-FR" sz="1400" dirty="0"/>
              <a:t> performance, </a:t>
            </a:r>
            <a:r>
              <a:rPr lang="fr-FR" sz="1400" dirty="0" err="1"/>
              <a:t>earnings</a:t>
            </a:r>
            <a:r>
              <a:rPr lang="fr-FR" sz="1400" dirty="0"/>
              <a:t> </a:t>
            </a:r>
            <a:r>
              <a:rPr lang="fr-FR" sz="1400" dirty="0" err="1"/>
              <a:t>statement</a:t>
            </a:r>
            <a:r>
              <a:rPr lang="fr-FR" sz="1400" dirty="0"/>
              <a:t>, operating </a:t>
            </a:r>
            <a:r>
              <a:rPr lang="fr-FR" sz="1400" dirty="0" err="1"/>
              <a:t>statement</a:t>
            </a:r>
            <a:r>
              <a:rPr lang="fr-FR" sz="1400" dirty="0"/>
              <a:t>, or </a:t>
            </a:r>
            <a:r>
              <a:rPr lang="fr-FR" sz="1400" dirty="0" err="1"/>
              <a:t>statement</a:t>
            </a:r>
            <a:r>
              <a:rPr lang="fr-FR" sz="1400" dirty="0"/>
              <a:t> of </a:t>
            </a:r>
            <a:r>
              <a:rPr lang="fr-FR" sz="1400" dirty="0" err="1"/>
              <a:t>operations</a:t>
            </a:r>
            <a:r>
              <a:rPr lang="fr-FR" sz="1400" dirty="0"/>
              <a:t>, </a:t>
            </a:r>
            <a:r>
              <a:rPr lang="fr-FR" sz="1400" dirty="0" err="1"/>
              <a:t>is</a:t>
            </a:r>
            <a:r>
              <a:rPr lang="fr-FR" sz="1400" dirty="0"/>
              <a:t> a key </a:t>
            </a:r>
            <a:r>
              <a:rPr lang="fr-FR" sz="1400" dirty="0" err="1"/>
              <a:t>financial</a:t>
            </a:r>
            <a:r>
              <a:rPr lang="fr-FR" sz="1400" dirty="0"/>
              <a:t> document </a:t>
            </a:r>
            <a:r>
              <a:rPr lang="fr-FR" sz="1400" dirty="0" err="1"/>
              <a:t>that</a:t>
            </a:r>
            <a:r>
              <a:rPr lang="fr-FR" sz="1400" dirty="0"/>
              <a:t> </a:t>
            </a:r>
            <a:r>
              <a:rPr lang="fr-FR" sz="1400" dirty="0" err="1"/>
              <a:t>outlines</a:t>
            </a:r>
            <a:r>
              <a:rPr lang="fr-FR" sz="1400" dirty="0"/>
              <a:t> a </a:t>
            </a:r>
            <a:r>
              <a:rPr lang="fr-FR" sz="1400" dirty="0" err="1"/>
              <a:t>company's</a:t>
            </a:r>
            <a:r>
              <a:rPr lang="fr-FR" sz="1400" dirty="0"/>
              <a:t> revenues and </a:t>
            </a:r>
            <a:r>
              <a:rPr lang="fr-FR" sz="1400" dirty="0" err="1"/>
              <a:t>expenses</a:t>
            </a:r>
            <a:r>
              <a:rPr lang="fr-FR" sz="1400" dirty="0"/>
              <a:t> over a </a:t>
            </a:r>
            <a:r>
              <a:rPr lang="fr-FR" sz="1400" dirty="0" err="1"/>
              <a:t>specific</a:t>
            </a:r>
            <a:r>
              <a:rPr lang="fr-FR" sz="1400" dirty="0"/>
              <a:t> </a:t>
            </a:r>
            <a:r>
              <a:rPr lang="fr-FR" sz="1400" dirty="0" err="1"/>
              <a:t>period</a:t>
            </a:r>
            <a:r>
              <a:rPr lang="fr-FR" sz="1400" dirty="0"/>
              <a:t>. </a:t>
            </a:r>
          </a:p>
          <a:p>
            <a:endParaRPr lang="fr-FR" sz="1400" dirty="0"/>
          </a:p>
          <a:p>
            <a:r>
              <a:rPr lang="fr-FR" sz="1400" dirty="0"/>
              <a:t>This </a:t>
            </a:r>
            <a:r>
              <a:rPr lang="fr-FR" sz="1400" dirty="0" err="1"/>
              <a:t>statement</a:t>
            </a:r>
            <a:r>
              <a:rPr lang="fr-FR" sz="1400" dirty="0"/>
              <a:t> </a:t>
            </a:r>
            <a:r>
              <a:rPr lang="fr-FR" sz="1400" dirty="0" err="1"/>
              <a:t>demonstrates</a:t>
            </a:r>
            <a:r>
              <a:rPr lang="fr-FR" sz="1400" dirty="0"/>
              <a:t> how the </a:t>
            </a:r>
            <a:r>
              <a:rPr lang="fr-FR" sz="1400" dirty="0" err="1"/>
              <a:t>company's</a:t>
            </a:r>
            <a:r>
              <a:rPr lang="fr-FR" sz="1400" dirty="0"/>
              <a:t> revenues (</a:t>
            </a:r>
            <a:r>
              <a:rPr lang="fr-FR" sz="1400" dirty="0" err="1"/>
              <a:t>often</a:t>
            </a:r>
            <a:r>
              <a:rPr lang="fr-FR" sz="1400" dirty="0"/>
              <a:t> </a:t>
            </a:r>
            <a:r>
              <a:rPr lang="fr-FR" sz="1400" dirty="0" err="1"/>
              <a:t>referred</a:t>
            </a:r>
            <a:r>
              <a:rPr lang="fr-FR" sz="1400" dirty="0"/>
              <a:t> to as the "top line") are </a:t>
            </a:r>
            <a:r>
              <a:rPr lang="fr-FR" sz="1400" dirty="0" err="1"/>
              <a:t>converted</a:t>
            </a:r>
            <a:r>
              <a:rPr lang="fr-FR" sz="1400" dirty="0"/>
              <a:t> </a:t>
            </a:r>
            <a:r>
              <a:rPr lang="fr-FR" sz="1400" dirty="0" err="1"/>
              <a:t>into</a:t>
            </a:r>
            <a:r>
              <a:rPr lang="fr-FR" sz="1400" dirty="0"/>
              <a:t> net </a:t>
            </a:r>
            <a:r>
              <a:rPr lang="fr-FR" sz="1400" dirty="0" err="1"/>
              <a:t>income</a:t>
            </a:r>
            <a:r>
              <a:rPr lang="fr-FR" sz="1400" dirty="0"/>
              <a:t> or net profit, </a:t>
            </a:r>
            <a:r>
              <a:rPr lang="fr-FR" sz="1400" dirty="0" err="1"/>
              <a:t>which</a:t>
            </a:r>
            <a:r>
              <a:rPr lang="fr-FR" sz="1400" dirty="0"/>
              <a:t> </a:t>
            </a:r>
            <a:r>
              <a:rPr lang="fr-FR" sz="1400" dirty="0" err="1"/>
              <a:t>reflects</a:t>
            </a:r>
            <a:r>
              <a:rPr lang="fr-FR" sz="1400" dirty="0"/>
              <a:t> the final </a:t>
            </a:r>
            <a:r>
              <a:rPr lang="fr-FR" sz="1400" dirty="0" err="1"/>
              <a:t>financial</a:t>
            </a:r>
            <a:r>
              <a:rPr lang="fr-FR" sz="1400" dirty="0"/>
              <a:t> </a:t>
            </a:r>
            <a:r>
              <a:rPr lang="fr-FR" sz="1400" dirty="0" err="1"/>
              <a:t>outcome</a:t>
            </a:r>
            <a:r>
              <a:rPr lang="fr-FR" sz="1400" dirty="0"/>
              <a:t> </a:t>
            </a:r>
            <a:r>
              <a:rPr lang="fr-FR" sz="1400" dirty="0" err="1"/>
              <a:t>after</a:t>
            </a:r>
            <a:r>
              <a:rPr lang="fr-FR" sz="1400" dirty="0"/>
              <a:t> </a:t>
            </a:r>
            <a:r>
              <a:rPr lang="fr-FR" sz="1400" dirty="0" err="1"/>
              <a:t>accounting</a:t>
            </a:r>
            <a:r>
              <a:rPr lang="fr-FR" sz="1400" dirty="0"/>
              <a:t> for all </a:t>
            </a:r>
            <a:r>
              <a:rPr lang="fr-FR" sz="1400" dirty="0" err="1"/>
              <a:t>expenses</a:t>
            </a:r>
            <a:r>
              <a:rPr lang="fr-FR" sz="1400" dirty="0"/>
              <a:t>. The </a:t>
            </a:r>
            <a:r>
              <a:rPr lang="fr-FR" sz="1400" dirty="0" err="1"/>
              <a:t>primary</a:t>
            </a:r>
            <a:r>
              <a:rPr lang="fr-FR" sz="1400" dirty="0"/>
              <a:t> </a:t>
            </a:r>
            <a:r>
              <a:rPr lang="fr-FR" sz="1400" dirty="0" err="1"/>
              <a:t>purpose</a:t>
            </a:r>
            <a:r>
              <a:rPr lang="fr-FR" sz="1400" dirty="0"/>
              <a:t> of an </a:t>
            </a:r>
            <a:r>
              <a:rPr lang="fr-FR" sz="1400" dirty="0" err="1"/>
              <a:t>income</a:t>
            </a:r>
            <a:r>
              <a:rPr lang="fr-FR" sz="1400" dirty="0"/>
              <a:t> </a:t>
            </a:r>
            <a:r>
              <a:rPr lang="fr-FR" sz="1400" dirty="0" err="1"/>
              <a:t>statement</a:t>
            </a:r>
            <a:r>
              <a:rPr lang="fr-FR" sz="1400" dirty="0"/>
              <a:t> </a:t>
            </a:r>
            <a:r>
              <a:rPr lang="fr-FR" sz="1400" dirty="0" err="1"/>
              <a:t>is</a:t>
            </a:r>
            <a:r>
              <a:rPr lang="fr-FR" sz="1400" dirty="0"/>
              <a:t> to help managers and </a:t>
            </a:r>
            <a:r>
              <a:rPr lang="fr-FR" sz="1400" dirty="0" err="1"/>
              <a:t>investors</a:t>
            </a:r>
            <a:r>
              <a:rPr lang="fr-FR" sz="1400" dirty="0"/>
              <a:t> </a:t>
            </a:r>
            <a:r>
              <a:rPr lang="fr-FR" sz="1400" dirty="0" err="1"/>
              <a:t>assess</a:t>
            </a:r>
            <a:r>
              <a:rPr lang="fr-FR" sz="1400" dirty="0"/>
              <a:t> </a:t>
            </a:r>
            <a:r>
              <a:rPr lang="fr-FR" sz="1400" dirty="0" err="1"/>
              <a:t>whether</a:t>
            </a:r>
            <a:r>
              <a:rPr lang="fr-FR" sz="1400" dirty="0"/>
              <a:t> the </a:t>
            </a:r>
            <a:r>
              <a:rPr lang="fr-FR" sz="1400" dirty="0" err="1"/>
              <a:t>company</a:t>
            </a:r>
            <a:r>
              <a:rPr lang="fr-FR" sz="1400" dirty="0"/>
              <a:t> </a:t>
            </a:r>
            <a:r>
              <a:rPr lang="fr-FR" sz="1400" dirty="0" err="1"/>
              <a:t>generated</a:t>
            </a:r>
            <a:r>
              <a:rPr lang="fr-FR" sz="1400" dirty="0"/>
              <a:t> a profit or </a:t>
            </a:r>
            <a:r>
              <a:rPr lang="fr-FR" sz="1400" dirty="0" err="1"/>
              <a:t>incurred</a:t>
            </a:r>
            <a:r>
              <a:rPr lang="fr-FR" sz="1400" dirty="0"/>
              <a:t> a </a:t>
            </a:r>
            <a:r>
              <a:rPr lang="fr-FR" sz="1400" dirty="0" err="1"/>
              <a:t>loss</a:t>
            </a:r>
            <a:r>
              <a:rPr lang="fr-FR" sz="1400" dirty="0"/>
              <a:t> </a:t>
            </a:r>
            <a:r>
              <a:rPr lang="fr-FR" sz="1400" dirty="0" err="1"/>
              <a:t>during</a:t>
            </a:r>
            <a:r>
              <a:rPr lang="fr-FR" sz="1400" dirty="0"/>
              <a:t> the </a:t>
            </a:r>
            <a:r>
              <a:rPr lang="fr-FR" sz="1400" dirty="0" err="1"/>
              <a:t>reporting</a:t>
            </a:r>
            <a:r>
              <a:rPr lang="fr-FR" sz="1400" dirty="0"/>
              <a:t> </a:t>
            </a:r>
            <a:r>
              <a:rPr lang="fr-FR" sz="1400" dirty="0" err="1"/>
              <a:t>period</a:t>
            </a:r>
            <a:r>
              <a:rPr lang="fr-FR" sz="1400" dirty="0"/>
              <a:t>.</a:t>
            </a:r>
          </a:p>
          <a:p>
            <a:endParaRPr lang="fr-FR" sz="1400" dirty="0"/>
          </a:p>
          <a:p>
            <a:r>
              <a:rPr lang="fr-FR" sz="1400" dirty="0" err="1"/>
              <a:t>Unlike</a:t>
            </a:r>
            <a:r>
              <a:rPr lang="fr-FR" sz="1400" dirty="0"/>
              <a:t> the balance </a:t>
            </a:r>
            <a:r>
              <a:rPr lang="fr-FR" sz="1400" dirty="0" err="1"/>
              <a:t>sheet</a:t>
            </a:r>
            <a:r>
              <a:rPr lang="fr-FR" sz="1400" dirty="0"/>
              <a:t>, </a:t>
            </a:r>
            <a:r>
              <a:rPr lang="fr-FR" sz="1400" dirty="0" err="1"/>
              <a:t>which</a:t>
            </a:r>
            <a:r>
              <a:rPr lang="fr-FR" sz="1400" dirty="0"/>
              <a:t> </a:t>
            </a:r>
            <a:r>
              <a:rPr lang="fr-FR" sz="1400" dirty="0" err="1"/>
              <a:t>provides</a:t>
            </a:r>
            <a:r>
              <a:rPr lang="fr-FR" sz="1400" dirty="0"/>
              <a:t> a snapshot of a </a:t>
            </a:r>
            <a:r>
              <a:rPr lang="fr-FR" sz="1400" dirty="0" err="1"/>
              <a:t>company's</a:t>
            </a:r>
            <a:r>
              <a:rPr lang="fr-FR" sz="1400" dirty="0"/>
              <a:t> </a:t>
            </a:r>
            <a:r>
              <a:rPr lang="fr-FR" sz="1400" dirty="0" err="1"/>
              <a:t>financial</a:t>
            </a:r>
            <a:r>
              <a:rPr lang="fr-FR" sz="1400" dirty="0"/>
              <a:t> position at a </a:t>
            </a:r>
            <a:r>
              <a:rPr lang="fr-FR" sz="1400" dirty="0" err="1"/>
              <a:t>specific</a:t>
            </a:r>
            <a:r>
              <a:rPr lang="fr-FR" sz="1400" dirty="0"/>
              <a:t> point in time, the </a:t>
            </a:r>
            <a:r>
              <a:rPr lang="fr-FR" sz="1400" dirty="0" err="1"/>
              <a:t>income</a:t>
            </a:r>
            <a:r>
              <a:rPr lang="fr-FR" sz="1400" dirty="0"/>
              <a:t> </a:t>
            </a:r>
            <a:r>
              <a:rPr lang="fr-FR" sz="1400" dirty="0" err="1"/>
              <a:t>statement</a:t>
            </a:r>
            <a:r>
              <a:rPr lang="fr-FR" sz="1400" dirty="0"/>
              <a:t> </a:t>
            </a:r>
            <a:r>
              <a:rPr lang="fr-FR" sz="1400" dirty="0" err="1"/>
              <a:t>covers</a:t>
            </a:r>
            <a:r>
              <a:rPr lang="fr-FR" sz="1400" dirty="0"/>
              <a:t> a </a:t>
            </a:r>
            <a:r>
              <a:rPr lang="fr-FR" sz="1400" dirty="0" err="1"/>
              <a:t>defined</a:t>
            </a:r>
            <a:r>
              <a:rPr lang="fr-FR" sz="1400" dirty="0"/>
              <a:t> </a:t>
            </a:r>
            <a:r>
              <a:rPr lang="fr-FR" sz="1400" dirty="0" err="1"/>
              <a:t>period</a:t>
            </a:r>
            <a:r>
              <a:rPr lang="fr-FR" sz="1400" dirty="0"/>
              <a:t>, </a:t>
            </a:r>
            <a:r>
              <a:rPr lang="fr-FR" sz="1400" dirty="0" err="1"/>
              <a:t>similar</a:t>
            </a:r>
            <a:r>
              <a:rPr lang="fr-FR" sz="1400" dirty="0"/>
              <a:t> to the cash flow </a:t>
            </a:r>
            <a:r>
              <a:rPr lang="fr-FR" sz="1400" dirty="0" err="1"/>
              <a:t>statement</a:t>
            </a:r>
            <a:r>
              <a:rPr lang="fr-FR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54873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re 18">
            <a:extLst>
              <a:ext uri="{FF2B5EF4-FFF2-40B4-BE49-F238E27FC236}">
                <a16:creationId xmlns:a16="http://schemas.microsoft.com/office/drawing/2014/main" id="{93837628-926C-609E-3B71-1E425C430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361" y="2377427"/>
            <a:ext cx="5709497" cy="524629"/>
          </a:xfrm>
        </p:spPr>
        <p:txBody>
          <a:bodyPr/>
          <a:lstStyle/>
          <a:p>
            <a:r>
              <a:rPr lang="fr-FR" dirty="0"/>
              <a:t>Example of </a:t>
            </a:r>
            <a:br>
              <a:rPr lang="fr-FR" dirty="0"/>
            </a:br>
            <a:r>
              <a:rPr lang="fr-FR" dirty="0" err="1"/>
              <a:t>income</a:t>
            </a:r>
            <a:r>
              <a:rPr lang="fr-FR" dirty="0"/>
              <a:t> </a:t>
            </a:r>
            <a:r>
              <a:rPr lang="fr-FR" dirty="0" err="1"/>
              <a:t>statement</a:t>
            </a:r>
            <a:endParaRPr lang="fr-FR" dirty="0"/>
          </a:p>
        </p:txBody>
      </p:sp>
      <p:pic>
        <p:nvPicPr>
          <p:cNvPr id="21" name="Image 20" descr="Une image contenant texte, capture d’écran, affichage, nombre&#10;&#10;Description générée automatiquement">
            <a:extLst>
              <a:ext uri="{FF2B5EF4-FFF2-40B4-BE49-F238E27FC236}">
                <a16:creationId xmlns:a16="http://schemas.microsoft.com/office/drawing/2014/main" id="{65C2167A-5CFF-C315-1716-9023644F20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2099" y="1106628"/>
            <a:ext cx="5249497" cy="4717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035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Une image contenant texte, fournitures de bureau, calculatrice&#10;&#10;Description générée automatiquement">
            <a:extLst>
              <a:ext uri="{FF2B5EF4-FFF2-40B4-BE49-F238E27FC236}">
                <a16:creationId xmlns:a16="http://schemas.microsoft.com/office/drawing/2014/main" id="{1101F25D-1645-3690-21A9-377F70642E65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16225" r="16225"/>
          <a:stretch>
            <a:fillRect/>
          </a:stretch>
        </p:blipFill>
        <p:spPr>
          <a:xfrm>
            <a:off x="0" y="0"/>
            <a:ext cx="5465762" cy="5394325"/>
          </a:xfrm>
        </p:spPr>
      </p:pic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A8E38C97-9EF9-D780-6BA7-F6DEF2D0872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s-ES" dirty="0"/>
              <a:t>    </a:t>
            </a:r>
          </a:p>
          <a:p>
            <a:endParaRPr lang="es-ES" dirty="0"/>
          </a:p>
        </p:txBody>
      </p:sp>
      <p:sp>
        <p:nvSpPr>
          <p:cNvPr id="12" name="Marcador de contenido 11">
            <a:extLst>
              <a:ext uri="{FF2B5EF4-FFF2-40B4-BE49-F238E27FC236}">
                <a16:creationId xmlns:a16="http://schemas.microsoft.com/office/drawing/2014/main" id="{DD476470-D62B-6F66-4AA2-B4CFE690B82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/>
              <a:t>A budget </a:t>
            </a:r>
            <a:r>
              <a:rPr lang="fr-FR" dirty="0" err="1"/>
              <a:t>forecast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a projection </a:t>
            </a:r>
            <a:r>
              <a:rPr lang="fr-FR" dirty="0" err="1"/>
              <a:t>derived</a:t>
            </a:r>
            <a:r>
              <a:rPr lang="fr-FR" dirty="0"/>
              <a:t> </a:t>
            </a:r>
            <a:r>
              <a:rPr lang="fr-FR" dirty="0" err="1"/>
              <a:t>from</a:t>
            </a:r>
            <a:r>
              <a:rPr lang="fr-FR" dirty="0"/>
              <a:t> the budget for the </a:t>
            </a:r>
            <a:r>
              <a:rPr lang="fr-FR" dirty="0" err="1"/>
              <a:t>upcoming</a:t>
            </a:r>
            <a:r>
              <a:rPr lang="fr-FR" dirty="0"/>
              <a:t> fiscal </a:t>
            </a:r>
            <a:r>
              <a:rPr lang="fr-FR" dirty="0" err="1"/>
              <a:t>period</a:t>
            </a:r>
            <a:r>
              <a:rPr lang="fr-FR" dirty="0"/>
              <a:t>.</a:t>
            </a:r>
          </a:p>
          <a:p>
            <a:r>
              <a:rPr lang="fr-FR" dirty="0" err="1"/>
              <a:t>After</a:t>
            </a:r>
            <a:r>
              <a:rPr lang="fr-FR" dirty="0"/>
              <a:t> the budget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established</a:t>
            </a:r>
            <a:r>
              <a:rPr lang="fr-FR" dirty="0"/>
              <a:t> and expectations for the </a:t>
            </a:r>
            <a:r>
              <a:rPr lang="fr-FR" dirty="0" err="1"/>
              <a:t>upcoming</a:t>
            </a:r>
            <a:r>
              <a:rPr lang="fr-FR" dirty="0"/>
              <a:t> </a:t>
            </a:r>
            <a:r>
              <a:rPr lang="fr-FR" dirty="0" err="1"/>
              <a:t>year</a:t>
            </a:r>
            <a:r>
              <a:rPr lang="fr-FR" dirty="0"/>
              <a:t> are set, a </a:t>
            </a:r>
            <a:r>
              <a:rPr lang="fr-FR" dirty="0" err="1"/>
              <a:t>forecast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developed</a:t>
            </a:r>
            <a:r>
              <a:rPr lang="fr-FR" dirty="0"/>
              <a:t> to </a:t>
            </a:r>
            <a:r>
              <a:rPr lang="fr-FR" dirty="0" err="1"/>
              <a:t>estimate</a:t>
            </a:r>
            <a:r>
              <a:rPr lang="fr-FR" dirty="0"/>
              <a:t> the </a:t>
            </a:r>
            <a:r>
              <a:rPr lang="fr-FR" dirty="0" err="1"/>
              <a:t>results</a:t>
            </a:r>
            <a:r>
              <a:rPr lang="fr-FR" dirty="0"/>
              <a:t> the </a:t>
            </a:r>
            <a:r>
              <a:rPr lang="fr-FR" dirty="0" err="1"/>
              <a:t>budgeted</a:t>
            </a:r>
            <a:r>
              <a:rPr lang="fr-FR" dirty="0"/>
              <a:t> figures are </a:t>
            </a:r>
            <a:r>
              <a:rPr lang="fr-FR" dirty="0" err="1"/>
              <a:t>expected</a:t>
            </a:r>
            <a:r>
              <a:rPr lang="fr-FR" dirty="0"/>
              <a:t> to </a:t>
            </a:r>
            <a:r>
              <a:rPr lang="fr-FR" dirty="0" err="1"/>
              <a:t>produce</a:t>
            </a:r>
            <a:r>
              <a:rPr lang="fr-FR" dirty="0"/>
              <a:t>. </a:t>
            </a:r>
            <a:r>
              <a:rPr lang="fr-FR" dirty="0" err="1"/>
              <a:t>Essentially</a:t>
            </a:r>
            <a:r>
              <a:rPr lang="fr-FR" dirty="0"/>
              <a:t>, a budget </a:t>
            </a:r>
            <a:r>
              <a:rPr lang="fr-FR" dirty="0" err="1"/>
              <a:t>forecast</a:t>
            </a:r>
            <a:r>
              <a:rPr lang="fr-FR" dirty="0"/>
              <a:t> </a:t>
            </a:r>
            <a:r>
              <a:rPr lang="fr-FR" dirty="0" err="1"/>
              <a:t>aims</a:t>
            </a:r>
            <a:r>
              <a:rPr lang="fr-FR" dirty="0"/>
              <a:t> to </a:t>
            </a:r>
            <a:r>
              <a:rPr lang="fr-FR" dirty="0" err="1"/>
              <a:t>predict</a:t>
            </a:r>
            <a:r>
              <a:rPr lang="fr-FR" dirty="0"/>
              <a:t> the </a:t>
            </a:r>
            <a:r>
              <a:rPr lang="fr-FR" dirty="0" err="1"/>
              <a:t>anticipated</a:t>
            </a:r>
            <a:r>
              <a:rPr lang="fr-FR" dirty="0"/>
              <a:t> </a:t>
            </a:r>
            <a:r>
              <a:rPr lang="fr-FR" dirty="0" err="1"/>
              <a:t>outcomes</a:t>
            </a:r>
            <a:r>
              <a:rPr lang="fr-FR" dirty="0"/>
              <a:t> if the budget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respected</a:t>
            </a:r>
            <a:r>
              <a:rPr lang="fr-FR" dirty="0"/>
              <a:t>.</a:t>
            </a:r>
          </a:p>
          <a:p>
            <a:endParaRPr lang="es-ES" dirty="0"/>
          </a:p>
        </p:txBody>
      </p:sp>
      <p:sp>
        <p:nvSpPr>
          <p:cNvPr id="11" name="Título 10">
            <a:extLst>
              <a:ext uri="{FF2B5EF4-FFF2-40B4-BE49-F238E27FC236}">
                <a16:creationId xmlns:a16="http://schemas.microsoft.com/office/drawing/2014/main" id="{B6EF3982-A424-89EC-1FEC-5F691CA21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600" dirty="0" err="1"/>
              <a:t>Forecasting</a:t>
            </a:r>
            <a:r>
              <a:rPr lang="fr-FR" sz="3600" dirty="0"/>
              <a:t> budget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67469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D91F74-3431-8902-FF01-F835FB4D7A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Une image contenant texte, fournitures de bureau, calculatrice&#10;&#10;Description générée automatiquement">
            <a:extLst>
              <a:ext uri="{FF2B5EF4-FFF2-40B4-BE49-F238E27FC236}">
                <a16:creationId xmlns:a16="http://schemas.microsoft.com/office/drawing/2014/main" id="{536072DB-1B54-7C91-6710-75CE85B79C0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16225" r="16225"/>
          <a:stretch>
            <a:fillRect/>
          </a:stretch>
        </p:blipFill>
        <p:spPr>
          <a:xfrm>
            <a:off x="0" y="0"/>
            <a:ext cx="5465762" cy="5394325"/>
          </a:xfrm>
        </p:spPr>
      </p:pic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8D3F2F9D-07CE-0EB9-D10E-27D1D0ACA7C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s-ES" dirty="0"/>
              <a:t>    </a:t>
            </a:r>
          </a:p>
          <a:p>
            <a:endParaRPr lang="es-ES" dirty="0"/>
          </a:p>
        </p:txBody>
      </p:sp>
      <p:sp>
        <p:nvSpPr>
          <p:cNvPr id="12" name="Marcador de contenido 11">
            <a:extLst>
              <a:ext uri="{FF2B5EF4-FFF2-40B4-BE49-F238E27FC236}">
                <a16:creationId xmlns:a16="http://schemas.microsoft.com/office/drawing/2014/main" id="{2885229F-5470-8908-2C52-1977C8698F7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/>
              <a:t>A budget </a:t>
            </a:r>
            <a:r>
              <a:rPr lang="fr-FR" dirty="0" err="1"/>
              <a:t>outlines</a:t>
            </a:r>
            <a:r>
              <a:rPr lang="fr-FR" dirty="0"/>
              <a:t> an </a:t>
            </a:r>
            <a:r>
              <a:rPr lang="fr-FR" dirty="0" err="1"/>
              <a:t>organization’s</a:t>
            </a:r>
            <a:r>
              <a:rPr lang="fr-FR" dirty="0"/>
              <a:t> goals for the </a:t>
            </a:r>
            <a:r>
              <a:rPr lang="fr-FR" dirty="0" err="1"/>
              <a:t>upcoming</a:t>
            </a:r>
            <a:r>
              <a:rPr lang="fr-FR" dirty="0"/>
              <a:t> </a:t>
            </a:r>
            <a:r>
              <a:rPr lang="fr-FR" dirty="0" err="1"/>
              <a:t>year</a:t>
            </a:r>
            <a:r>
              <a:rPr lang="fr-FR" dirty="0"/>
              <a:t> and serves as a </a:t>
            </a:r>
            <a:r>
              <a:rPr lang="fr-FR" dirty="0" err="1"/>
              <a:t>financial</a:t>
            </a:r>
            <a:r>
              <a:rPr lang="fr-FR" dirty="0"/>
              <a:t> roadmap to guide business leaders in </a:t>
            </a:r>
            <a:r>
              <a:rPr lang="fr-FR" dirty="0" err="1"/>
              <a:t>decision-making</a:t>
            </a:r>
            <a:r>
              <a:rPr lang="fr-FR" dirty="0"/>
              <a:t>. It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often</a:t>
            </a:r>
            <a:r>
              <a:rPr lang="fr-FR" dirty="0"/>
              <a:t> </a:t>
            </a:r>
            <a:r>
              <a:rPr lang="fr-FR" dirty="0" err="1"/>
              <a:t>compared</a:t>
            </a:r>
            <a:r>
              <a:rPr lang="fr-FR" dirty="0"/>
              <a:t> to </a:t>
            </a:r>
            <a:r>
              <a:rPr lang="fr-FR" dirty="0" err="1"/>
              <a:t>actual</a:t>
            </a:r>
            <a:r>
              <a:rPr lang="fr-FR" dirty="0"/>
              <a:t> performance and </a:t>
            </a:r>
            <a:r>
              <a:rPr lang="fr-FR" dirty="0" err="1"/>
              <a:t>supplemented</a:t>
            </a:r>
            <a:r>
              <a:rPr lang="fr-FR" dirty="0"/>
              <a:t> by variance </a:t>
            </a:r>
            <a:r>
              <a:rPr lang="fr-FR" dirty="0" err="1"/>
              <a:t>analysis</a:t>
            </a:r>
            <a:r>
              <a:rPr lang="fr-FR" dirty="0"/>
              <a:t> to </a:t>
            </a:r>
            <a:r>
              <a:rPr lang="fr-FR" dirty="0" err="1"/>
              <a:t>explain</a:t>
            </a:r>
            <a:r>
              <a:rPr lang="fr-FR" dirty="0"/>
              <a:t> </a:t>
            </a:r>
            <a:r>
              <a:rPr lang="fr-FR" dirty="0" err="1"/>
              <a:t>any</a:t>
            </a:r>
            <a:r>
              <a:rPr lang="fr-FR" dirty="0"/>
              <a:t> </a:t>
            </a:r>
            <a:r>
              <a:rPr lang="fr-FR" dirty="0" err="1"/>
              <a:t>differences</a:t>
            </a:r>
            <a:r>
              <a:rPr lang="fr-FR" dirty="0"/>
              <a:t> </a:t>
            </a:r>
            <a:r>
              <a:rPr lang="fr-FR" dirty="0" err="1"/>
              <a:t>from</a:t>
            </a:r>
            <a:r>
              <a:rPr lang="fr-FR" dirty="0"/>
              <a:t> expectations. Budgets are </a:t>
            </a:r>
            <a:r>
              <a:rPr lang="fr-FR" dirty="0" err="1"/>
              <a:t>generally</a:t>
            </a:r>
            <a:r>
              <a:rPr lang="fr-FR" dirty="0"/>
              <a:t> </a:t>
            </a:r>
            <a:r>
              <a:rPr lang="fr-FR" dirty="0" err="1"/>
              <a:t>static</a:t>
            </a:r>
            <a:r>
              <a:rPr lang="fr-FR" dirty="0"/>
              <a:t> </a:t>
            </a:r>
            <a:r>
              <a:rPr lang="fr-FR" dirty="0" err="1"/>
              <a:t>financial</a:t>
            </a:r>
            <a:r>
              <a:rPr lang="fr-FR" dirty="0"/>
              <a:t> plans, </a:t>
            </a:r>
            <a:r>
              <a:rPr lang="fr-FR" dirty="0" err="1"/>
              <a:t>typically</a:t>
            </a:r>
            <a:r>
              <a:rPr lang="fr-FR" dirty="0"/>
              <a:t> </a:t>
            </a:r>
            <a:r>
              <a:rPr lang="fr-FR" dirty="0" err="1"/>
              <a:t>updated</a:t>
            </a:r>
            <a:r>
              <a:rPr lang="fr-FR" dirty="0"/>
              <a:t> </a:t>
            </a:r>
            <a:r>
              <a:rPr lang="fr-FR" dirty="0" err="1"/>
              <a:t>only</a:t>
            </a:r>
            <a:r>
              <a:rPr lang="fr-FR" dirty="0"/>
              <a:t> once a </a:t>
            </a:r>
            <a:r>
              <a:rPr lang="fr-FR" dirty="0" err="1"/>
              <a:t>year</a:t>
            </a:r>
            <a:r>
              <a:rPr lang="fr-FR" dirty="0"/>
              <a:t>.</a:t>
            </a:r>
          </a:p>
          <a:p>
            <a:r>
              <a:rPr lang="fr-FR" dirty="0"/>
              <a:t>In </a:t>
            </a:r>
            <a:r>
              <a:rPr lang="fr-FR" dirty="0" err="1"/>
              <a:t>contrast</a:t>
            </a:r>
            <a:r>
              <a:rPr lang="fr-FR" dirty="0"/>
              <a:t>, a </a:t>
            </a:r>
            <a:r>
              <a:rPr lang="fr-FR" dirty="0" err="1"/>
              <a:t>forecast</a:t>
            </a:r>
            <a:r>
              <a:rPr lang="fr-FR" dirty="0"/>
              <a:t> </a:t>
            </a:r>
            <a:r>
              <a:rPr lang="fr-FR" dirty="0" err="1"/>
              <a:t>leverages</a:t>
            </a:r>
            <a:r>
              <a:rPr lang="fr-FR" dirty="0"/>
              <a:t> </a:t>
            </a:r>
            <a:r>
              <a:rPr lang="fr-FR" dirty="0" err="1"/>
              <a:t>historical</a:t>
            </a:r>
            <a:r>
              <a:rPr lang="fr-FR" dirty="0"/>
              <a:t> data to </a:t>
            </a:r>
            <a:r>
              <a:rPr lang="fr-FR" dirty="0" err="1"/>
              <a:t>predict</a:t>
            </a:r>
            <a:r>
              <a:rPr lang="fr-FR" dirty="0"/>
              <a:t> </a:t>
            </a:r>
            <a:r>
              <a:rPr lang="fr-FR" dirty="0" err="1"/>
              <a:t>what</a:t>
            </a:r>
            <a:r>
              <a:rPr lang="fr-FR" dirty="0"/>
              <a:t> the </a:t>
            </a:r>
            <a:r>
              <a:rPr lang="fr-FR" dirty="0" err="1"/>
              <a:t>organization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likely</a:t>
            </a:r>
            <a:r>
              <a:rPr lang="fr-FR" dirty="0"/>
              <a:t> to </a:t>
            </a:r>
            <a:r>
              <a:rPr lang="fr-FR" dirty="0" err="1"/>
              <a:t>achieve</a:t>
            </a:r>
            <a:r>
              <a:rPr lang="fr-FR" dirty="0"/>
              <a:t>. </a:t>
            </a:r>
            <a:r>
              <a:rPr lang="fr-FR" dirty="0" err="1"/>
              <a:t>Forecasts</a:t>
            </a:r>
            <a:r>
              <a:rPr lang="fr-FR" dirty="0"/>
              <a:t> are </a:t>
            </a:r>
            <a:r>
              <a:rPr lang="fr-FR" dirty="0" err="1"/>
              <a:t>usually</a:t>
            </a:r>
            <a:r>
              <a:rPr lang="fr-FR" dirty="0"/>
              <a:t> </a:t>
            </a:r>
            <a:r>
              <a:rPr lang="fr-FR" dirty="0" err="1"/>
              <a:t>less</a:t>
            </a:r>
            <a:r>
              <a:rPr lang="fr-FR" dirty="0"/>
              <a:t> </a:t>
            </a:r>
            <a:r>
              <a:rPr lang="fr-FR" dirty="0" err="1"/>
              <a:t>detailed</a:t>
            </a:r>
            <a:r>
              <a:rPr lang="fr-FR" dirty="0"/>
              <a:t>, </a:t>
            </a:r>
            <a:r>
              <a:rPr lang="fr-FR" dirty="0" err="1"/>
              <a:t>grouping</a:t>
            </a:r>
            <a:r>
              <a:rPr lang="fr-FR" dirty="0"/>
              <a:t> revenues and </a:t>
            </a:r>
            <a:r>
              <a:rPr lang="fr-FR" dirty="0" err="1"/>
              <a:t>expenses</a:t>
            </a:r>
            <a:r>
              <a:rPr lang="fr-FR" dirty="0"/>
              <a:t> </a:t>
            </a:r>
            <a:r>
              <a:rPr lang="fr-FR" dirty="0" err="1"/>
              <a:t>broadly</a:t>
            </a:r>
            <a:r>
              <a:rPr lang="fr-FR" dirty="0"/>
              <a:t>. </a:t>
            </a:r>
            <a:r>
              <a:rPr lang="fr-FR" dirty="0" err="1"/>
              <a:t>Unlike</a:t>
            </a:r>
            <a:r>
              <a:rPr lang="fr-FR" dirty="0"/>
              <a:t> budgets, </a:t>
            </a:r>
            <a:r>
              <a:rPr lang="fr-FR" dirty="0" err="1"/>
              <a:t>forecasts</a:t>
            </a:r>
            <a:r>
              <a:rPr lang="fr-FR" dirty="0"/>
              <a:t> are </a:t>
            </a:r>
            <a:r>
              <a:rPr lang="fr-FR" dirty="0" err="1"/>
              <a:t>updated</a:t>
            </a:r>
            <a:r>
              <a:rPr lang="fr-FR" dirty="0"/>
              <a:t> </a:t>
            </a:r>
            <a:r>
              <a:rPr lang="fr-FR" dirty="0" err="1"/>
              <a:t>regularly</a:t>
            </a:r>
            <a:r>
              <a:rPr lang="fr-FR" dirty="0"/>
              <a:t> and </a:t>
            </a:r>
            <a:r>
              <a:rPr lang="fr-FR" dirty="0" err="1"/>
              <a:t>act</a:t>
            </a:r>
            <a:r>
              <a:rPr lang="fr-FR" dirty="0"/>
              <a:t> as </a:t>
            </a:r>
            <a:r>
              <a:rPr lang="fr-FR" dirty="0" err="1"/>
              <a:t>dynamic</a:t>
            </a:r>
            <a:r>
              <a:rPr lang="fr-FR" dirty="0"/>
              <a:t> </a:t>
            </a:r>
            <a:r>
              <a:rPr lang="fr-FR" dirty="0" err="1"/>
              <a:t>financial</a:t>
            </a:r>
            <a:r>
              <a:rPr lang="fr-FR" dirty="0"/>
              <a:t> </a:t>
            </a:r>
            <a:r>
              <a:rPr lang="fr-FR" dirty="0" err="1"/>
              <a:t>models</a:t>
            </a:r>
            <a:r>
              <a:rPr lang="fr-FR" dirty="0"/>
              <a:t>.</a:t>
            </a:r>
          </a:p>
        </p:txBody>
      </p:sp>
      <p:sp>
        <p:nvSpPr>
          <p:cNvPr id="11" name="Título 10">
            <a:extLst>
              <a:ext uri="{FF2B5EF4-FFF2-40B4-BE49-F238E27FC236}">
                <a16:creationId xmlns:a16="http://schemas.microsoft.com/office/drawing/2014/main" id="{10EFF17F-85B6-2D0E-A5A1-C2B0B05CE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600" dirty="0" err="1"/>
              <a:t>Forecasting</a:t>
            </a:r>
            <a:r>
              <a:rPr lang="fr-FR" sz="3600" dirty="0"/>
              <a:t> budget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655026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38998051-ACCF-0CA6-480B-CC16372C6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Example of forecasted budget</a:t>
            </a:r>
          </a:p>
        </p:txBody>
      </p:sp>
      <p:pic>
        <p:nvPicPr>
          <p:cNvPr id="14" name="Image 13" descr="Une image contenant texte, capture d’écran, nombre, Parallèle&#10;&#10;Description générée automatiquement">
            <a:extLst>
              <a:ext uri="{FF2B5EF4-FFF2-40B4-BE49-F238E27FC236}">
                <a16:creationId xmlns:a16="http://schemas.microsoft.com/office/drawing/2014/main" id="{5A1BFE97-2F28-D24E-6396-DDB902523D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1792" y="492566"/>
            <a:ext cx="5765676" cy="4982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091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F60FC0-6690-8A5C-4E59-A0210AF17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022" y="1173470"/>
            <a:ext cx="11249386" cy="524629"/>
          </a:xfrm>
        </p:spPr>
        <p:txBody>
          <a:bodyPr/>
          <a:lstStyle/>
          <a:p>
            <a:r>
              <a:rPr lang="fr-FR" b="0" i="0" dirty="0">
                <a:solidFill>
                  <a:srgbClr val="131313"/>
                </a:solidFill>
                <a:effectLst/>
                <a:latin typeface="Roboto" panose="02000000000000000000" pitchFamily="2" charset="0"/>
              </a:rPr>
              <a:t>Cash flow and </a:t>
            </a:r>
            <a:r>
              <a:rPr lang="fr-FR" b="0" i="0" dirty="0" err="1">
                <a:solidFill>
                  <a:srgbClr val="131313"/>
                </a:solidFill>
                <a:effectLst/>
                <a:latin typeface="Roboto" panose="02000000000000000000" pitchFamily="2" charset="0"/>
              </a:rPr>
              <a:t>benefits</a:t>
            </a:r>
            <a:r>
              <a:rPr lang="fr-FR" b="0" i="0" dirty="0">
                <a:solidFill>
                  <a:srgbClr val="131313"/>
                </a:solidFill>
                <a:effectLst/>
                <a:latin typeface="Roboto" panose="02000000000000000000" pitchFamily="2" charset="0"/>
              </a:rPr>
              <a:t>: </a:t>
            </a:r>
            <a:r>
              <a:rPr lang="fr-FR" b="0" i="0" dirty="0" err="1">
                <a:solidFill>
                  <a:srgbClr val="131313"/>
                </a:solidFill>
                <a:effectLst/>
                <a:latin typeface="Roboto" panose="02000000000000000000" pitchFamily="2" charset="0"/>
              </a:rPr>
              <a:t>what</a:t>
            </a:r>
            <a:r>
              <a:rPr lang="fr-FR" b="0" i="0" dirty="0">
                <a:solidFill>
                  <a:srgbClr val="131313"/>
                </a:solidFill>
                <a:effectLst/>
                <a:latin typeface="Roboto" panose="02000000000000000000" pitchFamily="2" charset="0"/>
              </a:rPr>
              <a:t> are the </a:t>
            </a:r>
            <a:r>
              <a:rPr lang="fr-FR" b="0" i="0" dirty="0" err="1">
                <a:solidFill>
                  <a:srgbClr val="131313"/>
                </a:solidFill>
                <a:effectLst/>
                <a:latin typeface="Roboto" panose="02000000000000000000" pitchFamily="2" charset="0"/>
              </a:rPr>
              <a:t>differences</a:t>
            </a:r>
            <a:r>
              <a:rPr lang="fr-FR" b="0" i="0" dirty="0">
                <a:solidFill>
                  <a:srgbClr val="131313"/>
                </a:solidFill>
                <a:effectLst/>
                <a:latin typeface="Roboto" panose="02000000000000000000" pitchFamily="2" charset="0"/>
              </a:rPr>
              <a:t>?</a:t>
            </a:r>
            <a:endParaRPr lang="fr-FR" dirty="0"/>
          </a:p>
        </p:txBody>
      </p:sp>
      <p:pic>
        <p:nvPicPr>
          <p:cNvPr id="6" name="Média en ligne 5" descr="Cash Flow vs. Profit: What’s the Difference? | Business: Explained">
            <a:hlinkClick r:id="" action="ppaction://media"/>
            <a:extLst>
              <a:ext uri="{FF2B5EF4-FFF2-40B4-BE49-F238E27FC236}">
                <a16:creationId xmlns:a16="http://schemas.microsoft.com/office/drawing/2014/main" id="{AAB4577C-0372-F614-7383-3FDAB5D36C5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348653" y="1943015"/>
            <a:ext cx="7494694" cy="423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77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577EAC-7A30-6DFF-5F46-761F457093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04F11DE2-D6E6-4B04-1EDC-5E1E2CB3F3D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s-ES" dirty="0"/>
              <a:t>    </a:t>
            </a:r>
          </a:p>
          <a:p>
            <a:endParaRPr lang="es-ES" dirty="0"/>
          </a:p>
        </p:txBody>
      </p:sp>
      <p:sp>
        <p:nvSpPr>
          <p:cNvPr id="12" name="Marcador de contenido 11">
            <a:extLst>
              <a:ext uri="{FF2B5EF4-FFF2-40B4-BE49-F238E27FC236}">
                <a16:creationId xmlns:a16="http://schemas.microsoft.com/office/drawing/2014/main" id="{5C82EFAA-2C0C-19E6-768A-CFEAD0B0F1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/>
              <a:t>A cash flow </a:t>
            </a:r>
            <a:r>
              <a:rPr lang="fr-FR" dirty="0" err="1"/>
              <a:t>statement</a:t>
            </a:r>
            <a:r>
              <a:rPr lang="fr-FR" dirty="0"/>
              <a:t> (CFS) records the </a:t>
            </a:r>
            <a:r>
              <a:rPr lang="fr-FR" dirty="0" err="1"/>
              <a:t>movement</a:t>
            </a:r>
            <a:r>
              <a:rPr lang="fr-FR" dirty="0"/>
              <a:t> of cash in and out of a business, </a:t>
            </a:r>
            <a:r>
              <a:rPr lang="fr-FR" dirty="0" err="1"/>
              <a:t>offering</a:t>
            </a:r>
            <a:r>
              <a:rPr lang="fr-FR" dirty="0"/>
              <a:t> </a:t>
            </a:r>
            <a:r>
              <a:rPr lang="fr-FR" dirty="0" err="1"/>
              <a:t>valuable</a:t>
            </a:r>
            <a:r>
              <a:rPr lang="fr-FR" dirty="0"/>
              <a:t> insights </a:t>
            </a:r>
            <a:r>
              <a:rPr lang="fr-FR" dirty="0" err="1"/>
              <a:t>into</a:t>
            </a:r>
            <a:r>
              <a:rPr lang="fr-FR" dirty="0"/>
              <a:t> </a:t>
            </a:r>
            <a:r>
              <a:rPr lang="fr-FR" dirty="0" err="1"/>
              <a:t>its</a:t>
            </a:r>
            <a:r>
              <a:rPr lang="fr-FR" dirty="0"/>
              <a:t> </a:t>
            </a:r>
            <a:r>
              <a:rPr lang="fr-FR" dirty="0" err="1"/>
              <a:t>financial</a:t>
            </a:r>
            <a:r>
              <a:rPr lang="fr-FR" dirty="0"/>
              <a:t> </a:t>
            </a:r>
            <a:r>
              <a:rPr lang="fr-FR" dirty="0" err="1"/>
              <a:t>stability</a:t>
            </a:r>
            <a:r>
              <a:rPr lang="fr-FR" dirty="0"/>
              <a:t> and </a:t>
            </a:r>
            <a:r>
              <a:rPr lang="fr-FR" dirty="0" err="1"/>
              <a:t>operational</a:t>
            </a:r>
            <a:r>
              <a:rPr lang="fr-FR" dirty="0"/>
              <a:t> performance. </a:t>
            </a:r>
          </a:p>
          <a:p>
            <a:r>
              <a:rPr lang="fr-FR" dirty="0"/>
              <a:t>It </a:t>
            </a:r>
            <a:r>
              <a:rPr lang="fr-FR" dirty="0" err="1"/>
              <a:t>allows</a:t>
            </a:r>
            <a:r>
              <a:rPr lang="fr-FR" dirty="0"/>
              <a:t> to </a:t>
            </a:r>
            <a:r>
              <a:rPr lang="fr-FR" dirty="0" err="1"/>
              <a:t>evaluate</a:t>
            </a:r>
            <a:r>
              <a:rPr lang="fr-FR" dirty="0"/>
              <a:t> how </a:t>
            </a:r>
            <a:r>
              <a:rPr lang="fr-FR" dirty="0" err="1"/>
              <a:t>effectively</a:t>
            </a:r>
            <a:r>
              <a:rPr lang="fr-FR" dirty="0"/>
              <a:t> a </a:t>
            </a:r>
            <a:r>
              <a:rPr lang="fr-FR" dirty="0" err="1"/>
              <a:t>company</a:t>
            </a:r>
            <a:r>
              <a:rPr lang="fr-FR" dirty="0"/>
              <a:t> </a:t>
            </a:r>
            <a:r>
              <a:rPr lang="fr-FR" dirty="0" err="1"/>
              <a:t>handles</a:t>
            </a:r>
            <a:r>
              <a:rPr lang="fr-FR" dirty="0"/>
              <a:t> </a:t>
            </a:r>
            <a:r>
              <a:rPr lang="fr-FR" dirty="0" err="1"/>
              <a:t>its</a:t>
            </a:r>
            <a:r>
              <a:rPr lang="fr-FR" dirty="0"/>
              <a:t> cash </a:t>
            </a:r>
            <a:r>
              <a:rPr lang="fr-FR" dirty="0" err="1"/>
              <a:t>resources</a:t>
            </a:r>
            <a:r>
              <a:rPr lang="fr-FR" dirty="0"/>
              <a:t>, </a:t>
            </a:r>
            <a:r>
              <a:rPr lang="fr-FR" dirty="0" err="1"/>
              <a:t>focusing</a:t>
            </a:r>
            <a:r>
              <a:rPr lang="fr-FR" dirty="0"/>
              <a:t> on </a:t>
            </a:r>
            <a:r>
              <a:rPr lang="fr-FR" dirty="0" err="1"/>
              <a:t>its</a:t>
            </a:r>
            <a:r>
              <a:rPr lang="fr-FR" dirty="0"/>
              <a:t> </a:t>
            </a:r>
            <a:r>
              <a:rPr lang="fr-FR" dirty="0" err="1"/>
              <a:t>ability</a:t>
            </a:r>
            <a:r>
              <a:rPr lang="fr-FR" dirty="0"/>
              <a:t> to </a:t>
            </a:r>
            <a:r>
              <a:rPr lang="fr-FR" dirty="0" err="1"/>
              <a:t>generate</a:t>
            </a:r>
            <a:r>
              <a:rPr lang="fr-FR" dirty="0"/>
              <a:t> cash to </a:t>
            </a:r>
            <a:r>
              <a:rPr lang="fr-FR" dirty="0" err="1"/>
              <a:t>meet</a:t>
            </a:r>
            <a:r>
              <a:rPr lang="fr-FR" dirty="0"/>
              <a:t> </a:t>
            </a:r>
            <a:r>
              <a:rPr lang="fr-FR" dirty="0" err="1"/>
              <a:t>debt</a:t>
            </a:r>
            <a:r>
              <a:rPr lang="fr-FR" dirty="0"/>
              <a:t> obligations and cover </a:t>
            </a:r>
            <a:r>
              <a:rPr lang="fr-FR" dirty="0" err="1"/>
              <a:t>operational</a:t>
            </a:r>
            <a:r>
              <a:rPr lang="fr-FR" dirty="0"/>
              <a:t> </a:t>
            </a:r>
            <a:r>
              <a:rPr lang="fr-FR" dirty="0" err="1"/>
              <a:t>costs</a:t>
            </a:r>
            <a:r>
              <a:rPr lang="fr-FR" dirty="0"/>
              <a:t>. As one of the </a:t>
            </a:r>
            <a:r>
              <a:rPr lang="fr-FR" dirty="0" err="1"/>
              <a:t>three</a:t>
            </a:r>
            <a:r>
              <a:rPr lang="fr-FR" dirty="0"/>
              <a:t> </a:t>
            </a:r>
            <a:r>
              <a:rPr lang="fr-FR" dirty="0" err="1"/>
              <a:t>primary</a:t>
            </a:r>
            <a:r>
              <a:rPr lang="fr-FR" dirty="0"/>
              <a:t> </a:t>
            </a:r>
            <a:r>
              <a:rPr lang="fr-FR" dirty="0" err="1"/>
              <a:t>financial</a:t>
            </a:r>
            <a:r>
              <a:rPr lang="fr-FR" dirty="0"/>
              <a:t> </a:t>
            </a:r>
            <a:r>
              <a:rPr lang="fr-FR" dirty="0" err="1"/>
              <a:t>statements</a:t>
            </a:r>
            <a:r>
              <a:rPr lang="fr-FR" dirty="0"/>
              <a:t>, the CFS </a:t>
            </a:r>
            <a:r>
              <a:rPr lang="fr-FR" dirty="0" err="1"/>
              <a:t>works</a:t>
            </a:r>
            <a:r>
              <a:rPr lang="fr-FR" dirty="0"/>
              <a:t> </a:t>
            </a:r>
            <a:r>
              <a:rPr lang="fr-FR" dirty="0" err="1"/>
              <a:t>alongside</a:t>
            </a:r>
            <a:r>
              <a:rPr lang="fr-FR" dirty="0"/>
              <a:t> the balance </a:t>
            </a:r>
            <a:r>
              <a:rPr lang="fr-FR" dirty="0" err="1"/>
              <a:t>sheet</a:t>
            </a:r>
            <a:r>
              <a:rPr lang="fr-FR" dirty="0"/>
              <a:t> and </a:t>
            </a:r>
            <a:r>
              <a:rPr lang="fr-FR" dirty="0" err="1"/>
              <a:t>income</a:t>
            </a:r>
            <a:r>
              <a:rPr lang="fr-FR" dirty="0"/>
              <a:t> </a:t>
            </a:r>
            <a:r>
              <a:rPr lang="fr-FR" dirty="0" err="1"/>
              <a:t>statement</a:t>
            </a:r>
            <a:r>
              <a:rPr lang="fr-FR" dirty="0"/>
              <a:t> to </a:t>
            </a:r>
            <a:r>
              <a:rPr lang="fr-FR" dirty="0" err="1"/>
              <a:t>provide</a:t>
            </a:r>
            <a:r>
              <a:rPr lang="fr-FR" dirty="0"/>
              <a:t> a </a:t>
            </a:r>
            <a:r>
              <a:rPr lang="fr-FR" dirty="0" err="1"/>
              <a:t>comprehensive</a:t>
            </a:r>
            <a:r>
              <a:rPr lang="fr-FR" dirty="0"/>
              <a:t> </a:t>
            </a:r>
            <a:r>
              <a:rPr lang="fr-FR" dirty="0" err="1"/>
              <a:t>view</a:t>
            </a:r>
            <a:r>
              <a:rPr lang="fr-FR" dirty="0"/>
              <a:t> of a </a:t>
            </a:r>
            <a:r>
              <a:rPr lang="fr-FR" dirty="0" err="1"/>
              <a:t>company’s</a:t>
            </a:r>
            <a:r>
              <a:rPr lang="fr-FR" dirty="0"/>
              <a:t> </a:t>
            </a:r>
            <a:r>
              <a:rPr lang="fr-FR" dirty="0" err="1"/>
              <a:t>financial</a:t>
            </a:r>
            <a:r>
              <a:rPr lang="fr-FR" dirty="0"/>
              <a:t> </a:t>
            </a:r>
            <a:r>
              <a:rPr lang="fr-FR" dirty="0" err="1"/>
              <a:t>health</a:t>
            </a:r>
            <a:r>
              <a:rPr lang="fr-FR" dirty="0"/>
              <a:t>. </a:t>
            </a:r>
            <a:endParaRPr lang="es-ES" dirty="0"/>
          </a:p>
        </p:txBody>
      </p:sp>
      <p:sp>
        <p:nvSpPr>
          <p:cNvPr id="11" name="Título 10">
            <a:extLst>
              <a:ext uri="{FF2B5EF4-FFF2-40B4-BE49-F238E27FC236}">
                <a16:creationId xmlns:a16="http://schemas.microsoft.com/office/drawing/2014/main" id="{8DBA640C-87C1-D2BE-A27D-E5F9751FD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600" dirty="0"/>
              <a:t>Cash flow </a:t>
            </a:r>
            <a:r>
              <a:rPr lang="fr-FR" sz="3600" dirty="0" err="1"/>
              <a:t>statement</a:t>
            </a:r>
            <a:endParaRPr lang="es-ES" dirty="0"/>
          </a:p>
        </p:txBody>
      </p:sp>
      <p:pic>
        <p:nvPicPr>
          <p:cNvPr id="8" name="Espace réservé pour une image  7" descr="Une image contenant texte, fournitures de bureau, Matériel de bureau, Article de bureau&#10;&#10;Description générée automatiquement">
            <a:extLst>
              <a:ext uri="{FF2B5EF4-FFF2-40B4-BE49-F238E27FC236}">
                <a16:creationId xmlns:a16="http://schemas.microsoft.com/office/drawing/2014/main" id="{6B7A4598-3E14-9F90-C845-777BE1A1DEED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16215" r="1621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108757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7F6800-432A-2236-9C56-C86ABBF58B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43637530-7C89-147C-5AA4-6C1271E16AC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s-ES" dirty="0"/>
              <a:t>    </a:t>
            </a:r>
          </a:p>
          <a:p>
            <a:endParaRPr lang="es-ES" dirty="0"/>
          </a:p>
        </p:txBody>
      </p:sp>
      <p:sp>
        <p:nvSpPr>
          <p:cNvPr id="12" name="Marcador de contenido 11">
            <a:extLst>
              <a:ext uri="{FF2B5EF4-FFF2-40B4-BE49-F238E27FC236}">
                <a16:creationId xmlns:a16="http://schemas.microsoft.com/office/drawing/2014/main" id="{53884E4B-96E9-2390-71AB-17681B5D440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5999" y="1723768"/>
            <a:ext cx="5518898" cy="3199914"/>
          </a:xfrm>
        </p:spPr>
        <p:txBody>
          <a:bodyPr/>
          <a:lstStyle/>
          <a:p>
            <a:r>
              <a:rPr lang="fr-FR" dirty="0"/>
              <a:t>The cash flow </a:t>
            </a:r>
            <a:r>
              <a:rPr lang="fr-FR" dirty="0" err="1"/>
              <a:t>statement</a:t>
            </a:r>
            <a:r>
              <a:rPr lang="fr-FR" dirty="0"/>
              <a:t> </a:t>
            </a:r>
            <a:r>
              <a:rPr lang="fr-FR" dirty="0" err="1"/>
              <a:t>differs</a:t>
            </a:r>
            <a:r>
              <a:rPr lang="fr-FR" dirty="0"/>
              <a:t> </a:t>
            </a:r>
            <a:r>
              <a:rPr lang="fr-FR" dirty="0" err="1"/>
              <a:t>from</a:t>
            </a:r>
            <a:r>
              <a:rPr lang="fr-FR" dirty="0"/>
              <a:t> the balance </a:t>
            </a:r>
            <a:r>
              <a:rPr lang="fr-FR" dirty="0" err="1"/>
              <a:t>sheet</a:t>
            </a:r>
            <a:r>
              <a:rPr lang="fr-FR" dirty="0"/>
              <a:t> and </a:t>
            </a:r>
            <a:r>
              <a:rPr lang="fr-FR" dirty="0" err="1"/>
              <a:t>income</a:t>
            </a:r>
            <a:r>
              <a:rPr lang="fr-FR" dirty="0"/>
              <a:t> </a:t>
            </a:r>
            <a:r>
              <a:rPr lang="fr-FR" dirty="0" err="1"/>
              <a:t>statement</a:t>
            </a:r>
            <a:r>
              <a:rPr lang="fr-FR" dirty="0"/>
              <a:t> by </a:t>
            </a:r>
            <a:r>
              <a:rPr lang="fr-FR" dirty="0" err="1"/>
              <a:t>excluding</a:t>
            </a:r>
            <a:r>
              <a:rPr lang="fr-FR" dirty="0"/>
              <a:t> non-cash transactions </a:t>
            </a:r>
            <a:r>
              <a:rPr lang="fr-FR" dirty="0" err="1"/>
              <a:t>required</a:t>
            </a:r>
            <a:r>
              <a:rPr lang="fr-FR" dirty="0"/>
              <a:t> </a:t>
            </a:r>
            <a:r>
              <a:rPr lang="fr-FR" dirty="0" err="1"/>
              <a:t>under</a:t>
            </a:r>
            <a:r>
              <a:rPr lang="fr-FR" dirty="0"/>
              <a:t> </a:t>
            </a:r>
            <a:r>
              <a:rPr lang="fr-FR" dirty="0" err="1"/>
              <a:t>accrual</a:t>
            </a:r>
            <a:r>
              <a:rPr lang="fr-FR" dirty="0"/>
              <a:t> </a:t>
            </a:r>
            <a:r>
              <a:rPr lang="fr-FR" dirty="0" err="1"/>
              <a:t>accounting</a:t>
            </a:r>
            <a:r>
              <a:rPr lang="fr-FR" dirty="0"/>
              <a:t>, </a:t>
            </a:r>
            <a:r>
              <a:rPr lang="fr-FR" dirty="0" err="1"/>
              <a:t>such</a:t>
            </a:r>
            <a:r>
              <a:rPr lang="fr-FR" dirty="0"/>
              <a:t> as </a:t>
            </a:r>
            <a:r>
              <a:rPr lang="fr-FR" dirty="0" err="1"/>
              <a:t>depreciation</a:t>
            </a:r>
            <a:r>
              <a:rPr lang="fr-FR" dirty="0"/>
              <a:t>, </a:t>
            </a:r>
            <a:r>
              <a:rPr lang="fr-FR" dirty="0" err="1"/>
              <a:t>deferred</a:t>
            </a:r>
            <a:r>
              <a:rPr lang="fr-FR" dirty="0"/>
              <a:t> </a:t>
            </a:r>
            <a:r>
              <a:rPr lang="fr-FR" dirty="0" err="1"/>
              <a:t>income</a:t>
            </a:r>
            <a:r>
              <a:rPr lang="fr-FR" dirty="0"/>
              <a:t> taxes, </a:t>
            </a:r>
            <a:r>
              <a:rPr lang="fr-FR" dirty="0" err="1"/>
              <a:t>bad</a:t>
            </a:r>
            <a:r>
              <a:rPr lang="fr-FR" dirty="0"/>
              <a:t> </a:t>
            </a:r>
            <a:r>
              <a:rPr lang="fr-FR" dirty="0" err="1"/>
              <a:t>debt</a:t>
            </a:r>
            <a:r>
              <a:rPr lang="fr-FR" dirty="0"/>
              <a:t> </a:t>
            </a:r>
            <a:r>
              <a:rPr lang="fr-FR" dirty="0" err="1"/>
              <a:t>write-offs</a:t>
            </a:r>
            <a:r>
              <a:rPr lang="fr-FR" dirty="0"/>
              <a:t>, and </a:t>
            </a:r>
            <a:r>
              <a:rPr lang="fr-FR" dirty="0" err="1"/>
              <a:t>credit</a:t>
            </a:r>
            <a:r>
              <a:rPr lang="fr-FR" dirty="0"/>
              <a:t> sales </a:t>
            </a:r>
            <a:r>
              <a:rPr lang="fr-FR" dirty="0" err="1"/>
              <a:t>where</a:t>
            </a:r>
            <a:r>
              <a:rPr lang="fr-FR" dirty="0"/>
              <a:t> </a:t>
            </a:r>
            <a:r>
              <a:rPr lang="fr-FR" dirty="0" err="1"/>
              <a:t>receivables</a:t>
            </a:r>
            <a:r>
              <a:rPr lang="fr-FR" dirty="0"/>
              <a:t> are </a:t>
            </a:r>
            <a:r>
              <a:rPr lang="fr-FR" dirty="0" err="1"/>
              <a:t>yet</a:t>
            </a:r>
            <a:r>
              <a:rPr lang="fr-FR" dirty="0"/>
              <a:t> to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dirty="0" err="1"/>
              <a:t>collected</a:t>
            </a:r>
            <a:r>
              <a:rPr lang="fr-FR" dirty="0"/>
              <a:t>.</a:t>
            </a:r>
          </a:p>
          <a:p>
            <a:r>
              <a:rPr lang="fr-FR" dirty="0" err="1"/>
              <a:t>Its</a:t>
            </a:r>
            <a:r>
              <a:rPr lang="fr-FR" dirty="0"/>
              <a:t> </a:t>
            </a:r>
            <a:r>
              <a:rPr lang="fr-FR" dirty="0" err="1"/>
              <a:t>primary</a:t>
            </a:r>
            <a:r>
              <a:rPr lang="fr-FR" dirty="0"/>
              <a:t> </a:t>
            </a:r>
            <a:r>
              <a:rPr lang="fr-FR" dirty="0" err="1"/>
              <a:t>purposes</a:t>
            </a:r>
            <a:r>
              <a:rPr lang="fr-FR" dirty="0"/>
              <a:t> are to: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 err="1"/>
              <a:t>Provide</a:t>
            </a:r>
            <a:r>
              <a:rPr lang="fr-FR" dirty="0"/>
              <a:t> insights </a:t>
            </a:r>
            <a:r>
              <a:rPr lang="fr-FR" dirty="0" err="1"/>
              <a:t>into</a:t>
            </a:r>
            <a:r>
              <a:rPr lang="fr-FR" dirty="0"/>
              <a:t> a </a:t>
            </a:r>
            <a:r>
              <a:rPr lang="fr-FR" dirty="0" err="1"/>
              <a:t>firm's</a:t>
            </a:r>
            <a:r>
              <a:rPr lang="fr-FR" dirty="0"/>
              <a:t> </a:t>
            </a:r>
            <a:r>
              <a:rPr lang="fr-FR" dirty="0" err="1"/>
              <a:t>liquidity</a:t>
            </a:r>
            <a:r>
              <a:rPr lang="fr-FR" dirty="0"/>
              <a:t>, </a:t>
            </a:r>
            <a:r>
              <a:rPr lang="fr-FR" dirty="0" err="1"/>
              <a:t>solvency</a:t>
            </a:r>
            <a:r>
              <a:rPr lang="fr-FR" dirty="0"/>
              <a:t>, and </a:t>
            </a:r>
            <a:r>
              <a:rPr lang="fr-FR" dirty="0" err="1"/>
              <a:t>financial</a:t>
            </a:r>
            <a:r>
              <a:rPr lang="fr-FR" dirty="0"/>
              <a:t> </a:t>
            </a:r>
            <a:r>
              <a:rPr lang="fr-FR" dirty="0" err="1"/>
              <a:t>flexibility</a:t>
            </a:r>
            <a:r>
              <a:rPr lang="fr-FR" dirty="0"/>
              <a:t> (the </a:t>
            </a:r>
            <a:r>
              <a:rPr lang="fr-FR" dirty="0" err="1"/>
              <a:t>ability</a:t>
            </a:r>
            <a:r>
              <a:rPr lang="fr-FR" dirty="0"/>
              <a:t> to </a:t>
            </a:r>
            <a:r>
              <a:rPr lang="fr-FR" dirty="0" err="1"/>
              <a:t>adapt</a:t>
            </a:r>
            <a:r>
              <a:rPr lang="fr-FR" dirty="0"/>
              <a:t> cash flows to </a:t>
            </a:r>
            <a:r>
              <a:rPr lang="fr-FR" dirty="0" err="1"/>
              <a:t>changing</a:t>
            </a:r>
            <a:r>
              <a:rPr lang="fr-FR" dirty="0"/>
              <a:t> </a:t>
            </a:r>
            <a:r>
              <a:rPr lang="fr-FR" dirty="0" err="1"/>
              <a:t>circumstances</a:t>
            </a:r>
            <a:r>
              <a:rPr lang="fr-FR" dirty="0"/>
              <a:t>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Assist in </a:t>
            </a:r>
            <a:r>
              <a:rPr lang="fr-FR" dirty="0" err="1"/>
              <a:t>forecasting</a:t>
            </a:r>
            <a:r>
              <a:rPr lang="fr-FR" dirty="0"/>
              <a:t> future cash flows and </a:t>
            </a:r>
            <a:r>
              <a:rPr lang="fr-FR" dirty="0" err="1"/>
              <a:t>borrowing</a:t>
            </a:r>
            <a:r>
              <a:rPr lang="fr-FR" dirty="0"/>
              <a:t> </a:t>
            </a:r>
            <a:r>
              <a:rPr lang="fr-FR" dirty="0" err="1"/>
              <a:t>needs</a:t>
            </a:r>
            <a:r>
              <a:rPr lang="fr-FR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 err="1"/>
              <a:t>Enhance</a:t>
            </a:r>
            <a:r>
              <a:rPr lang="fr-FR" dirty="0"/>
              <a:t> the </a:t>
            </a:r>
            <a:r>
              <a:rPr lang="fr-FR" dirty="0" err="1"/>
              <a:t>comparability</a:t>
            </a:r>
            <a:r>
              <a:rPr lang="fr-FR" dirty="0"/>
              <a:t> of </a:t>
            </a:r>
            <a:r>
              <a:rPr lang="fr-FR" dirty="0" err="1"/>
              <a:t>firms</a:t>
            </a:r>
            <a:r>
              <a:rPr lang="fr-FR" dirty="0"/>
              <a:t>' operating performance by </a:t>
            </a:r>
            <a:r>
              <a:rPr lang="fr-FR" dirty="0" err="1"/>
              <a:t>removing</a:t>
            </a:r>
            <a:r>
              <a:rPr lang="fr-FR" dirty="0"/>
              <a:t> the influence of </a:t>
            </a:r>
            <a:r>
              <a:rPr lang="fr-FR" dirty="0" err="1"/>
              <a:t>differing</a:t>
            </a:r>
            <a:r>
              <a:rPr lang="fr-FR" dirty="0"/>
              <a:t> </a:t>
            </a:r>
            <a:r>
              <a:rPr lang="fr-FR" dirty="0" err="1"/>
              <a:t>accounting</a:t>
            </a:r>
            <a:r>
              <a:rPr lang="fr-FR" dirty="0"/>
              <a:t> </a:t>
            </a:r>
            <a:r>
              <a:rPr lang="fr-FR" dirty="0" err="1"/>
              <a:t>methods</a:t>
            </a:r>
            <a:r>
              <a:rPr lang="fr-FR" dirty="0"/>
              <a:t>.</a:t>
            </a:r>
          </a:p>
          <a:p>
            <a:r>
              <a:rPr lang="fr-FR" dirty="0"/>
              <a:t>The cash flow </a:t>
            </a:r>
            <a:r>
              <a:rPr lang="fr-FR" dirty="0" err="1"/>
              <a:t>statement</a:t>
            </a:r>
            <a:r>
              <a:rPr lang="fr-FR" dirty="0"/>
              <a:t> has </a:t>
            </a:r>
            <a:r>
              <a:rPr lang="fr-FR" dirty="0" err="1"/>
              <a:t>become</a:t>
            </a:r>
            <a:r>
              <a:rPr lang="fr-FR" dirty="0"/>
              <a:t> a standard </a:t>
            </a:r>
            <a:r>
              <a:rPr lang="fr-FR" dirty="0" err="1"/>
              <a:t>financial</a:t>
            </a:r>
            <a:r>
              <a:rPr lang="fr-FR" dirty="0"/>
              <a:t> </a:t>
            </a:r>
            <a:r>
              <a:rPr lang="fr-FR" dirty="0" err="1"/>
              <a:t>statement</a:t>
            </a:r>
            <a:r>
              <a:rPr lang="fr-FR" dirty="0"/>
              <a:t> </a:t>
            </a:r>
            <a:r>
              <a:rPr lang="fr-FR" dirty="0" err="1"/>
              <a:t>because</a:t>
            </a:r>
            <a:r>
              <a:rPr lang="fr-FR" dirty="0"/>
              <a:t> </a:t>
            </a:r>
            <a:r>
              <a:rPr lang="fr-FR" dirty="0" err="1"/>
              <a:t>it</a:t>
            </a:r>
            <a:r>
              <a:rPr lang="fr-FR" dirty="0"/>
              <a:t> </a:t>
            </a:r>
            <a:r>
              <a:rPr lang="fr-FR" dirty="0" err="1"/>
              <a:t>avoids</a:t>
            </a:r>
            <a:r>
              <a:rPr lang="fr-FR" dirty="0"/>
              <a:t> allocations </a:t>
            </a:r>
            <a:r>
              <a:rPr lang="fr-FR" dirty="0" err="1"/>
              <a:t>that</a:t>
            </a:r>
            <a:r>
              <a:rPr lang="fr-FR" dirty="0"/>
              <a:t> </a:t>
            </a:r>
            <a:r>
              <a:rPr lang="fr-FR" dirty="0" err="1"/>
              <a:t>could</a:t>
            </a:r>
            <a:r>
              <a:rPr lang="fr-FR" dirty="0"/>
              <a:t> </a:t>
            </a:r>
            <a:r>
              <a:rPr lang="fr-FR" dirty="0" err="1"/>
              <a:t>vary</a:t>
            </a:r>
            <a:r>
              <a:rPr lang="fr-FR" dirty="0"/>
              <a:t> </a:t>
            </a:r>
            <a:r>
              <a:rPr lang="fr-FR" dirty="0" err="1"/>
              <a:t>based</a:t>
            </a:r>
            <a:r>
              <a:rPr lang="fr-FR" dirty="0"/>
              <a:t> on </a:t>
            </a:r>
            <a:r>
              <a:rPr lang="fr-FR" dirty="0" err="1"/>
              <a:t>different</a:t>
            </a:r>
            <a:r>
              <a:rPr lang="fr-FR" dirty="0"/>
              <a:t> </a:t>
            </a:r>
            <a:r>
              <a:rPr lang="fr-FR" dirty="0" err="1"/>
              <a:t>accounting</a:t>
            </a:r>
            <a:r>
              <a:rPr lang="fr-FR" dirty="0"/>
              <a:t> </a:t>
            </a:r>
            <a:r>
              <a:rPr lang="fr-FR" dirty="0" err="1"/>
              <a:t>approaches</a:t>
            </a:r>
            <a:r>
              <a:rPr lang="fr-FR" dirty="0"/>
              <a:t>, </a:t>
            </a:r>
            <a:r>
              <a:rPr lang="fr-FR" dirty="0" err="1"/>
              <a:t>such</a:t>
            </a:r>
            <a:r>
              <a:rPr lang="fr-FR" dirty="0"/>
              <a:t> as </a:t>
            </a:r>
            <a:r>
              <a:rPr lang="fr-FR" dirty="0" err="1"/>
              <a:t>differing</a:t>
            </a:r>
            <a:r>
              <a:rPr lang="fr-FR" dirty="0"/>
              <a:t> timelines for </a:t>
            </a:r>
            <a:r>
              <a:rPr lang="fr-FR" dirty="0" err="1"/>
              <a:t>depreciating</a:t>
            </a:r>
            <a:r>
              <a:rPr lang="fr-FR" dirty="0"/>
              <a:t> </a:t>
            </a:r>
            <a:r>
              <a:rPr lang="fr-FR" dirty="0" err="1"/>
              <a:t>fixed</a:t>
            </a:r>
            <a:r>
              <a:rPr lang="fr-FR" dirty="0"/>
              <a:t> assets.</a:t>
            </a:r>
          </a:p>
        </p:txBody>
      </p:sp>
      <p:sp>
        <p:nvSpPr>
          <p:cNvPr id="11" name="Título 10">
            <a:extLst>
              <a:ext uri="{FF2B5EF4-FFF2-40B4-BE49-F238E27FC236}">
                <a16:creationId xmlns:a16="http://schemas.microsoft.com/office/drawing/2014/main" id="{E9A4A412-774B-5230-6A89-AF52705E3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646298"/>
            <a:ext cx="5518897" cy="524629"/>
          </a:xfrm>
        </p:spPr>
        <p:txBody>
          <a:bodyPr/>
          <a:lstStyle/>
          <a:p>
            <a:r>
              <a:rPr lang="fr-FR" sz="3600" dirty="0"/>
              <a:t>Cash flow </a:t>
            </a:r>
            <a:r>
              <a:rPr lang="fr-FR" sz="3600" dirty="0" err="1"/>
              <a:t>statement</a:t>
            </a:r>
            <a:endParaRPr lang="es-ES" dirty="0"/>
          </a:p>
        </p:txBody>
      </p:sp>
      <p:pic>
        <p:nvPicPr>
          <p:cNvPr id="8" name="Espace réservé pour une image  7" descr="Une image contenant texte, fournitures de bureau, Matériel de bureau, Article de bureau&#10;&#10;Description générée automatiquement">
            <a:extLst>
              <a:ext uri="{FF2B5EF4-FFF2-40B4-BE49-F238E27FC236}">
                <a16:creationId xmlns:a16="http://schemas.microsoft.com/office/drawing/2014/main" id="{2D589C1C-094C-F6B0-3C56-9195230E253E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16215" r="1621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134724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955</TotalTime>
  <Words>619</Words>
  <Application>Microsoft Macintosh PowerPoint</Application>
  <PresentationFormat>Grand écran</PresentationFormat>
  <Paragraphs>39</Paragraphs>
  <Slides>13</Slides>
  <Notes>1</Notes>
  <HiddenSlides>0</HiddenSlides>
  <MMClips>3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Helvetica</vt:lpstr>
      <vt:lpstr>Roboto</vt:lpstr>
      <vt:lpstr>Tema de Office</vt:lpstr>
      <vt:lpstr>Accounting and financial management </vt:lpstr>
      <vt:lpstr>Income statement</vt:lpstr>
      <vt:lpstr>Example of  income statement</vt:lpstr>
      <vt:lpstr>Forecasting budget</vt:lpstr>
      <vt:lpstr>Forecasting budget</vt:lpstr>
      <vt:lpstr>Example of forecasted budget</vt:lpstr>
      <vt:lpstr>Cash flow and benefits: what are the differences?</vt:lpstr>
      <vt:lpstr>Cash flow statement</vt:lpstr>
      <vt:lpstr>Cash flow statement</vt:lpstr>
      <vt:lpstr>Example of forecasted budget</vt:lpstr>
      <vt:lpstr>Balance sheet: what is it?</vt:lpstr>
      <vt:lpstr>Example of forecasted budget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Communication onProjects</dc:creator>
  <cp:lastModifiedBy>Nicolas Condom</cp:lastModifiedBy>
  <cp:revision>74</cp:revision>
  <dcterms:created xsi:type="dcterms:W3CDTF">2022-11-23T09:11:19Z</dcterms:created>
  <dcterms:modified xsi:type="dcterms:W3CDTF">2024-11-21T10:54:47Z</dcterms:modified>
</cp:coreProperties>
</file>