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4" r:id="rId2"/>
    <p:sldId id="265" r:id="rId3"/>
    <p:sldId id="270" r:id="rId4"/>
    <p:sldId id="271" r:id="rId5"/>
    <p:sldId id="272" r:id="rId6"/>
    <p:sldId id="266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98"/>
    <p:restoredTop sz="94675"/>
  </p:normalViewPr>
  <p:slideViewPr>
    <p:cSldViewPr snapToGrid="0">
      <p:cViewPr varScale="1">
        <p:scale>
          <a:sx n="69" d="100"/>
          <a:sy n="69" d="100"/>
        </p:scale>
        <p:origin x="232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7/5/25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7/5/25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7/5/25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7/5/25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7/5/25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7/5/25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Name – Your Organisation’s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/>
              <a:t>Leçon</a:t>
            </a:r>
            <a:r>
              <a:rPr lang="es-ES"/>
              <a:t> 1</a:t>
            </a: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Histoire</a:t>
            </a:r>
            <a:r>
              <a:rPr lang="es-ES" dirty="0"/>
              <a:t> </a:t>
            </a:r>
            <a:r>
              <a:rPr lang="es-ES" dirty="0" err="1"/>
              <a:t>ancienne</a:t>
            </a:r>
            <a:r>
              <a:rPr lang="es-ES" dirty="0"/>
              <a:t> des </a:t>
            </a:r>
            <a:r>
              <a:rPr lang="es-ES" dirty="0" err="1"/>
              <a:t>jardins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2</a:t>
            </a:fld>
            <a:endParaRPr lang="es-ES" dirty="0"/>
          </a:p>
        </p:txBody>
      </p:sp>
      <p:sp>
        <p:nvSpPr>
          <p:cNvPr id="12" name="Google Shape;100;p14">
            <a:extLst>
              <a:ext uri="{FF2B5EF4-FFF2-40B4-BE49-F238E27FC236}">
                <a16:creationId xmlns:a16="http://schemas.microsoft.com/office/drawing/2014/main" id="{417C6904-E507-7905-4556-4A71DF8750B6}"/>
              </a:ext>
            </a:extLst>
          </p:cNvPr>
          <p:cNvSpPr txBox="1"/>
          <p:nvPr/>
        </p:nvSpPr>
        <p:spPr>
          <a:xfrm>
            <a:off x="681275" y="3050938"/>
            <a:ext cx="3552278" cy="28622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fr-FR" b="1" dirty="0"/>
              <a:t>Naissance de l'agriculture (Mésopotamie - entre 2 fleuves).</a:t>
            </a:r>
          </a:p>
          <a:p>
            <a:pPr algn="just"/>
            <a:endParaRPr lang="fr-FR" b="1" dirty="0"/>
          </a:p>
          <a:p>
            <a:pPr algn="just"/>
            <a:r>
              <a:rPr lang="fr-FR" dirty="0"/>
              <a:t>Cette région est souvent qualifiée de "berceau de la civilisation", car c'est dans les vallées fertiles situées entre les 2 grands fleuves (Tigre et Euphrate) que les premières communautés se sont développées grâce à l'agriculture.</a:t>
            </a:r>
          </a:p>
        </p:txBody>
      </p:sp>
      <p:sp>
        <p:nvSpPr>
          <p:cNvPr id="13" name="Google Shape;101;p14">
            <a:extLst>
              <a:ext uri="{FF2B5EF4-FFF2-40B4-BE49-F238E27FC236}">
                <a16:creationId xmlns:a16="http://schemas.microsoft.com/office/drawing/2014/main" id="{636631B6-4633-2AA5-C814-9DF588B83990}"/>
              </a:ext>
            </a:extLst>
          </p:cNvPr>
          <p:cNvSpPr txBox="1"/>
          <p:nvPr/>
        </p:nvSpPr>
        <p:spPr>
          <a:xfrm>
            <a:off x="4446748" y="3031731"/>
            <a:ext cx="3876158" cy="30559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07000"/>
              </a:lnSpc>
              <a:buClr>
                <a:srgbClr val="000000"/>
              </a:buClr>
              <a:buSzPts val="1800"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Jardins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suspendus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Babylone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algn="just">
              <a:lnSpc>
                <a:spcPct val="107000"/>
              </a:lnSpc>
              <a:buClr>
                <a:srgbClr val="000000"/>
              </a:buClr>
              <a:buSzPts val="1800"/>
            </a:pPr>
            <a:endParaRPr lang="it-IT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07000"/>
              </a:lnSpc>
              <a:buClr>
                <a:srgbClr val="000000"/>
              </a:buClr>
              <a:buSzPts val="1800"/>
            </a:pP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Selon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tradition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été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construits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 la reine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assyrienne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Sémiramis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forme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grâce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aux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expériences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qu'elle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développées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domaines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l'architecture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de l'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hydraulique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botanique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étaient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destinés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devenir l'une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merveilles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monde antique.</a:t>
            </a:r>
          </a:p>
        </p:txBody>
      </p:sp>
      <p:sp>
        <p:nvSpPr>
          <p:cNvPr id="14" name="Google Shape;102;p14">
            <a:extLst>
              <a:ext uri="{FF2B5EF4-FFF2-40B4-BE49-F238E27FC236}">
                <a16:creationId xmlns:a16="http://schemas.microsoft.com/office/drawing/2014/main" id="{0018599F-BDC8-E405-7816-D502A493B3A5}"/>
              </a:ext>
            </a:extLst>
          </p:cNvPr>
          <p:cNvSpPr txBox="1"/>
          <p:nvPr/>
        </p:nvSpPr>
        <p:spPr>
          <a:xfrm>
            <a:off x="8606152" y="3220642"/>
            <a:ext cx="2742888" cy="258528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Agora d'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Athènes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Cimone, un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homme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politique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d'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Athènes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décide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planter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l'Agora.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Grèce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démocratique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l’espace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doit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tout public,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03;p14">
            <a:extLst>
              <a:ext uri="{FF2B5EF4-FFF2-40B4-BE49-F238E27FC236}">
                <a16:creationId xmlns:a16="http://schemas.microsoft.com/office/drawing/2014/main" id="{EBF541AD-3695-AA70-12AE-EA7520217E46}"/>
              </a:ext>
            </a:extLst>
          </p:cNvPr>
          <p:cNvSpPr txBox="1"/>
          <p:nvPr/>
        </p:nvSpPr>
        <p:spPr>
          <a:xfrm>
            <a:off x="1031570" y="2800033"/>
            <a:ext cx="27342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8 000 AVANT J.-C.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04;p14">
            <a:extLst>
              <a:ext uri="{FF2B5EF4-FFF2-40B4-BE49-F238E27FC236}">
                <a16:creationId xmlns:a16="http://schemas.microsoft.com/office/drawing/2014/main" id="{EA2BADC5-3074-FE90-6D53-6ADAEC00254D}"/>
              </a:ext>
            </a:extLst>
          </p:cNvPr>
          <p:cNvSpPr txBox="1"/>
          <p:nvPr/>
        </p:nvSpPr>
        <p:spPr>
          <a:xfrm>
            <a:off x="5294023" y="2745433"/>
            <a:ext cx="19511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800"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590 AVANT J.-C.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05;p14">
            <a:extLst>
              <a:ext uri="{FF2B5EF4-FFF2-40B4-BE49-F238E27FC236}">
                <a16:creationId xmlns:a16="http://schemas.microsoft.com/office/drawing/2014/main" id="{7D220763-97C5-E069-14BE-E617AB8F42AF}"/>
              </a:ext>
            </a:extLst>
          </p:cNvPr>
          <p:cNvSpPr txBox="1"/>
          <p:nvPr/>
        </p:nvSpPr>
        <p:spPr>
          <a:xfrm>
            <a:off x="8585628" y="2686176"/>
            <a:ext cx="27342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800"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470 AVANT J.-C.</a:t>
            </a:r>
            <a:endParaRPr lang="it-IT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06;p14">
            <a:extLst>
              <a:ext uri="{FF2B5EF4-FFF2-40B4-BE49-F238E27FC236}">
                <a16:creationId xmlns:a16="http://schemas.microsoft.com/office/drawing/2014/main" id="{729E4D09-687B-F4DB-7D63-CDFED4C4C2E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07187" y="944780"/>
            <a:ext cx="1469036" cy="1853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07;p14" descr="Immagine che contiene testo, resort&#10;&#10;Descrizione generata automaticamente">
            <a:extLst>
              <a:ext uri="{FF2B5EF4-FFF2-40B4-BE49-F238E27FC236}">
                <a16:creationId xmlns:a16="http://schemas.microsoft.com/office/drawing/2014/main" id="{47A5AA35-140F-50DE-5D89-660CFF37CC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1739" y="914453"/>
            <a:ext cx="2535687" cy="1830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8;p14" descr="Immagine che contiene edificio, esterni, albero, montagna&#10;&#10;Descrizione generata automaticamente">
            <a:extLst>
              <a:ext uri="{FF2B5EF4-FFF2-40B4-BE49-F238E27FC236}">
                <a16:creationId xmlns:a16="http://schemas.microsoft.com/office/drawing/2014/main" id="{0D5BBB2C-D977-CFCD-3C26-2F4CB17BE49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06152" y="840433"/>
            <a:ext cx="2693186" cy="168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1CBA7-25F4-B464-176A-D449FE33C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25945-C872-B49C-00A6-368F2C2E5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2" name="Google Shape;115;p15">
            <a:extLst>
              <a:ext uri="{FF2B5EF4-FFF2-40B4-BE49-F238E27FC236}">
                <a16:creationId xmlns:a16="http://schemas.microsoft.com/office/drawing/2014/main" id="{0FFA960F-643F-8CCA-7CB1-D79253C55527}"/>
              </a:ext>
            </a:extLst>
          </p:cNvPr>
          <p:cNvSpPr txBox="1"/>
          <p:nvPr/>
        </p:nvSpPr>
        <p:spPr>
          <a:xfrm>
            <a:off x="681275" y="3175818"/>
            <a:ext cx="3925553" cy="30559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Chez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Étrusques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premier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auteur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mentionner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"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est Plinio il vecchio, qui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Tarquinio il Superbo, le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septième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dernier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roi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étrusque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Rome. En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Étrusques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aimaient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tellement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verdure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leurs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nécropoles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rupestres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étaient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dotées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16;p15">
            <a:extLst>
              <a:ext uri="{FF2B5EF4-FFF2-40B4-BE49-F238E27FC236}">
                <a16:creationId xmlns:a16="http://schemas.microsoft.com/office/drawing/2014/main" id="{DD102E31-ABD3-7E43-1518-72D34436B143}"/>
              </a:ext>
            </a:extLst>
          </p:cNvPr>
          <p:cNvSpPr txBox="1"/>
          <p:nvPr/>
        </p:nvSpPr>
        <p:spPr>
          <a:xfrm>
            <a:off x="4649591" y="3148965"/>
            <a:ext cx="3316990" cy="28622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Chez</a:t>
            </a:r>
            <a:r>
              <a:rPr lang="it-IT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Romains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péristyle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à l'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intérieur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villas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romaines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trouvaient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". Le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potager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le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représentaient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oasis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paix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tranquillité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refuge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contre la vie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urbaine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lieu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chargé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d'une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signification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religieuse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symbolique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7;p15">
            <a:extLst>
              <a:ext uri="{FF2B5EF4-FFF2-40B4-BE49-F238E27FC236}">
                <a16:creationId xmlns:a16="http://schemas.microsoft.com/office/drawing/2014/main" id="{6F1E8874-9F9B-44FF-96E3-053E0FDA9C10}"/>
              </a:ext>
            </a:extLst>
          </p:cNvPr>
          <p:cNvSpPr txBox="1"/>
          <p:nvPr/>
        </p:nvSpPr>
        <p:spPr>
          <a:xfrm>
            <a:off x="8243403" y="3117435"/>
            <a:ext cx="3316990" cy="31392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Jardins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bénédictins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"Ora et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Labora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Benedetto da Norcia 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composé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Règle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laquelle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écrit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"Le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monastère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donc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doit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éventuellement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organisé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sorte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qu'à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l'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intérieur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puisse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trouver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tout ce dont on 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besoin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eau,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moulin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potager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travailleurs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...".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8;p15">
            <a:extLst>
              <a:ext uri="{FF2B5EF4-FFF2-40B4-BE49-F238E27FC236}">
                <a16:creationId xmlns:a16="http://schemas.microsoft.com/office/drawing/2014/main" id="{D9CF45E4-C73F-2124-AC78-A8199D7F4E07}"/>
              </a:ext>
            </a:extLst>
          </p:cNvPr>
          <p:cNvSpPr txBox="1"/>
          <p:nvPr/>
        </p:nvSpPr>
        <p:spPr>
          <a:xfrm>
            <a:off x="1104879" y="2836907"/>
            <a:ext cx="25914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300 </a:t>
            </a:r>
            <a:r>
              <a:rPr lang="it-IT" sz="1800" b="1" i="0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avant</a:t>
            </a: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J.-C.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19;p15">
            <a:extLst>
              <a:ext uri="{FF2B5EF4-FFF2-40B4-BE49-F238E27FC236}">
                <a16:creationId xmlns:a16="http://schemas.microsoft.com/office/drawing/2014/main" id="{504EA346-6F4C-0DD9-4DD6-AA1791F8C1DF}"/>
              </a:ext>
            </a:extLst>
          </p:cNvPr>
          <p:cNvSpPr txBox="1"/>
          <p:nvPr/>
        </p:nvSpPr>
        <p:spPr>
          <a:xfrm>
            <a:off x="4684501" y="2806527"/>
            <a:ext cx="257070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200 AVANT J.-C.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0;p15">
            <a:extLst>
              <a:ext uri="{FF2B5EF4-FFF2-40B4-BE49-F238E27FC236}">
                <a16:creationId xmlns:a16="http://schemas.microsoft.com/office/drawing/2014/main" id="{B53A6A2B-EF41-F772-CAD1-48F9BA706800}"/>
              </a:ext>
            </a:extLst>
          </p:cNvPr>
          <p:cNvSpPr txBox="1"/>
          <p:nvPr/>
        </p:nvSpPr>
        <p:spPr>
          <a:xfrm>
            <a:off x="8420735" y="2836907"/>
            <a:ext cx="265738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529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121;p15">
            <a:extLst>
              <a:ext uri="{FF2B5EF4-FFF2-40B4-BE49-F238E27FC236}">
                <a16:creationId xmlns:a16="http://schemas.microsoft.com/office/drawing/2014/main" id="{BB6B136E-35FD-ADDD-B2AD-B213B4F9E0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4879" y="1109625"/>
            <a:ext cx="2605670" cy="171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2;p15" descr="Immagine che contiene edificio, erba, casa, esterni&#10;&#10;Descrizione generata automaticamente">
            <a:extLst>
              <a:ext uri="{FF2B5EF4-FFF2-40B4-BE49-F238E27FC236}">
                <a16:creationId xmlns:a16="http://schemas.microsoft.com/office/drawing/2014/main" id="{15BD57A1-4FE2-6F10-079E-12EA443E9A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3888" y="990455"/>
            <a:ext cx="2564224" cy="1799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3;p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2B8650E8-8F34-2648-C73D-62DD6DE9D2E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2373" y="982114"/>
            <a:ext cx="1285289" cy="1799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861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E763C-F1DC-9736-882B-5A91B84DD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E176BA-74F6-DD6D-85EF-9DE76D0F8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12" name="Google Shape;130;p16">
            <a:extLst>
              <a:ext uri="{FF2B5EF4-FFF2-40B4-BE49-F238E27FC236}">
                <a16:creationId xmlns:a16="http://schemas.microsoft.com/office/drawing/2014/main" id="{2727A5C0-367D-2032-491F-6D1E9D377DF4}"/>
              </a:ext>
            </a:extLst>
          </p:cNvPr>
          <p:cNvSpPr txBox="1"/>
          <p:nvPr/>
        </p:nvSpPr>
        <p:spPr>
          <a:xfrm>
            <a:off x="5127245" y="3252277"/>
            <a:ext cx="2581682" cy="28622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Conclusus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ville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médiévale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derrière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maisons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il y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avait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potagers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où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l'on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cultivait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herbes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aromatiques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légumes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base et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parfois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vignes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arbres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fruitiers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1;p16">
            <a:extLst>
              <a:ext uri="{FF2B5EF4-FFF2-40B4-BE49-F238E27FC236}">
                <a16:creationId xmlns:a16="http://schemas.microsoft.com/office/drawing/2014/main" id="{0EC0DFD2-31B4-12F3-D038-45160BA58E8F}"/>
              </a:ext>
            </a:extLst>
          </p:cNvPr>
          <p:cNvSpPr txBox="1"/>
          <p:nvPr/>
        </p:nvSpPr>
        <p:spPr>
          <a:xfrm>
            <a:off x="1194319" y="3252277"/>
            <a:ext cx="3623900" cy="30559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arabe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attribue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aux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Arabes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l'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d'un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certain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d'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espèces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cultivées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l'Europe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méditerranéenne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notamment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aubergines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citrons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oranges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pêches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abricots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coton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la canne à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sucre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riz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caroube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16">
            <a:extLst>
              <a:ext uri="{FF2B5EF4-FFF2-40B4-BE49-F238E27FC236}">
                <a16:creationId xmlns:a16="http://schemas.microsoft.com/office/drawing/2014/main" id="{53025A2F-90B8-0C00-6D3A-C464B27E32E5}"/>
              </a:ext>
            </a:extLst>
          </p:cNvPr>
          <p:cNvSpPr txBox="1"/>
          <p:nvPr/>
        </p:nvSpPr>
        <p:spPr>
          <a:xfrm>
            <a:off x="8017955" y="3252277"/>
            <a:ext cx="3492770" cy="275956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Jardins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potagers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Jean de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Quintinie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étudiant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botanique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crée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premier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potager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le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roi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Louis XIV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château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Versailles (10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hectares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qui est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alors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l'un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plus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centres d'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expérimentation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Europe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domaine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3;p16">
            <a:extLst>
              <a:ext uri="{FF2B5EF4-FFF2-40B4-BE49-F238E27FC236}">
                <a16:creationId xmlns:a16="http://schemas.microsoft.com/office/drawing/2014/main" id="{41158FC7-2CC7-1326-5A76-3265D5AEEF99}"/>
              </a:ext>
            </a:extLst>
          </p:cNvPr>
          <p:cNvSpPr txBox="1"/>
          <p:nvPr/>
        </p:nvSpPr>
        <p:spPr>
          <a:xfrm>
            <a:off x="5574726" y="2882945"/>
            <a:ext cx="23084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1100 – 1450 </a:t>
            </a:r>
            <a:endParaRPr sz="1800" b="1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34;p16">
            <a:extLst>
              <a:ext uri="{FF2B5EF4-FFF2-40B4-BE49-F238E27FC236}">
                <a16:creationId xmlns:a16="http://schemas.microsoft.com/office/drawing/2014/main" id="{D2C5AC20-B95A-C4CC-965A-680B28A45D33}"/>
              </a:ext>
            </a:extLst>
          </p:cNvPr>
          <p:cNvSpPr txBox="1"/>
          <p:nvPr/>
        </p:nvSpPr>
        <p:spPr>
          <a:xfrm>
            <a:off x="2274450" y="2944153"/>
            <a:ext cx="17594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800-1000</a:t>
            </a:r>
            <a:endParaRPr sz="1800" b="1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35;p16">
            <a:extLst>
              <a:ext uri="{FF2B5EF4-FFF2-40B4-BE49-F238E27FC236}">
                <a16:creationId xmlns:a16="http://schemas.microsoft.com/office/drawing/2014/main" id="{3153AC44-47C5-EDAC-AF46-42035D6A3851}"/>
              </a:ext>
            </a:extLst>
          </p:cNvPr>
          <p:cNvSpPr txBox="1"/>
          <p:nvPr/>
        </p:nvSpPr>
        <p:spPr>
          <a:xfrm>
            <a:off x="9424018" y="2944153"/>
            <a:ext cx="16758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1660</a:t>
            </a:r>
            <a:endParaRPr sz="1400" b="0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36;p16" descr="Immagine che contiene testo&#10;&#10;Descrizione generata automaticamente">
            <a:extLst>
              <a:ext uri="{FF2B5EF4-FFF2-40B4-BE49-F238E27FC236}">
                <a16:creationId xmlns:a16="http://schemas.microsoft.com/office/drawing/2014/main" id="{8BE00A09-2F41-4AFC-472A-754A233AB0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7050" y="479563"/>
            <a:ext cx="2000416" cy="240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37;p16">
            <a:extLst>
              <a:ext uri="{FF2B5EF4-FFF2-40B4-BE49-F238E27FC236}">
                <a16:creationId xmlns:a16="http://schemas.microsoft.com/office/drawing/2014/main" id="{B9576D34-0AAA-A0FF-0322-F33CBE1D287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7353" y="943269"/>
            <a:ext cx="2843817" cy="1939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38;p16" descr="Immagine che contiene testo&#10;&#10;Descrizione generata automaticamente">
            <a:extLst>
              <a:ext uri="{FF2B5EF4-FFF2-40B4-BE49-F238E27FC236}">
                <a16:creationId xmlns:a16="http://schemas.microsoft.com/office/drawing/2014/main" id="{C114E93E-4D61-ACFB-6E39-AD6B3D590F2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32136" y="479563"/>
            <a:ext cx="2000416" cy="2403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536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59CBF-AC60-B813-1C09-7D7383CC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9FADF-1B48-797E-031D-FF5FF62D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2" name="Google Shape;144;p17">
            <a:extLst>
              <a:ext uri="{FF2B5EF4-FFF2-40B4-BE49-F238E27FC236}">
                <a16:creationId xmlns:a16="http://schemas.microsoft.com/office/drawing/2014/main" id="{7505BA6C-A932-6E84-D062-79AF91CA714A}"/>
              </a:ext>
            </a:extLst>
          </p:cNvPr>
          <p:cNvSpPr txBox="1"/>
          <p:nvPr/>
        </p:nvSpPr>
        <p:spPr>
          <a:xfrm>
            <a:off x="3235868" y="5945501"/>
            <a:ext cx="557991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Entrée </a:t>
            </a:r>
            <a:r>
              <a:rPr lang="it-IT" sz="1800" b="1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royale</a:t>
            </a:r>
            <a:r>
              <a:rPr lang="it-IT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b="1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</a:t>
            </a:r>
            <a:r>
              <a:rPr lang="it-IT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b="1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jardin</a:t>
            </a:r>
            <a:r>
              <a:rPr lang="it-IT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Louis XIV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45;p17" descr="Immagine che contiene albero, esterni, edificio, pietra&#10;&#10;Descrizione generata automaticamente">
            <a:extLst>
              <a:ext uri="{FF2B5EF4-FFF2-40B4-BE49-F238E27FC236}">
                <a16:creationId xmlns:a16="http://schemas.microsoft.com/office/drawing/2014/main" id="{46D6951D-900C-9768-08D9-FC81A67A8C4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21404" y="1284487"/>
            <a:ext cx="4025665" cy="3810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Plan_du_potager_de_Versailles_[...]Le_Nôtre_btv1b53128275r.JPEG">
            <a:extLst>
              <a:ext uri="{FF2B5EF4-FFF2-40B4-BE49-F238E27FC236}">
                <a16:creationId xmlns:a16="http://schemas.microsoft.com/office/drawing/2014/main" id="{E4EDAFAF-9A94-F67E-D58D-1055F9B07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331" y="329894"/>
            <a:ext cx="3348000" cy="50383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A33C84-C67B-DC8F-F9A1-8EBCA7DFBD91}"/>
              </a:ext>
            </a:extLst>
          </p:cNvPr>
          <p:cNvSpPr/>
          <p:nvPr/>
        </p:nvSpPr>
        <p:spPr>
          <a:xfrm>
            <a:off x="6205873" y="5433806"/>
            <a:ext cx="3466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Plan du potager de Versailles, 1678</a:t>
            </a:r>
          </a:p>
        </p:txBody>
      </p:sp>
    </p:spTree>
    <p:extLst>
      <p:ext uri="{BB962C8B-B14F-4D97-AF65-F5344CB8AC3E}">
        <p14:creationId xmlns:p14="http://schemas.microsoft.com/office/powerpoint/2010/main" val="1122764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483</Words>
  <Application>Microsoft Macintosh PowerPoint</Application>
  <PresentationFormat>Grand écran</PresentationFormat>
  <Paragraphs>44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Times New Roman</vt:lpstr>
      <vt:lpstr>Tema de Office</vt:lpstr>
      <vt:lpstr>Histoire ancienne des jardins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Communication onProjects</dc:creator>
  <cp:lastModifiedBy>Nicolas Condom</cp:lastModifiedBy>
  <cp:revision>76</cp:revision>
  <dcterms:created xsi:type="dcterms:W3CDTF">2022-11-23T09:11:19Z</dcterms:created>
  <dcterms:modified xsi:type="dcterms:W3CDTF">2025-05-07T14:08:35Z</dcterms:modified>
</cp:coreProperties>
</file>