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265" r:id="rId3"/>
    <p:sldId id="269" r:id="rId4"/>
    <p:sldId id="267" r:id="rId5"/>
    <p:sldId id="270" r:id="rId6"/>
    <p:sldId id="271" r:id="rId7"/>
    <p:sldId id="266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132"/>
    <a:srgbClr val="59AF37"/>
    <a:srgbClr val="EEFAEE"/>
    <a:srgbClr val="914B91"/>
    <a:srgbClr val="FAFAFA"/>
    <a:srgbClr val="F4BD02"/>
    <a:srgbClr val="ED7F21"/>
    <a:srgbClr val="0283C8"/>
    <a:srgbClr val="A1CE3B"/>
    <a:srgbClr val="EB3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4"/>
    <p:restoredTop sz="94690"/>
  </p:normalViewPr>
  <p:slideViewPr>
    <p:cSldViewPr snapToGrid="0">
      <p:cViewPr varScale="1">
        <p:scale>
          <a:sx n="111" d="100"/>
          <a:sy n="111" d="100"/>
        </p:scale>
        <p:origin x="8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9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8512B98-3EF1-1532-721F-AD493468A2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D1CCDC-D576-1781-AC4A-03D47E020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0EA7-C261-B646-9A69-ED40B18A742F}" type="datetimeFigureOut">
              <a:rPr lang="es-ES" smtClean="0"/>
              <a:t>11/4/25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56BECC-291C-C7D2-3311-6B6A7EF4F4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0D23E2-60D1-1FDA-EA54-C424537784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DCEB4-FAC7-6F46-BD43-80309A1EEDAD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58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C5FF-4360-6D43-8E4E-D12D2397760D}" type="datetimeFigureOut">
              <a:rPr lang="es-ES" smtClean="0"/>
              <a:t>11/4/25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ADFC-EDDC-C84D-89DC-F49CAFA8C320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00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1.pn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5.jpg"/><Relationship Id="rId5" Type="http://schemas.openxmlformats.org/officeDocument/2006/relationships/image" Target="../media/image3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3DCE625-57C6-200A-6060-032B50108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467" y="5913519"/>
            <a:ext cx="5501096" cy="37953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subtitle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.: Meeting, </a:t>
            </a:r>
            <a:r>
              <a:rPr lang="es-ES" dirty="0" err="1"/>
              <a:t>venue</a:t>
            </a:r>
            <a:r>
              <a:rPr lang="es-ES" dirty="0"/>
              <a:t> &amp; date)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08E08D27-259F-6B63-15D8-531EF6F33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8" y="2704104"/>
            <a:ext cx="5532995" cy="189993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Write the title</a:t>
            </a:r>
            <a:br>
              <a:rPr lang="en-US" dirty="0"/>
            </a:br>
            <a:r>
              <a:rPr lang="en-US" dirty="0"/>
              <a:t>of your presentation here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DCDABE45-3A6C-294B-2C1F-1937169570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29" y="564944"/>
            <a:ext cx="3831771" cy="102216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8CA58D3-0445-4A8C-CD51-8787074A22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98" r="5861"/>
          <a:stretch/>
        </p:blipFill>
        <p:spPr>
          <a:xfrm>
            <a:off x="7638749" y="2498397"/>
            <a:ext cx="4553251" cy="282557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C95832E0-169F-9770-7FA3-7FA4D22326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613" y="1851993"/>
            <a:ext cx="2617666" cy="129280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B77D0581-0FD5-68D9-A8E0-EF31642B4F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5251"/>
          <a:stretch/>
        </p:blipFill>
        <p:spPr>
          <a:xfrm rot="10800000">
            <a:off x="8360804" y="0"/>
            <a:ext cx="2768600" cy="1025256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14190DA-39DA-CB9B-E034-5A3CDAE0019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024350">
            <a:off x="4795643" y="-351772"/>
            <a:ext cx="2577663" cy="1986317"/>
          </a:xfrm>
          <a:prstGeom prst="rect">
            <a:avLst/>
          </a:prstGeom>
        </p:spPr>
      </p:pic>
      <p:pic>
        <p:nvPicPr>
          <p:cNvPr id="19" name="Imagen 18" descr="Imagen que contiene Forma&#10;&#10;Descripción generada automáticamente">
            <a:extLst>
              <a:ext uri="{FF2B5EF4-FFF2-40B4-BE49-F238E27FC236}">
                <a16:creationId xmlns:a16="http://schemas.microsoft.com/office/drawing/2014/main" id="{C9AA8283-52B3-8F3A-114D-AFD6C370F96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94238" y="514059"/>
            <a:ext cx="1230829" cy="124776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FD31E3F-8903-86C5-677E-408AD7B1B0D0}"/>
              </a:ext>
            </a:extLst>
          </p:cNvPr>
          <p:cNvSpPr txBox="1"/>
          <p:nvPr userDrawn="1"/>
        </p:nvSpPr>
        <p:spPr>
          <a:xfrm>
            <a:off x="7061200" y="5632496"/>
            <a:ext cx="4663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C69EAAB-3A69-9DCB-7125-BF2B18AF4933}"/>
              </a:ext>
            </a:extLst>
          </p:cNvPr>
          <p:cNvSpPr txBox="1"/>
          <p:nvPr userDrawn="1"/>
        </p:nvSpPr>
        <p:spPr>
          <a:xfrm>
            <a:off x="7067911" y="5295886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</p:spTree>
    <p:extLst>
      <p:ext uri="{BB962C8B-B14F-4D97-AF65-F5344CB8AC3E}">
        <p14:creationId xmlns:p14="http://schemas.microsoft.com/office/powerpoint/2010/main" val="365285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CDFB287-0AA5-A79E-1197-E9F97C1AE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022" y="1313558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8AAB59A8-8A7F-EF7A-942E-225D0DE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98AD08D-CD59-BCC3-DD13-F9F77BC71BA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11/4/25</a:t>
            </a:fld>
            <a:endParaRPr lang="es-ES" dirty="0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61F304CA-DAA3-5EFE-1288-BFC1290B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8F78307-0891-1B50-F2F7-DA6D0667D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3350012-2EF9-17E4-CA8D-499F47589936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2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EE0D79F-DCDA-7F3B-0B9A-672FEC1B2C5A}"/>
              </a:ext>
            </a:extLst>
          </p:cNvPr>
          <p:cNvSpPr/>
          <p:nvPr userDrawn="1"/>
        </p:nvSpPr>
        <p:spPr>
          <a:xfrm>
            <a:off x="0" y="0"/>
            <a:ext cx="3668486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3308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EDD4D3A8-074B-314C-97F5-1554D3975D1F}"/>
              </a:ext>
            </a:extLst>
          </p:cNvPr>
          <p:cNvSpPr/>
          <p:nvPr userDrawn="1"/>
        </p:nvSpPr>
        <p:spPr>
          <a:xfrm rot="16200000">
            <a:off x="694336" y="1294844"/>
            <a:ext cx="4844315" cy="4844315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707B52-02C9-3A8B-D778-2E05B3C0B5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00886" y="3061991"/>
            <a:ext cx="5709839" cy="2749700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49DAF09-7083-1FE3-70AE-D40CD47AD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227" y="1803213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170B5539-8C61-B9FD-B0E5-E1F8352D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61644D17-64BC-8382-B404-BABBD65802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11/4/25</a:t>
            </a:fld>
            <a:endParaRPr lang="es-ES" dirty="0"/>
          </a:p>
        </p:txBody>
      </p:sp>
      <p:sp>
        <p:nvSpPr>
          <p:cNvPr id="16" name="Marcador de número de diapositiva 4">
            <a:extLst>
              <a:ext uri="{FF2B5EF4-FFF2-40B4-BE49-F238E27FC236}">
                <a16:creationId xmlns:a16="http://schemas.microsoft.com/office/drawing/2014/main" id="{5EFF03AE-FCCA-1618-7596-D2EFD3FC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65526418-A556-1FB9-715C-C04660A1ED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7780" y="2637876"/>
            <a:ext cx="57094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0CC7817-1D40-B77A-194A-A5B4E327A4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1022216" y="1651049"/>
            <a:ext cx="4192629" cy="4135448"/>
          </a:xfrm>
          <a:prstGeom prst="teardrop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AFD9C54A-EF26-D595-8F73-F47F47415A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A4D294EA-5354-9A3E-4C00-7C8DA214F1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466978" cy="539363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Photo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AB31038-3C86-073E-FE67-EF654A7300A4}"/>
              </a:ext>
            </a:extLst>
          </p:cNvPr>
          <p:cNvSpPr/>
          <p:nvPr userDrawn="1"/>
        </p:nvSpPr>
        <p:spPr>
          <a:xfrm>
            <a:off x="9711" y="5405209"/>
            <a:ext cx="5466978" cy="1464365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14B91"/>
              </a:solidFill>
            </a:endParaRP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477C188-B185-BC8E-5B29-056209F896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15" y="5777948"/>
            <a:ext cx="4564711" cy="833642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A230D1-4DC4-C22C-055A-2B848645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3F3D7FE6-E816-0D48-5650-237BEEC9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13FE66DC-D7C7-7319-881F-03CD96E16B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2749473"/>
            <a:ext cx="5518898" cy="3199914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83A05F5-7C73-ADA2-BA09-69850603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90695"/>
            <a:ext cx="55188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FC9674BD-66DA-6FBC-22B2-DA8994429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2325358"/>
            <a:ext cx="55188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65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6E24DBEF-F88A-FCAA-67AF-74CE8963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A1976DB7-F157-08AD-64A0-E64B8AD6FE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11/4/25</a:t>
            </a:fld>
            <a:endParaRPr lang="es-ES" dirty="0"/>
          </a:p>
        </p:txBody>
      </p:sp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24F848A6-7441-798B-5865-66F4F8C9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D76FEDE-B713-02B3-BD37-12F73C85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012102B-DCFD-4602-AA3B-4E67B99433A0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3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A05D1E60-AD83-11FC-560E-09695B6F4538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25">
            <a:extLst>
              <a:ext uri="{FF2B5EF4-FFF2-40B4-BE49-F238E27FC236}">
                <a16:creationId xmlns:a16="http://schemas.microsoft.com/office/drawing/2014/main" id="{7B5B11CC-AB9C-186A-22F4-601B36B27936}"/>
              </a:ext>
            </a:extLst>
          </p:cNvPr>
          <p:cNvSpPr txBox="1"/>
          <p:nvPr userDrawn="1"/>
        </p:nvSpPr>
        <p:spPr>
          <a:xfrm>
            <a:off x="6524262" y="917185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COORDINATOR</a:t>
            </a:r>
          </a:p>
        </p:txBody>
      </p:sp>
      <p:pic>
        <p:nvPicPr>
          <p:cNvPr id="37" name="Imagen 36" descr="Imagen que contiene Forma&#10;&#10;Descripción generada automáticamente">
            <a:extLst>
              <a:ext uri="{FF2B5EF4-FFF2-40B4-BE49-F238E27FC236}">
                <a16:creationId xmlns:a16="http://schemas.microsoft.com/office/drawing/2014/main" id="{EC5B01F8-8B24-9EED-7771-70E8BE5E6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900" y="5172541"/>
            <a:ext cx="1318740" cy="1336888"/>
          </a:xfrm>
          <a:prstGeom prst="rect">
            <a:avLst/>
          </a:prstGeom>
        </p:spPr>
      </p:pic>
      <p:sp>
        <p:nvSpPr>
          <p:cNvPr id="40" name="CuadroTexto 25">
            <a:extLst>
              <a:ext uri="{FF2B5EF4-FFF2-40B4-BE49-F238E27FC236}">
                <a16:creationId xmlns:a16="http://schemas.microsoft.com/office/drawing/2014/main" id="{C0869E09-A581-6C37-38B7-8CB999722540}"/>
              </a:ext>
            </a:extLst>
          </p:cNvPr>
          <p:cNvSpPr txBox="1"/>
          <p:nvPr userDrawn="1"/>
        </p:nvSpPr>
        <p:spPr>
          <a:xfrm>
            <a:off x="6524262" y="3238488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D04E495-B4A8-6FBC-8D25-B63F632A0C62}"/>
              </a:ext>
            </a:extLst>
          </p:cNvPr>
          <p:cNvCxnSpPr>
            <a:cxnSpLocks/>
          </p:cNvCxnSpPr>
          <p:nvPr userDrawn="1"/>
        </p:nvCxnSpPr>
        <p:spPr>
          <a:xfrm>
            <a:off x="6620436" y="351993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712F79D-7F54-5901-610D-56B38DC82DE0}"/>
              </a:ext>
            </a:extLst>
          </p:cNvPr>
          <p:cNvCxnSpPr>
            <a:cxnSpLocks/>
          </p:cNvCxnSpPr>
          <p:nvPr userDrawn="1"/>
        </p:nvCxnSpPr>
        <p:spPr>
          <a:xfrm>
            <a:off x="6620436" y="120587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B0983D6-3F96-9081-095D-2EA2AD167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78" y="1809277"/>
            <a:ext cx="3890446" cy="25599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D6BE65C-23A3-C614-FED7-F6E6BC65F1F0}"/>
              </a:ext>
            </a:extLst>
          </p:cNvPr>
          <p:cNvSpPr txBox="1"/>
          <p:nvPr userDrawn="1"/>
        </p:nvSpPr>
        <p:spPr>
          <a:xfrm>
            <a:off x="1788640" y="5589837"/>
            <a:ext cx="3890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54F9CA-F401-8959-E8E0-A80F47F7C519}"/>
              </a:ext>
            </a:extLst>
          </p:cNvPr>
          <p:cNvSpPr txBox="1"/>
          <p:nvPr userDrawn="1"/>
        </p:nvSpPr>
        <p:spPr>
          <a:xfrm>
            <a:off x="1795351" y="5253227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BEF6236-FE6A-B3A9-E2F4-C10E3BE21D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1152" r="394"/>
          <a:stretch/>
        </p:blipFill>
        <p:spPr>
          <a:xfrm>
            <a:off x="1802756" y="0"/>
            <a:ext cx="4318645" cy="17685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95A4C39-DEF5-2F78-1108-A4B493714A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1719"/>
          <a:stretch/>
        </p:blipFill>
        <p:spPr>
          <a:xfrm>
            <a:off x="-15230" y="866830"/>
            <a:ext cx="1303720" cy="1333603"/>
          </a:xfrm>
          <a:prstGeom prst="rect">
            <a:avLst/>
          </a:prstGeom>
        </p:spPr>
      </p:pic>
      <p:pic>
        <p:nvPicPr>
          <p:cNvPr id="14" name="Imagen 1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4D2D7D2-D7DB-6A2C-E6F6-DD0EA004F4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24262" y="1345889"/>
            <a:ext cx="1374494" cy="1443219"/>
          </a:xfrm>
          <a:prstGeom prst="rect">
            <a:avLst/>
          </a:prstGeom>
        </p:spPr>
      </p:pic>
      <p:pic>
        <p:nvPicPr>
          <p:cNvPr id="21" name="Imagen 20" descr="Imagen que contiene Texto&#10;&#10;Descripción generada automáticamente">
            <a:extLst>
              <a:ext uri="{FF2B5EF4-FFF2-40B4-BE49-F238E27FC236}">
                <a16:creationId xmlns:a16="http://schemas.microsoft.com/office/drawing/2014/main" id="{46F5B7B9-14CC-0439-0209-EEF48734693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20436" y="3888667"/>
            <a:ext cx="2307664" cy="113752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D5C6625-5827-0712-25F8-731BB122519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31014" y="5531698"/>
            <a:ext cx="2297086" cy="282168"/>
          </a:xfrm>
          <a:prstGeom prst="rect">
            <a:avLst/>
          </a:prstGeom>
        </p:spPr>
      </p:pic>
      <p:pic>
        <p:nvPicPr>
          <p:cNvPr id="30" name="Imagen 2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EE8E64BC-74A7-AFE6-F31B-16AD4D57BD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341569" y="5430884"/>
            <a:ext cx="2095349" cy="427800"/>
          </a:xfrm>
          <a:prstGeom prst="rect">
            <a:avLst/>
          </a:prstGeom>
        </p:spPr>
      </p:pic>
      <p:pic>
        <p:nvPicPr>
          <p:cNvPr id="32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EE27F85-2872-63D2-E350-FBDDB77B160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68713" y="3723267"/>
            <a:ext cx="1441060" cy="14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0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F82EFC-ABDC-F304-702C-01D10C52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11D00F-6FE2-EF74-6C1A-08537CBCB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F2B1D-C30C-A6AC-B154-EC127A22B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ED7E2-0D93-4F4B-A8E3-4663300AC84C}" type="datetime1">
              <a:rPr lang="es-ES" smtClean="0"/>
              <a:t>11/4/25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DFF5F9-B027-9D32-58E5-6A93C2ED4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Your Organisation's Name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F06C3A-E227-D7E7-C5DF-95E08491F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97C0-89C0-8A4C-9EEA-3CADCA39380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2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2" r:id="rId4"/>
    <p:sldLayoutId id="2147483655" r:id="rId5"/>
    <p:sldLayoutId id="214748366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79466CD-BB49-E8EC-FF7D-B8CDB2DC8C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Guide to the implementation of a successful teaching garden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AD4B74-4120-31AE-829B-CA93796B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6600" dirty="0" err="1">
                <a:latin typeface="Calibri" panose="020F0502020204030204" pitchFamily="34" charset="0"/>
                <a:cs typeface="Calibri" panose="020F0502020204030204" pitchFamily="34" charset="0"/>
              </a:rPr>
              <a:t>Phases</a:t>
            </a:r>
            <a:r>
              <a:rPr lang="es-ES" sz="6600" dirty="0"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s-ES" sz="6600" dirty="0" err="1">
                <a:latin typeface="Calibri" panose="020F0502020204030204" pitchFamily="34" charset="0"/>
                <a:cs typeface="Calibri" panose="020F0502020204030204" pitchFamily="34" charset="0"/>
              </a:rPr>
              <a:t>projet</a:t>
            </a:r>
            <a:endParaRPr lang="es-E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2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4685E622-4684-4EA2-B169-9416A1093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676" y="2091430"/>
            <a:ext cx="4310796" cy="3979196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2" y="1313558"/>
            <a:ext cx="6830111" cy="524629"/>
          </a:xfrm>
        </p:spPr>
        <p:txBody>
          <a:bodyPr/>
          <a:lstStyle/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planification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053A685E-1437-3335-DBA2-B7A821160B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2</a:t>
            </a:fld>
            <a:endParaRPr lang="es-E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1B3F69-5854-4DA9-B03D-6A4224D7146D}"/>
              </a:ext>
            </a:extLst>
          </p:cNvPr>
          <p:cNvSpPr txBox="1"/>
          <p:nvPr/>
        </p:nvSpPr>
        <p:spPr>
          <a:xfrm>
            <a:off x="681275" y="2188202"/>
            <a:ext cx="76160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dirty="0"/>
              <a:t>Brainstorming et </a:t>
            </a:r>
            <a:r>
              <a:rPr lang="it-IT" sz="2400" dirty="0" err="1"/>
              <a:t>recherche</a:t>
            </a:r>
            <a:r>
              <a:rPr lang="it-IT" sz="2400" dirty="0"/>
              <a:t> </a:t>
            </a:r>
            <a:r>
              <a:rPr lang="it-IT" sz="2400" dirty="0" err="1"/>
              <a:t>initiale</a:t>
            </a:r>
            <a:r>
              <a:rPr lang="it-IT" sz="2400" dirty="0"/>
              <a:t> 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2400" dirty="0"/>
              <a:t>Exploration </a:t>
            </a:r>
            <a:r>
              <a:rPr lang="it-IT" sz="2400" dirty="0" err="1"/>
              <a:t>des</a:t>
            </a:r>
            <a:r>
              <a:rPr lang="it-IT" sz="2400" dirty="0"/>
              <a:t> concepts </a:t>
            </a:r>
            <a:r>
              <a:rPr lang="it-IT" sz="2400" dirty="0" err="1"/>
              <a:t>clés</a:t>
            </a:r>
            <a:r>
              <a:rPr lang="it-IT" sz="2400" dirty="0"/>
              <a:t> </a:t>
            </a:r>
            <a:r>
              <a:rPr lang="it-IT" sz="2400" dirty="0" err="1"/>
              <a:t>liés</a:t>
            </a:r>
            <a:r>
              <a:rPr lang="it-IT" sz="2400" dirty="0"/>
              <a:t> </a:t>
            </a:r>
            <a:r>
              <a:rPr lang="it-IT" sz="2400" dirty="0" err="1"/>
              <a:t>aux</a:t>
            </a:r>
            <a:r>
              <a:rPr lang="it-IT" sz="2400" dirty="0"/>
              <a:t> </a:t>
            </a:r>
            <a:r>
              <a:rPr lang="it-IT" sz="2400" dirty="0" err="1"/>
              <a:t>jardins</a:t>
            </a:r>
            <a:r>
              <a:rPr lang="it-IT" sz="2400" dirty="0"/>
              <a:t> </a:t>
            </a:r>
            <a:r>
              <a:rPr lang="it-IT" sz="2400" dirty="0" err="1"/>
              <a:t>potagers</a:t>
            </a:r>
            <a:r>
              <a:rPr lang="it-IT" sz="2400" dirty="0"/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2400" dirty="0" err="1"/>
              <a:t>Implication</a:t>
            </a:r>
            <a:r>
              <a:rPr lang="it-IT" sz="2400" dirty="0"/>
              <a:t> </a:t>
            </a:r>
            <a:r>
              <a:rPr lang="it-IT" sz="2400" dirty="0" err="1"/>
              <a:t>des</a:t>
            </a:r>
            <a:r>
              <a:rPr lang="it-IT" sz="2400" dirty="0"/>
              <a:t> </a:t>
            </a:r>
            <a:r>
              <a:rPr lang="it-IT" sz="2400" dirty="0" err="1"/>
              <a:t>élèves</a:t>
            </a:r>
            <a:r>
              <a:rPr lang="it-IT" sz="2400" dirty="0"/>
              <a:t> </a:t>
            </a:r>
            <a:r>
              <a:rPr lang="it-IT" sz="2400" dirty="0" err="1"/>
              <a:t>dans</a:t>
            </a:r>
            <a:r>
              <a:rPr lang="it-IT" sz="2400" dirty="0"/>
              <a:t> le </a:t>
            </a:r>
            <a:r>
              <a:rPr lang="it-IT" sz="2400" dirty="0" err="1"/>
              <a:t>processus</a:t>
            </a:r>
            <a:r>
              <a:rPr lang="it-IT" sz="2400" dirty="0"/>
              <a:t> </a:t>
            </a:r>
            <a:r>
              <a:rPr lang="it-IT" sz="2400" dirty="0" err="1"/>
              <a:t>créatif</a:t>
            </a:r>
            <a:r>
              <a:rPr lang="it-IT" sz="24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dirty="0" err="1"/>
              <a:t>Connaissances</a:t>
            </a:r>
            <a:r>
              <a:rPr lang="it-IT" sz="2400" dirty="0"/>
              <a:t> </a:t>
            </a:r>
            <a:r>
              <a:rPr lang="it-IT" sz="2400" dirty="0" err="1"/>
              <a:t>préalables</a:t>
            </a:r>
            <a:r>
              <a:rPr lang="it-IT" sz="2400" dirty="0"/>
              <a:t> 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2400" dirty="0" err="1"/>
              <a:t>Signification</a:t>
            </a:r>
            <a:r>
              <a:rPr lang="it-IT" sz="2400" dirty="0"/>
              <a:t> et </a:t>
            </a:r>
            <a:r>
              <a:rPr lang="it-IT" sz="2400" dirty="0" err="1"/>
              <a:t>importance</a:t>
            </a:r>
            <a:r>
              <a:rPr lang="it-IT" sz="2400" dirty="0"/>
              <a:t> </a:t>
            </a:r>
            <a:r>
              <a:rPr lang="it-IT" sz="2400" dirty="0" err="1"/>
              <a:t>des</a:t>
            </a:r>
            <a:r>
              <a:rPr lang="it-IT" sz="2400" dirty="0"/>
              <a:t> </a:t>
            </a:r>
            <a:r>
              <a:rPr lang="it-IT" sz="2400" dirty="0" err="1"/>
              <a:t>jardins</a:t>
            </a:r>
            <a:r>
              <a:rPr lang="it-IT" sz="2400" dirty="0"/>
              <a:t> </a:t>
            </a:r>
            <a:r>
              <a:rPr lang="it-IT" sz="2400" dirty="0" err="1"/>
              <a:t>potagers</a:t>
            </a:r>
            <a:r>
              <a:rPr lang="it-IT" sz="2400" dirty="0"/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2400" dirty="0"/>
              <a:t>Techniques </a:t>
            </a:r>
            <a:r>
              <a:rPr lang="it-IT" sz="2400" dirty="0" err="1"/>
              <a:t>culturales</a:t>
            </a:r>
            <a:r>
              <a:rPr lang="it-IT" sz="2400" dirty="0"/>
              <a:t> de base.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dirty="0" err="1"/>
              <a:t>Préparation</a:t>
            </a:r>
            <a:r>
              <a:rPr lang="it-IT" sz="2400" dirty="0"/>
              <a:t> </a:t>
            </a:r>
            <a:r>
              <a:rPr lang="it-IT" sz="2400" dirty="0" err="1"/>
              <a:t>aux</a:t>
            </a:r>
            <a:r>
              <a:rPr lang="it-IT" sz="2400" dirty="0"/>
              <a:t> </a:t>
            </a:r>
            <a:r>
              <a:rPr lang="it-IT" sz="2400" dirty="0" err="1"/>
              <a:t>activités</a:t>
            </a:r>
            <a:r>
              <a:rPr lang="it-IT" sz="2400" dirty="0"/>
              <a:t> </a:t>
            </a:r>
            <a:r>
              <a:rPr lang="it-IT" sz="2400" dirty="0" err="1"/>
              <a:t>pratiques</a:t>
            </a:r>
            <a:r>
              <a:rPr lang="it-IT" sz="2400" dirty="0"/>
              <a:t> 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2400" dirty="0" err="1"/>
              <a:t>Création</a:t>
            </a:r>
            <a:r>
              <a:rPr lang="it-IT" sz="2400" dirty="0"/>
              <a:t> d’une base solide pour </a:t>
            </a:r>
            <a:r>
              <a:rPr lang="it-IT" sz="2400" dirty="0" err="1"/>
              <a:t>les</a:t>
            </a:r>
            <a:r>
              <a:rPr lang="it-IT" sz="2400" dirty="0"/>
              <a:t> </a:t>
            </a:r>
            <a:r>
              <a:rPr lang="it-IT" sz="2400" dirty="0" err="1"/>
              <a:t>prochaines</a:t>
            </a:r>
            <a:r>
              <a:rPr lang="it-IT" sz="2400" dirty="0"/>
              <a:t> </a:t>
            </a:r>
            <a:r>
              <a:rPr lang="it-IT" sz="2400" dirty="0" err="1"/>
              <a:t>étapes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5487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186" y="1605181"/>
            <a:ext cx="5709497" cy="524629"/>
          </a:xfrm>
        </p:spPr>
        <p:txBody>
          <a:bodyPr/>
          <a:lstStyle/>
          <a:p>
            <a:r>
              <a:rPr lang="it-IT" sz="3200" dirty="0">
                <a:latin typeface="Calibri  "/>
              </a:rPr>
              <a:t>Engagement de la </a:t>
            </a:r>
            <a:r>
              <a:rPr lang="it-IT" sz="3200" dirty="0" err="1">
                <a:latin typeface="Calibri  "/>
              </a:rPr>
              <a:t>communauté</a:t>
            </a:r>
            <a:endParaRPr lang="es-ES" sz="3200" dirty="0">
              <a:latin typeface="Calibri  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827972FD-0024-FB70-38DE-35F8A5008E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3</a:t>
            </a:fld>
            <a:endParaRPr lang="es-ES" dirty="0"/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25F48F24-8114-46DB-A185-0C739B8B5F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14845" y="2061204"/>
            <a:ext cx="5709497" cy="799990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Calibri  "/>
              </a:rPr>
              <a:t>et </a:t>
            </a:r>
            <a:r>
              <a:rPr lang="it-IT" sz="3200" dirty="0" err="1">
                <a:latin typeface="Calibri  "/>
              </a:rPr>
              <a:t>préparation</a:t>
            </a:r>
            <a:r>
              <a:rPr lang="it-IT" sz="3200" dirty="0">
                <a:latin typeface="Calibri  "/>
              </a:rPr>
              <a:t> </a:t>
            </a:r>
            <a:r>
              <a:rPr lang="it-IT" sz="3200" dirty="0" err="1">
                <a:latin typeface="Calibri  "/>
              </a:rPr>
              <a:t>du</a:t>
            </a:r>
            <a:r>
              <a:rPr lang="it-IT" sz="3200" dirty="0">
                <a:latin typeface="Calibri  "/>
              </a:rPr>
              <a:t> sol</a:t>
            </a:r>
            <a:endParaRPr lang="es-ES" sz="2800" dirty="0"/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7B273D99-C2FC-43FC-ACCF-85DC2FE7DE6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25499" r="25499"/>
          <a:stretch>
            <a:fillRect/>
          </a:stretch>
        </p:blipFill>
        <p:spPr>
          <a:xfrm flipH="1">
            <a:off x="1013507" y="1651049"/>
            <a:ext cx="4192629" cy="4135448"/>
          </a:xfr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40FB82D-639E-43E2-8305-5B225BF6EF6F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5214845" y="2454398"/>
            <a:ext cx="670707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Engagement de la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communauté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 locale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"/>
            </a:endParaRPr>
          </a:p>
          <a:p>
            <a:pPr marL="9715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Collaboration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avec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les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parents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,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les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grands-parents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 et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les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jardins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urbains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.</a:t>
            </a:r>
          </a:p>
          <a:p>
            <a:pPr marL="9715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Partage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des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connaissances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 et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des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ressources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.</a:t>
            </a:r>
          </a:p>
          <a:p>
            <a:pPr marL="9715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Préparation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du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 sol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"/>
            </a:endParaRPr>
          </a:p>
          <a:p>
            <a:pPr marL="971550" marR="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it-IT" altLang="it-IT" sz="2000" dirty="0" err="1">
                <a:latin typeface="Calibri "/>
              </a:rPr>
              <a:t>Participation</a:t>
            </a:r>
            <a:r>
              <a:rPr lang="it-IT" altLang="it-IT" sz="2000" dirty="0">
                <a:latin typeface="Calibri "/>
              </a:rPr>
              <a:t> </a:t>
            </a:r>
            <a:r>
              <a:rPr lang="it-IT" altLang="it-IT" sz="2000" dirty="0" err="1">
                <a:latin typeface="Calibri "/>
              </a:rPr>
              <a:t>active</a:t>
            </a:r>
            <a:r>
              <a:rPr lang="it-IT" altLang="it-IT" sz="2000" dirty="0">
                <a:latin typeface="Calibri "/>
              </a:rPr>
              <a:t> </a:t>
            </a:r>
            <a:r>
              <a:rPr lang="it-IT" altLang="it-IT" sz="2000" dirty="0" err="1">
                <a:latin typeface="Calibri "/>
              </a:rPr>
              <a:t>des</a:t>
            </a:r>
            <a:r>
              <a:rPr lang="it-IT" altLang="it-IT" sz="2000" dirty="0">
                <a:latin typeface="Calibri "/>
              </a:rPr>
              <a:t> </a:t>
            </a:r>
            <a:r>
              <a:rPr lang="it-IT" altLang="it-IT" sz="2000" dirty="0" err="1">
                <a:latin typeface="Calibri "/>
              </a:rPr>
              <a:t>étudiants</a:t>
            </a:r>
            <a:r>
              <a:rPr lang="it-IT" altLang="it-IT" sz="2000" dirty="0">
                <a:latin typeface="Calibri "/>
              </a:rPr>
              <a:t>.</a:t>
            </a:r>
          </a:p>
          <a:p>
            <a:pPr marL="971550" marR="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it-IT" altLang="it-IT" sz="2000" dirty="0" err="1">
                <a:latin typeface="Calibri "/>
              </a:rPr>
              <a:t>Apprentissage</a:t>
            </a:r>
            <a:r>
              <a:rPr lang="it-IT" altLang="it-IT" sz="2000" dirty="0">
                <a:latin typeface="Calibri "/>
              </a:rPr>
              <a:t> </a:t>
            </a:r>
            <a:r>
              <a:rPr lang="it-IT" altLang="it-IT" sz="2000" dirty="0" err="1">
                <a:latin typeface="Calibri "/>
              </a:rPr>
              <a:t>des</a:t>
            </a:r>
            <a:r>
              <a:rPr lang="it-IT" altLang="it-IT" sz="2000" dirty="0">
                <a:latin typeface="Calibri "/>
              </a:rPr>
              <a:t> techniques </a:t>
            </a:r>
            <a:r>
              <a:rPr lang="it-IT" altLang="it-IT" sz="2000" dirty="0" err="1">
                <a:latin typeface="Calibri "/>
              </a:rPr>
              <a:t>agricoles</a:t>
            </a:r>
            <a:r>
              <a:rPr lang="it-IT" altLang="it-IT" sz="2000" dirty="0">
                <a:latin typeface="Calibri "/>
              </a:rPr>
              <a:t> de base.</a:t>
            </a:r>
          </a:p>
          <a:p>
            <a:pPr marL="971550" marR="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it-IT" altLang="it-IT" sz="2000" dirty="0">
              <a:latin typeface="Calibri 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Activités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pratiques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"/>
            </a:endParaRP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altLang="it-IT" sz="2000" dirty="0" err="1">
                <a:solidFill>
                  <a:schemeClr val="tx1"/>
                </a:solidFill>
                <a:latin typeface="Calibri "/>
              </a:rPr>
              <a:t>Semer</a:t>
            </a:r>
            <a:r>
              <a:rPr lang="it-IT" altLang="it-IT" sz="2000" dirty="0">
                <a:solidFill>
                  <a:schemeClr val="tx1"/>
                </a:solidFill>
                <a:latin typeface="Calibri "/>
              </a:rPr>
              <a:t> et </a:t>
            </a:r>
            <a:r>
              <a:rPr lang="it-IT" altLang="it-IT" sz="2000" dirty="0" err="1">
                <a:solidFill>
                  <a:schemeClr val="tx1"/>
                </a:solidFill>
                <a:latin typeface="Calibri "/>
              </a:rPr>
              <a:t>planter</a:t>
            </a:r>
            <a:r>
              <a:rPr lang="it-IT" altLang="it-IT" sz="2000" dirty="0">
                <a:solidFill>
                  <a:schemeClr val="tx1"/>
                </a:solidFill>
                <a:latin typeface="Calibri 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Calibri "/>
              </a:rPr>
              <a:t>des</a:t>
            </a:r>
            <a:r>
              <a:rPr lang="it-IT" altLang="it-IT" sz="2000" dirty="0">
                <a:solidFill>
                  <a:schemeClr val="tx1"/>
                </a:solidFill>
                <a:latin typeface="Calibri 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Calibri "/>
              </a:rPr>
              <a:t>légumes</a:t>
            </a:r>
            <a:r>
              <a:rPr lang="it-IT" altLang="it-IT" sz="2000" dirty="0">
                <a:solidFill>
                  <a:schemeClr val="tx1"/>
                </a:solidFill>
                <a:latin typeface="Calibri "/>
              </a:rPr>
              <a:t> et </a:t>
            </a:r>
            <a:r>
              <a:rPr lang="it-IT" altLang="it-IT" sz="2000" dirty="0" err="1">
                <a:solidFill>
                  <a:schemeClr val="tx1"/>
                </a:solidFill>
                <a:latin typeface="Calibri "/>
              </a:rPr>
              <a:t>des</a:t>
            </a:r>
            <a:r>
              <a:rPr lang="it-IT" altLang="it-IT" sz="2000" dirty="0">
                <a:solidFill>
                  <a:schemeClr val="tx1"/>
                </a:solidFill>
                <a:latin typeface="Calibri 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Calibri "/>
              </a:rPr>
              <a:t>herbes</a:t>
            </a:r>
            <a:r>
              <a:rPr lang="it-IT" altLang="it-IT" sz="2000" dirty="0">
                <a:solidFill>
                  <a:schemeClr val="tx1"/>
                </a:solidFill>
                <a:latin typeface="Calibri 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59903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249C08-428D-F3AE-A0D1-5A24B902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DD476470-D62B-6F66-4AA2-B4CFE690B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1827" y="1472228"/>
            <a:ext cx="6235700" cy="447158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Responsabilité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étudiants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Soins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quotidiens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plantes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Activités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pratiques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Irrigation.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Surveillance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plantes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Entretien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jardin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Apprentissages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clefs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Importance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régularité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Développement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sens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responsabilités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6EF3982-A424-89EC-1FEC-5F691CA2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828" y="329894"/>
            <a:ext cx="5518897" cy="524629"/>
          </a:xfrm>
        </p:spPr>
        <p:txBody>
          <a:bodyPr/>
          <a:lstStyle/>
          <a:p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Culture</a:t>
            </a:r>
            <a:endParaRPr 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B251B0A-3466-01CD-515F-64FC90410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91828" y="854523"/>
            <a:ext cx="5518897" cy="723262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Entretien</a:t>
            </a:r>
            <a:endParaRPr 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EFD8178C-E8C8-4B69-ABD1-11C82DB7A75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6215" r="16215"/>
          <a:stretch>
            <a:fillRect/>
          </a:stretch>
        </p:blipFill>
        <p:spPr>
          <a:xfrm>
            <a:off x="0" y="41769"/>
            <a:ext cx="5466978" cy="5393634"/>
          </a:xfrm>
        </p:spPr>
      </p:pic>
    </p:spTree>
    <p:extLst>
      <p:ext uri="{BB962C8B-B14F-4D97-AF65-F5344CB8AC3E}">
        <p14:creationId xmlns:p14="http://schemas.microsoft.com/office/powerpoint/2010/main" val="206746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2" y="1313558"/>
            <a:ext cx="8565778" cy="524629"/>
          </a:xfrm>
        </p:spPr>
        <p:txBody>
          <a:bodyPr/>
          <a:lstStyle/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Récoltes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utilisation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produits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053A685E-1437-3335-DBA2-B7A821160B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5</a:t>
            </a:fld>
            <a:endParaRPr lang="es-E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1B3F69-5854-4DA9-B03D-6A4224D7146D}"/>
              </a:ext>
            </a:extLst>
          </p:cNvPr>
          <p:cNvSpPr txBox="1"/>
          <p:nvPr/>
        </p:nvSpPr>
        <p:spPr>
          <a:xfrm>
            <a:off x="681274" y="2188202"/>
            <a:ext cx="110281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800" dirty="0" err="1"/>
              <a:t>Récoltes</a:t>
            </a:r>
            <a:r>
              <a:rPr lang="it-IT" sz="2800" dirty="0"/>
              <a:t> </a:t>
            </a:r>
            <a:r>
              <a:rPr lang="it-IT" sz="2800" dirty="0" err="1"/>
              <a:t>des</a:t>
            </a:r>
            <a:r>
              <a:rPr lang="it-IT" sz="2800" dirty="0"/>
              <a:t> </a:t>
            </a:r>
            <a:r>
              <a:rPr lang="it-IT" sz="2800" dirty="0" err="1"/>
              <a:t>produits</a:t>
            </a:r>
            <a:r>
              <a:rPr lang="it-IT" sz="2800" dirty="0"/>
              <a:t> 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it-IT" sz="2800" dirty="0" err="1"/>
              <a:t>Les</a:t>
            </a:r>
            <a:r>
              <a:rPr lang="it-IT" sz="2800" dirty="0"/>
              <a:t> </a:t>
            </a:r>
            <a:r>
              <a:rPr lang="it-IT" sz="2800" dirty="0" err="1"/>
              <a:t>élèves</a:t>
            </a:r>
            <a:r>
              <a:rPr lang="it-IT" sz="2800" dirty="0"/>
              <a:t> </a:t>
            </a:r>
            <a:r>
              <a:rPr lang="it-IT" sz="2800" dirty="0" err="1"/>
              <a:t>récoltent</a:t>
            </a:r>
            <a:r>
              <a:rPr lang="it-IT" sz="2800" dirty="0"/>
              <a:t> </a:t>
            </a:r>
            <a:r>
              <a:rPr lang="it-IT" sz="2800" dirty="0" err="1"/>
              <a:t>des</a:t>
            </a:r>
            <a:r>
              <a:rPr lang="it-IT" sz="2800" dirty="0"/>
              <a:t> </a:t>
            </a:r>
            <a:r>
              <a:rPr lang="it-IT" sz="2800" dirty="0" err="1"/>
              <a:t>légumes</a:t>
            </a:r>
            <a:r>
              <a:rPr lang="it-IT" sz="2800" dirty="0"/>
              <a:t> et </a:t>
            </a:r>
            <a:r>
              <a:rPr lang="it-IT" sz="2800" dirty="0" err="1"/>
              <a:t>des</a:t>
            </a:r>
            <a:r>
              <a:rPr lang="it-IT" sz="2800" dirty="0"/>
              <a:t> </a:t>
            </a:r>
            <a:r>
              <a:rPr lang="it-IT" sz="2800" dirty="0" err="1"/>
              <a:t>plantes</a:t>
            </a:r>
            <a:r>
              <a:rPr lang="it-IT" sz="2800" dirty="0"/>
              <a:t> </a:t>
            </a:r>
            <a:r>
              <a:rPr lang="it-IT" sz="2800" dirty="0" err="1"/>
              <a:t>cultivées</a:t>
            </a:r>
            <a:r>
              <a:rPr lang="it-IT" sz="2800" dirty="0"/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it-IT" sz="28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800" dirty="0" err="1"/>
              <a:t>Documentation</a:t>
            </a:r>
            <a:r>
              <a:rPr lang="it-IT" sz="2800" dirty="0"/>
              <a:t> </a:t>
            </a:r>
            <a:r>
              <a:rPr lang="it-IT" sz="2800" dirty="0" err="1"/>
              <a:t>du</a:t>
            </a:r>
            <a:r>
              <a:rPr lang="it-IT" sz="2800" dirty="0"/>
              <a:t> </a:t>
            </a:r>
            <a:r>
              <a:rPr lang="it-IT" sz="2800" dirty="0" err="1"/>
              <a:t>processus</a:t>
            </a:r>
            <a:r>
              <a:rPr lang="it-IT" sz="2800" dirty="0"/>
              <a:t> 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it-IT" sz="2800" dirty="0" err="1"/>
              <a:t>Enregistrement</a:t>
            </a:r>
            <a:r>
              <a:rPr lang="it-IT" sz="2800" dirty="0"/>
              <a:t> </a:t>
            </a:r>
            <a:r>
              <a:rPr lang="it-IT" sz="2800" dirty="0" err="1"/>
              <a:t>des</a:t>
            </a:r>
            <a:r>
              <a:rPr lang="it-IT" sz="2800" dirty="0"/>
              <a:t> </a:t>
            </a:r>
            <a:r>
              <a:rPr lang="it-IT" sz="2800" dirty="0" err="1"/>
              <a:t>activités</a:t>
            </a:r>
            <a:r>
              <a:rPr lang="it-IT" sz="2800" dirty="0"/>
              <a:t> </a:t>
            </a:r>
            <a:r>
              <a:rPr lang="it-IT" sz="2800" dirty="0" err="1"/>
              <a:t>réalisées</a:t>
            </a:r>
            <a:r>
              <a:rPr lang="it-IT" sz="2800" dirty="0"/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it-IT" sz="2800" dirty="0" err="1"/>
              <a:t>Promouvoir</a:t>
            </a:r>
            <a:r>
              <a:rPr lang="it-IT" sz="2800" dirty="0"/>
              <a:t> l'</a:t>
            </a:r>
            <a:r>
              <a:rPr lang="it-IT" sz="2800" dirty="0" err="1"/>
              <a:t>apprentissage</a:t>
            </a:r>
            <a:r>
              <a:rPr lang="it-IT" sz="2800" dirty="0"/>
              <a:t> par la </a:t>
            </a:r>
            <a:r>
              <a:rPr lang="it-IT" sz="2800" dirty="0" err="1"/>
              <a:t>réflexion</a:t>
            </a:r>
            <a:r>
              <a:rPr lang="it-IT" sz="2800" dirty="0"/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it-IT" sz="2800" dirty="0" err="1"/>
              <a:t>Partage</a:t>
            </a:r>
            <a:r>
              <a:rPr lang="it-IT" sz="2800" dirty="0"/>
              <a:t> d'</a:t>
            </a:r>
            <a:r>
              <a:rPr lang="it-IT" sz="2800" dirty="0" err="1"/>
              <a:t>expériences</a:t>
            </a:r>
            <a:r>
              <a:rPr lang="it-IT" sz="2800" dirty="0"/>
              <a:t> </a:t>
            </a:r>
            <a:r>
              <a:rPr lang="it-IT" sz="2800" dirty="0" err="1"/>
              <a:t>avec</a:t>
            </a:r>
            <a:r>
              <a:rPr lang="it-IT" sz="2800" dirty="0"/>
              <a:t> la </a:t>
            </a:r>
            <a:r>
              <a:rPr lang="it-IT" sz="2800" dirty="0" err="1"/>
              <a:t>communauté</a:t>
            </a:r>
            <a:r>
              <a:rPr lang="it-IT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72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136" y="798003"/>
            <a:ext cx="5709497" cy="524629"/>
          </a:xfrm>
        </p:spPr>
        <p:txBody>
          <a:bodyPr/>
          <a:lstStyle/>
          <a:p>
            <a:r>
              <a:rPr lang="it-IT" sz="5400" dirty="0" err="1">
                <a:latin typeface="Calibri  "/>
              </a:rPr>
              <a:t>Évaluation</a:t>
            </a:r>
            <a:endParaRPr lang="es-ES" sz="5400" dirty="0">
              <a:latin typeface="Calibri  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827972FD-0024-FB70-38DE-35F8A5008E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6</a:t>
            </a:fld>
            <a:endParaRPr lang="es-ES" dirty="0"/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25F48F24-8114-46DB-A185-0C739B8B5F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14845" y="1482286"/>
            <a:ext cx="5709497" cy="524629"/>
          </a:xfrm>
        </p:spPr>
        <p:txBody>
          <a:bodyPr>
            <a:normAutofit fontScale="92500" lnSpcReduction="20000"/>
          </a:bodyPr>
          <a:lstStyle/>
          <a:p>
            <a:r>
              <a:rPr lang="es-ES" sz="4000" dirty="0"/>
              <a:t>et </a:t>
            </a:r>
            <a:r>
              <a:rPr lang="es-ES" sz="4000" dirty="0" err="1"/>
              <a:t>Partage</a:t>
            </a:r>
            <a:endParaRPr lang="es-ES" sz="4000" dirty="0"/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7B273D99-C2FC-43FC-ACCF-85DC2FE7DE6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25499" r="25499"/>
          <a:stretch>
            <a:fillRect/>
          </a:stretch>
        </p:blipFill>
        <p:spPr>
          <a:xfrm flipH="1">
            <a:off x="1013507" y="1651049"/>
            <a:ext cx="4192629" cy="4135448"/>
          </a:xfr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77CF387C-7E0B-4D34-9E97-340F2E1C72C4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5206136" y="1879928"/>
            <a:ext cx="6689388" cy="502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</a:t>
            </a:r>
            <a:r>
              <a:rPr lang="it-IT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compétences</a:t>
            </a:r>
            <a:endParaRPr lang="it-IT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Observations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systématiques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enseignants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287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pratiques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sur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compétences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acquises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Présentation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résultats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Partage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travail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réflexions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étudiants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Participation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communauté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scolaire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Célébration</a:t>
            </a:r>
            <a:r>
              <a:rPr lang="it-IT" alt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alt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succès</a:t>
            </a:r>
            <a:endParaRPr lang="it-IT" altLang="it-IT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Promotion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réalisations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Valoriser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l'engagement et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compétences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développées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45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20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19698</TotalTime>
  <Words>266</Words>
  <Application>Microsoft Macintosh PowerPoint</Application>
  <PresentationFormat>Grand écran</PresentationFormat>
  <Paragraphs>64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</vt:lpstr>
      <vt:lpstr>Calibri  </vt:lpstr>
      <vt:lpstr>Calibri Light</vt:lpstr>
      <vt:lpstr>Helvetica</vt:lpstr>
      <vt:lpstr>Wingdings</vt:lpstr>
      <vt:lpstr>Tema de Office</vt:lpstr>
      <vt:lpstr>Phases du projet</vt:lpstr>
      <vt:lpstr>Introduction et planification</vt:lpstr>
      <vt:lpstr>Engagement de la communauté</vt:lpstr>
      <vt:lpstr>Culture</vt:lpstr>
      <vt:lpstr>Récoltes et utilisation des produits</vt:lpstr>
      <vt:lpstr>Évaluation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Communication onProjects</dc:creator>
  <cp:keywords>, docId:4E955D7F29B1FE3FC7AADF482E034468</cp:keywords>
  <cp:lastModifiedBy>Nicolas Condom</cp:lastModifiedBy>
  <cp:revision>78</cp:revision>
  <dcterms:created xsi:type="dcterms:W3CDTF">2022-11-23T09:11:19Z</dcterms:created>
  <dcterms:modified xsi:type="dcterms:W3CDTF">2025-04-24T09:48:58Z</dcterms:modified>
</cp:coreProperties>
</file>