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4" r:id="rId2"/>
    <p:sldId id="265" r:id="rId3"/>
    <p:sldId id="269" r:id="rId4"/>
    <p:sldId id="267" r:id="rId5"/>
    <p:sldId id="270" r:id="rId6"/>
    <p:sldId id="271" r:id="rId7"/>
    <p:sldId id="266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4"/>
    <p:restoredTop sz="94690"/>
  </p:normalViewPr>
  <p:slideViewPr>
    <p:cSldViewPr snapToGrid="0">
      <p:cViewPr varScale="1">
        <p:scale>
          <a:sx n="111" d="100"/>
          <a:sy n="111" d="100"/>
        </p:scale>
        <p:origin x="8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11/4/25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11/4/25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11/4/25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11/4/25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Organisation's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Guide to the implementation of a successful teaching garden</a:t>
            </a: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6600" dirty="0" err="1">
                <a:latin typeface="Calibri" panose="020F0502020204030204" pitchFamily="34" charset="0"/>
                <a:cs typeface="Calibri" panose="020F0502020204030204" pitchFamily="34" charset="0"/>
              </a:rPr>
              <a:t>Phases</a:t>
            </a:r>
            <a:r>
              <a:rPr lang="es-ES" sz="6600" dirty="0"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s-ES" sz="6600" dirty="0" err="1">
                <a:latin typeface="Calibri" panose="020F0502020204030204" pitchFamily="34" charset="0"/>
                <a:cs typeface="Calibri" panose="020F0502020204030204" pitchFamily="34" charset="0"/>
              </a:rPr>
              <a:t>projet</a:t>
            </a:r>
            <a:endParaRPr lang="es-ES" sz="6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685E622-4684-4EA2-B169-9416A1093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676" y="2091430"/>
            <a:ext cx="4310796" cy="3979196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6830111" cy="524629"/>
          </a:xfrm>
        </p:spPr>
        <p:txBody>
          <a:bodyPr/>
          <a:lstStyle/>
          <a:p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planification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5" y="2188202"/>
            <a:ext cx="76160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Brainstorming et </a:t>
            </a:r>
            <a:r>
              <a:rPr lang="it-IT" sz="2400" dirty="0" err="1"/>
              <a:t>recherche</a:t>
            </a:r>
            <a:r>
              <a:rPr lang="it-IT" sz="2400" dirty="0"/>
              <a:t> </a:t>
            </a:r>
            <a:r>
              <a:rPr lang="it-IT" sz="2400" dirty="0" err="1"/>
              <a:t>initiale</a:t>
            </a:r>
            <a:r>
              <a:rPr lang="it-IT" sz="2400" dirty="0"/>
              <a:t> 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Exploration </a:t>
            </a:r>
            <a:r>
              <a:rPr lang="it-IT" sz="2400" dirty="0" err="1"/>
              <a:t>des</a:t>
            </a:r>
            <a:r>
              <a:rPr lang="it-IT" sz="2400" dirty="0"/>
              <a:t> concepts </a:t>
            </a:r>
            <a:r>
              <a:rPr lang="it-IT" sz="2400" dirty="0" err="1"/>
              <a:t>clés</a:t>
            </a:r>
            <a:r>
              <a:rPr lang="it-IT" sz="2400" dirty="0"/>
              <a:t> </a:t>
            </a:r>
            <a:r>
              <a:rPr lang="it-IT" sz="2400" dirty="0" err="1"/>
              <a:t>liés</a:t>
            </a:r>
            <a:r>
              <a:rPr lang="it-IT" sz="2400" dirty="0"/>
              <a:t> </a:t>
            </a:r>
            <a:r>
              <a:rPr lang="it-IT" sz="2400" dirty="0" err="1"/>
              <a:t>aux</a:t>
            </a:r>
            <a:r>
              <a:rPr lang="it-IT" sz="2400" dirty="0"/>
              <a:t> </a:t>
            </a:r>
            <a:r>
              <a:rPr lang="it-IT" sz="2400" dirty="0" err="1"/>
              <a:t>jardins</a:t>
            </a:r>
            <a:r>
              <a:rPr lang="it-IT" sz="2400" dirty="0"/>
              <a:t> </a:t>
            </a:r>
            <a:r>
              <a:rPr lang="it-IT" sz="2400" dirty="0" err="1"/>
              <a:t>potagers</a:t>
            </a:r>
            <a:r>
              <a:rPr lang="it-IT" sz="2400" dirty="0"/>
              <a:t>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 err="1"/>
              <a:t>Implication</a:t>
            </a:r>
            <a:r>
              <a:rPr lang="it-IT" sz="2400" dirty="0"/>
              <a:t> </a:t>
            </a:r>
            <a:r>
              <a:rPr lang="it-IT" sz="2400" dirty="0" err="1"/>
              <a:t>des</a:t>
            </a:r>
            <a:r>
              <a:rPr lang="it-IT" sz="2400" dirty="0"/>
              <a:t> </a:t>
            </a:r>
            <a:r>
              <a:rPr lang="it-IT" sz="2400" dirty="0" err="1"/>
              <a:t>élèves</a:t>
            </a:r>
            <a:r>
              <a:rPr lang="it-IT" sz="2400" dirty="0"/>
              <a:t> </a:t>
            </a:r>
            <a:r>
              <a:rPr lang="it-IT" sz="2400" dirty="0" err="1"/>
              <a:t>dans</a:t>
            </a:r>
            <a:r>
              <a:rPr lang="it-IT" sz="2400" dirty="0"/>
              <a:t> le </a:t>
            </a:r>
            <a:r>
              <a:rPr lang="it-IT" sz="2400" dirty="0" err="1"/>
              <a:t>processus</a:t>
            </a:r>
            <a:r>
              <a:rPr lang="it-IT" sz="2400" dirty="0"/>
              <a:t> </a:t>
            </a:r>
            <a:r>
              <a:rPr lang="it-IT" sz="2400" dirty="0" err="1"/>
              <a:t>créatif</a:t>
            </a:r>
            <a:r>
              <a:rPr lang="it-IT" sz="24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 err="1"/>
              <a:t>Connaissances</a:t>
            </a:r>
            <a:r>
              <a:rPr lang="it-IT" sz="2400" dirty="0"/>
              <a:t> </a:t>
            </a:r>
            <a:r>
              <a:rPr lang="it-IT" sz="2400" dirty="0" err="1"/>
              <a:t>préalables</a:t>
            </a:r>
            <a:r>
              <a:rPr lang="it-IT" sz="2400" dirty="0"/>
              <a:t> 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 err="1"/>
              <a:t>Signification</a:t>
            </a:r>
            <a:r>
              <a:rPr lang="it-IT" sz="2400" dirty="0"/>
              <a:t> et </a:t>
            </a:r>
            <a:r>
              <a:rPr lang="it-IT" sz="2400" dirty="0" err="1"/>
              <a:t>importance</a:t>
            </a:r>
            <a:r>
              <a:rPr lang="it-IT" sz="2400" dirty="0"/>
              <a:t> </a:t>
            </a:r>
            <a:r>
              <a:rPr lang="it-IT" sz="2400" dirty="0" err="1"/>
              <a:t>des</a:t>
            </a:r>
            <a:r>
              <a:rPr lang="it-IT" sz="2400" dirty="0"/>
              <a:t> </a:t>
            </a:r>
            <a:r>
              <a:rPr lang="it-IT" sz="2400" dirty="0" err="1"/>
              <a:t>jardins</a:t>
            </a:r>
            <a:r>
              <a:rPr lang="it-IT" sz="2400" dirty="0"/>
              <a:t> </a:t>
            </a:r>
            <a:r>
              <a:rPr lang="it-IT" sz="2400" dirty="0" err="1"/>
              <a:t>potagers</a:t>
            </a:r>
            <a:r>
              <a:rPr lang="it-IT" sz="2400" dirty="0"/>
              <a:t>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Techniques </a:t>
            </a:r>
            <a:r>
              <a:rPr lang="it-IT" sz="2400" dirty="0" err="1"/>
              <a:t>culturales</a:t>
            </a:r>
            <a:r>
              <a:rPr lang="it-IT" sz="2400" dirty="0"/>
              <a:t> de base.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 err="1"/>
              <a:t>Préparation</a:t>
            </a:r>
            <a:r>
              <a:rPr lang="it-IT" sz="2400" dirty="0"/>
              <a:t> </a:t>
            </a:r>
            <a:r>
              <a:rPr lang="it-IT" sz="2400" dirty="0" err="1"/>
              <a:t>aux</a:t>
            </a:r>
            <a:r>
              <a:rPr lang="it-IT" sz="2400" dirty="0"/>
              <a:t> </a:t>
            </a:r>
            <a:r>
              <a:rPr lang="it-IT" sz="2400" dirty="0" err="1"/>
              <a:t>activités</a:t>
            </a:r>
            <a:r>
              <a:rPr lang="it-IT" sz="2400" dirty="0"/>
              <a:t> </a:t>
            </a:r>
            <a:r>
              <a:rPr lang="it-IT" sz="2400" dirty="0" err="1"/>
              <a:t>pratiques</a:t>
            </a:r>
            <a:r>
              <a:rPr lang="it-IT" sz="2400" dirty="0"/>
              <a:t> 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 err="1"/>
              <a:t>Création</a:t>
            </a:r>
            <a:r>
              <a:rPr lang="it-IT" sz="2400" dirty="0"/>
              <a:t> d’une base solide pour </a:t>
            </a:r>
            <a:r>
              <a:rPr lang="it-IT" sz="2400" dirty="0" err="1"/>
              <a:t>les</a:t>
            </a:r>
            <a:r>
              <a:rPr lang="it-IT" sz="2400" dirty="0"/>
              <a:t> </a:t>
            </a:r>
            <a:r>
              <a:rPr lang="it-IT" sz="2400" dirty="0" err="1"/>
              <a:t>prochaines</a:t>
            </a:r>
            <a:r>
              <a:rPr lang="it-IT" sz="2400" dirty="0"/>
              <a:t> </a:t>
            </a:r>
            <a:r>
              <a:rPr lang="it-IT" sz="2400" dirty="0" err="1"/>
              <a:t>étapes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6" y="1605181"/>
            <a:ext cx="5709497" cy="524629"/>
          </a:xfrm>
        </p:spPr>
        <p:txBody>
          <a:bodyPr/>
          <a:lstStyle/>
          <a:p>
            <a:r>
              <a:rPr lang="it-IT" sz="3200" dirty="0">
                <a:latin typeface="Calibri  "/>
              </a:rPr>
              <a:t>Engagement de la </a:t>
            </a:r>
            <a:r>
              <a:rPr lang="it-IT" sz="3200" dirty="0" err="1">
                <a:latin typeface="Calibri  "/>
              </a:rPr>
              <a:t>communauté</a:t>
            </a:r>
            <a:endParaRPr lang="es-ES" sz="32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2061204"/>
            <a:ext cx="5709497" cy="799990"/>
          </a:xfrm>
        </p:spPr>
        <p:txBody>
          <a:bodyPr>
            <a:normAutofit/>
          </a:bodyPr>
          <a:lstStyle/>
          <a:p>
            <a:r>
              <a:rPr lang="it-IT" sz="3200" dirty="0">
                <a:latin typeface="Calibri  "/>
              </a:rPr>
              <a:t>et </a:t>
            </a:r>
            <a:r>
              <a:rPr lang="it-IT" sz="3200" dirty="0" err="1">
                <a:latin typeface="Calibri  "/>
              </a:rPr>
              <a:t>préparation</a:t>
            </a:r>
            <a:r>
              <a:rPr lang="it-IT" sz="3200" dirty="0">
                <a:latin typeface="Calibri  "/>
              </a:rPr>
              <a:t> </a:t>
            </a:r>
            <a:r>
              <a:rPr lang="it-IT" sz="3200" dirty="0" err="1">
                <a:latin typeface="Calibri  "/>
              </a:rPr>
              <a:t>du</a:t>
            </a:r>
            <a:r>
              <a:rPr lang="it-IT" sz="3200" dirty="0">
                <a:latin typeface="Calibri  "/>
              </a:rPr>
              <a:t> sol</a:t>
            </a:r>
            <a:endParaRPr lang="es-ES" sz="28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440FB82D-639E-43E2-8305-5B225BF6EF6F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14845" y="2454398"/>
            <a:ext cx="6707079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Engagement de la </a:t>
            </a:r>
            <a:r>
              <a:rPr kumimoji="0" lang="it-IT" altLang="it-IT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communauté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locale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Collaboration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avec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les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parents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,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les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grands-parents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et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les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jardins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urbains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Partage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des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connaissances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et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des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ressources</a:t>
            </a: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kumimoji="0" lang="it-IT" alt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Préparation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du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sol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sz="2000" dirty="0" err="1">
                <a:latin typeface="Calibri "/>
              </a:rPr>
              <a:t>Participation</a:t>
            </a:r>
            <a:r>
              <a:rPr lang="it-IT" altLang="it-IT" sz="2000" dirty="0">
                <a:latin typeface="Calibri "/>
              </a:rPr>
              <a:t> </a:t>
            </a:r>
            <a:r>
              <a:rPr lang="it-IT" altLang="it-IT" sz="2000" dirty="0" err="1">
                <a:latin typeface="Calibri "/>
              </a:rPr>
              <a:t>active</a:t>
            </a:r>
            <a:r>
              <a:rPr lang="it-IT" altLang="it-IT" sz="2000" dirty="0">
                <a:latin typeface="Calibri "/>
              </a:rPr>
              <a:t> </a:t>
            </a:r>
            <a:r>
              <a:rPr lang="it-IT" altLang="it-IT" sz="2000" dirty="0" err="1">
                <a:latin typeface="Calibri "/>
              </a:rPr>
              <a:t>des</a:t>
            </a:r>
            <a:r>
              <a:rPr lang="it-IT" altLang="it-IT" sz="2000" dirty="0">
                <a:latin typeface="Calibri "/>
              </a:rPr>
              <a:t> </a:t>
            </a:r>
            <a:r>
              <a:rPr lang="it-IT" altLang="it-IT" sz="2000" dirty="0" err="1">
                <a:latin typeface="Calibri "/>
              </a:rPr>
              <a:t>étudiants</a:t>
            </a:r>
            <a:r>
              <a:rPr lang="it-IT" altLang="it-IT" sz="2000" dirty="0">
                <a:latin typeface="Calibri "/>
              </a:rPr>
              <a:t>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sz="2000" dirty="0" err="1">
                <a:latin typeface="Calibri "/>
              </a:rPr>
              <a:t>Apprentissage</a:t>
            </a:r>
            <a:r>
              <a:rPr lang="it-IT" altLang="it-IT" sz="2000" dirty="0">
                <a:latin typeface="Calibri "/>
              </a:rPr>
              <a:t> </a:t>
            </a:r>
            <a:r>
              <a:rPr lang="it-IT" altLang="it-IT" sz="2000" dirty="0" err="1">
                <a:latin typeface="Calibri "/>
              </a:rPr>
              <a:t>des</a:t>
            </a:r>
            <a:r>
              <a:rPr lang="it-IT" altLang="it-IT" sz="2000" dirty="0">
                <a:latin typeface="Calibri "/>
              </a:rPr>
              <a:t> techniques </a:t>
            </a:r>
            <a:r>
              <a:rPr lang="it-IT" altLang="it-IT" sz="2000" dirty="0" err="1">
                <a:latin typeface="Calibri "/>
              </a:rPr>
              <a:t>agricoles</a:t>
            </a:r>
            <a:r>
              <a:rPr lang="it-IT" altLang="it-IT" sz="2000" dirty="0">
                <a:latin typeface="Calibri "/>
              </a:rPr>
              <a:t> de base.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it-IT" altLang="it-IT" sz="2000" dirty="0"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Activités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 </a:t>
            </a:r>
            <a:r>
              <a:rPr kumimoji="0" lang="it-IT" altLang="it-IT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pratiques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2000" dirty="0" err="1">
                <a:solidFill>
                  <a:schemeClr val="tx1"/>
                </a:solidFill>
                <a:latin typeface="Calibri "/>
              </a:rPr>
              <a:t>Semer</a:t>
            </a: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 et </a:t>
            </a:r>
            <a:r>
              <a:rPr lang="it-IT" altLang="it-IT" sz="2000" dirty="0" err="1">
                <a:solidFill>
                  <a:schemeClr val="tx1"/>
                </a:solidFill>
                <a:latin typeface="Calibri "/>
              </a:rPr>
              <a:t>planter</a:t>
            </a: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 </a:t>
            </a:r>
            <a:r>
              <a:rPr lang="it-IT" altLang="it-IT" sz="2000" dirty="0" err="1">
                <a:solidFill>
                  <a:schemeClr val="tx1"/>
                </a:solidFill>
                <a:latin typeface="Calibri "/>
              </a:rPr>
              <a:t>des</a:t>
            </a: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 </a:t>
            </a:r>
            <a:r>
              <a:rPr lang="it-IT" altLang="it-IT" sz="2000" dirty="0" err="1">
                <a:solidFill>
                  <a:schemeClr val="tx1"/>
                </a:solidFill>
                <a:latin typeface="Calibri "/>
              </a:rPr>
              <a:t>légumes</a:t>
            </a: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 et </a:t>
            </a:r>
            <a:r>
              <a:rPr lang="it-IT" altLang="it-IT" sz="2000" dirty="0" err="1">
                <a:solidFill>
                  <a:schemeClr val="tx1"/>
                </a:solidFill>
                <a:latin typeface="Calibri "/>
              </a:rPr>
              <a:t>des</a:t>
            </a: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 </a:t>
            </a:r>
            <a:r>
              <a:rPr lang="it-IT" altLang="it-IT" sz="2000" dirty="0" err="1">
                <a:solidFill>
                  <a:schemeClr val="tx1"/>
                </a:solidFill>
                <a:latin typeface="Calibri "/>
              </a:rPr>
              <a:t>herbes</a:t>
            </a: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DD476470-D62B-6F66-4AA2-B4CFE690B8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91827" y="1472228"/>
            <a:ext cx="6235700" cy="447158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Responsabilité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étudiants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Soins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quotidiens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plantes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Activités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pratiques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Irrigation.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Surveillance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plantes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Entretien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du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jardin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Apprentissages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clefs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Importance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régularité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Développement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du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sens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responsabilités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828" y="329894"/>
            <a:ext cx="5518897" cy="524629"/>
          </a:xfrm>
        </p:spPr>
        <p:txBody>
          <a:bodyPr/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Culture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91828" y="854523"/>
            <a:ext cx="5518897" cy="723262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et </a:t>
            </a:r>
            <a:r>
              <a:rPr lang="it-IT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Entretien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EFD8178C-E8C8-4B69-ABD1-11C82DB7A7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>
          <a:xfrm>
            <a:off x="0" y="41769"/>
            <a:ext cx="5466978" cy="5393634"/>
          </a:xfrm>
        </p:spPr>
      </p:pic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8565778" cy="524629"/>
          </a:xfrm>
        </p:spPr>
        <p:txBody>
          <a:bodyPr/>
          <a:lstStyle/>
          <a:p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Récoltes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utilisation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produits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4" y="2188202"/>
            <a:ext cx="110281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 err="1"/>
              <a:t>Récoltes</a:t>
            </a:r>
            <a:r>
              <a:rPr lang="it-IT" sz="2800" dirty="0"/>
              <a:t> </a:t>
            </a:r>
            <a:r>
              <a:rPr lang="it-IT" sz="2800" dirty="0" err="1"/>
              <a:t>des</a:t>
            </a:r>
            <a:r>
              <a:rPr lang="it-IT" sz="2800" dirty="0"/>
              <a:t> </a:t>
            </a:r>
            <a:r>
              <a:rPr lang="it-IT" sz="2800" dirty="0" err="1"/>
              <a:t>produits</a:t>
            </a:r>
            <a:r>
              <a:rPr lang="it-IT" sz="2800" dirty="0"/>
              <a:t> 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 err="1"/>
              <a:t>Les</a:t>
            </a:r>
            <a:r>
              <a:rPr lang="it-IT" sz="2800" dirty="0"/>
              <a:t> </a:t>
            </a:r>
            <a:r>
              <a:rPr lang="it-IT" sz="2800" dirty="0" err="1"/>
              <a:t>élèves</a:t>
            </a:r>
            <a:r>
              <a:rPr lang="it-IT" sz="2800" dirty="0"/>
              <a:t> </a:t>
            </a:r>
            <a:r>
              <a:rPr lang="it-IT" sz="2800" dirty="0" err="1"/>
              <a:t>récoltent</a:t>
            </a:r>
            <a:r>
              <a:rPr lang="it-IT" sz="2800" dirty="0"/>
              <a:t> </a:t>
            </a:r>
            <a:r>
              <a:rPr lang="it-IT" sz="2800" dirty="0" err="1"/>
              <a:t>des</a:t>
            </a:r>
            <a:r>
              <a:rPr lang="it-IT" sz="2800" dirty="0"/>
              <a:t> </a:t>
            </a:r>
            <a:r>
              <a:rPr lang="it-IT" sz="2800" dirty="0" err="1"/>
              <a:t>légumes</a:t>
            </a:r>
            <a:r>
              <a:rPr lang="it-IT" sz="2800" dirty="0"/>
              <a:t> et </a:t>
            </a:r>
            <a:r>
              <a:rPr lang="it-IT" sz="2800" dirty="0" err="1"/>
              <a:t>des</a:t>
            </a:r>
            <a:r>
              <a:rPr lang="it-IT" sz="2800" dirty="0"/>
              <a:t> </a:t>
            </a:r>
            <a:r>
              <a:rPr lang="it-IT" sz="2800" dirty="0" err="1"/>
              <a:t>plantes</a:t>
            </a:r>
            <a:r>
              <a:rPr lang="it-IT" sz="2800" dirty="0"/>
              <a:t> </a:t>
            </a:r>
            <a:r>
              <a:rPr lang="it-IT" sz="2800" dirty="0" err="1"/>
              <a:t>cultivées</a:t>
            </a:r>
            <a:r>
              <a:rPr lang="it-IT" sz="2800" dirty="0"/>
              <a:t>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it-IT" sz="28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 err="1"/>
              <a:t>Documentation</a:t>
            </a:r>
            <a:r>
              <a:rPr lang="it-IT" sz="2800" dirty="0"/>
              <a:t> </a:t>
            </a:r>
            <a:r>
              <a:rPr lang="it-IT" sz="2800" dirty="0" err="1"/>
              <a:t>du</a:t>
            </a:r>
            <a:r>
              <a:rPr lang="it-IT" sz="2800" dirty="0"/>
              <a:t> </a:t>
            </a:r>
            <a:r>
              <a:rPr lang="it-IT" sz="2800" dirty="0" err="1"/>
              <a:t>processus</a:t>
            </a:r>
            <a:r>
              <a:rPr lang="it-IT" sz="2800" dirty="0"/>
              <a:t> 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 err="1"/>
              <a:t>Enregistrement</a:t>
            </a:r>
            <a:r>
              <a:rPr lang="it-IT" sz="2800" dirty="0"/>
              <a:t> </a:t>
            </a:r>
            <a:r>
              <a:rPr lang="it-IT" sz="2800" dirty="0" err="1"/>
              <a:t>des</a:t>
            </a:r>
            <a:r>
              <a:rPr lang="it-IT" sz="2800" dirty="0"/>
              <a:t> </a:t>
            </a:r>
            <a:r>
              <a:rPr lang="it-IT" sz="2800" dirty="0" err="1"/>
              <a:t>activités</a:t>
            </a:r>
            <a:r>
              <a:rPr lang="it-IT" sz="2800" dirty="0"/>
              <a:t> </a:t>
            </a:r>
            <a:r>
              <a:rPr lang="it-IT" sz="2800" dirty="0" err="1"/>
              <a:t>réalisées</a:t>
            </a:r>
            <a:r>
              <a:rPr lang="it-IT" sz="2800" dirty="0"/>
              <a:t>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 err="1"/>
              <a:t>Promouvoir</a:t>
            </a:r>
            <a:r>
              <a:rPr lang="it-IT" sz="2800" dirty="0"/>
              <a:t> l'</a:t>
            </a:r>
            <a:r>
              <a:rPr lang="it-IT" sz="2800" dirty="0" err="1"/>
              <a:t>apprentissage</a:t>
            </a:r>
            <a:r>
              <a:rPr lang="it-IT" sz="2800" dirty="0"/>
              <a:t> par la </a:t>
            </a:r>
            <a:r>
              <a:rPr lang="it-IT" sz="2800" dirty="0" err="1"/>
              <a:t>réflexion</a:t>
            </a:r>
            <a:r>
              <a:rPr lang="it-IT" sz="2800" dirty="0"/>
              <a:t>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 err="1"/>
              <a:t>Partage</a:t>
            </a:r>
            <a:r>
              <a:rPr lang="it-IT" sz="2800" dirty="0"/>
              <a:t> d'</a:t>
            </a:r>
            <a:r>
              <a:rPr lang="it-IT" sz="2800" dirty="0" err="1"/>
              <a:t>expériences</a:t>
            </a:r>
            <a:r>
              <a:rPr lang="it-IT" sz="2800" dirty="0"/>
              <a:t> </a:t>
            </a:r>
            <a:r>
              <a:rPr lang="it-IT" sz="2800" dirty="0" err="1"/>
              <a:t>avec</a:t>
            </a:r>
            <a:r>
              <a:rPr lang="it-IT" sz="2800" dirty="0"/>
              <a:t> la </a:t>
            </a:r>
            <a:r>
              <a:rPr lang="it-IT" sz="2800" dirty="0" err="1"/>
              <a:t>communauté</a:t>
            </a:r>
            <a:r>
              <a:rPr lang="it-IT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972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136" y="798003"/>
            <a:ext cx="5709497" cy="524629"/>
          </a:xfrm>
        </p:spPr>
        <p:txBody>
          <a:bodyPr/>
          <a:lstStyle/>
          <a:p>
            <a:r>
              <a:rPr lang="it-IT" sz="5400" dirty="0" err="1">
                <a:latin typeface="Calibri  "/>
              </a:rPr>
              <a:t>Évaluation</a:t>
            </a:r>
            <a:endParaRPr lang="es-ES" sz="54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6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1482286"/>
            <a:ext cx="5709497" cy="524629"/>
          </a:xfrm>
        </p:spPr>
        <p:txBody>
          <a:bodyPr>
            <a:normAutofit fontScale="92500" lnSpcReduction="20000"/>
          </a:bodyPr>
          <a:lstStyle/>
          <a:p>
            <a:r>
              <a:rPr lang="es-ES" sz="4000" dirty="0"/>
              <a:t>et </a:t>
            </a:r>
            <a:r>
              <a:rPr lang="es-ES" sz="4000" dirty="0" err="1"/>
              <a:t>Partage</a:t>
            </a:r>
            <a:endParaRPr lang="es-ES" sz="40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17" name="Rectangle 9">
            <a:extLst>
              <a:ext uri="{FF2B5EF4-FFF2-40B4-BE49-F238E27FC236}">
                <a16:creationId xmlns:a16="http://schemas.microsoft.com/office/drawing/2014/main" id="{77CF387C-7E0B-4D34-9E97-340F2E1C72C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06136" y="1879928"/>
            <a:ext cx="6689388" cy="5022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Evaluation </a:t>
            </a:r>
            <a:r>
              <a:rPr lang="it-IT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compétences</a:t>
            </a:r>
            <a:endParaRPr lang="it-IT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Observations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systématiques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par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enseignants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Tests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pratiques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sur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compétences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acquises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Présentation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résultats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Partage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du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travail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réflexions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étudiants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Participation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kumimoji="0" lang="it-IT" altLang="it-IT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communauté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altLang="it-IT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scolaire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Célébration</a:t>
            </a: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succès</a:t>
            </a:r>
            <a:endParaRPr lang="it-IT" altLang="it-IT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Promotion </a:t>
            </a:r>
            <a:r>
              <a:rPr lang="it-IT" alt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des</a:t>
            </a: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réalisations</a:t>
            </a: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Valoriser</a:t>
            </a: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 l'engagement et </a:t>
            </a:r>
            <a:r>
              <a:rPr lang="it-IT" alt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les</a:t>
            </a: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compétences</a:t>
            </a: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développées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45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19698</TotalTime>
  <Words>266</Words>
  <Application>Microsoft Macintosh PowerPoint</Application>
  <PresentationFormat>Grand écran</PresentationFormat>
  <Paragraphs>64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</vt:lpstr>
      <vt:lpstr>Calibri  </vt:lpstr>
      <vt:lpstr>Calibri Light</vt:lpstr>
      <vt:lpstr>Helvetica</vt:lpstr>
      <vt:lpstr>Wingdings</vt:lpstr>
      <vt:lpstr>Tema de Office</vt:lpstr>
      <vt:lpstr>Phases du projet</vt:lpstr>
      <vt:lpstr>Introduction et planification</vt:lpstr>
      <vt:lpstr>Engagement de la communauté</vt:lpstr>
      <vt:lpstr>Culture</vt:lpstr>
      <vt:lpstr>Récoltes et utilisation des produits</vt:lpstr>
      <vt:lpstr>Évaluation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Communication onProjects</dc:creator>
  <cp:keywords>, docId:4E955D7F29B1FE3FC7AADF482E034468</cp:keywords>
  <cp:lastModifiedBy>Nicolas Condom</cp:lastModifiedBy>
  <cp:revision>78</cp:revision>
  <dcterms:created xsi:type="dcterms:W3CDTF">2022-11-23T09:11:19Z</dcterms:created>
  <dcterms:modified xsi:type="dcterms:W3CDTF">2025-04-24T09:48:58Z</dcterms:modified>
</cp:coreProperties>
</file>