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64" r:id="rId2"/>
    <p:sldId id="269" r:id="rId3"/>
    <p:sldId id="265" r:id="rId4"/>
    <p:sldId id="267" r:id="rId5"/>
    <p:sldId id="270" r:id="rId6"/>
    <p:sldId id="271" r:id="rId7"/>
    <p:sldId id="272" r:id="rId8"/>
    <p:sldId id="273" r:id="rId9"/>
    <p:sldId id="274" r:id="rId10"/>
    <p:sldId id="275" r:id="rId11"/>
    <p:sldId id="266" r:id="rId1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8132"/>
    <a:srgbClr val="59AF37"/>
    <a:srgbClr val="EEFAEE"/>
    <a:srgbClr val="914B91"/>
    <a:srgbClr val="FAFAFA"/>
    <a:srgbClr val="F4BD02"/>
    <a:srgbClr val="ED7F21"/>
    <a:srgbClr val="0283C8"/>
    <a:srgbClr val="A1CE3B"/>
    <a:srgbClr val="EB3F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14"/>
    <p:restoredTop sz="94698"/>
  </p:normalViewPr>
  <p:slideViewPr>
    <p:cSldViewPr snapToGrid="0">
      <p:cViewPr varScale="1">
        <p:scale>
          <a:sx n="111" d="100"/>
          <a:sy n="111" d="100"/>
        </p:scale>
        <p:origin x="73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992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D8512B98-3EF1-1532-721F-AD493468A2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CD1CCDC-D576-1781-AC4A-03D47E0209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A00EA7-C261-B646-9A69-ED40B18A742F}" type="datetimeFigureOut">
              <a:rPr lang="es-ES" smtClean="0"/>
              <a:t>11/4/25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C56BECC-291C-C7D2-3311-6B6A7EF4F4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30D23E2-60D1-1FDA-EA54-C4245377848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9DCEB4-FAC7-6F46-BD43-80309A1EEDAD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45804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54C5FF-4360-6D43-8E4E-D12D2397760D}" type="datetimeFigureOut">
              <a:rPr lang="es-ES" smtClean="0"/>
              <a:t>11/4/25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6DADFC-EDDC-C84D-89DC-F49CAFA8C320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5005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6DADFC-EDDC-C84D-89DC-F49CAFA8C320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0229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11.png"/><Relationship Id="rId7" Type="http://schemas.openxmlformats.org/officeDocument/2006/relationships/image" Target="../media/image5.svg"/><Relationship Id="rId12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15.jpg"/><Relationship Id="rId5" Type="http://schemas.openxmlformats.org/officeDocument/2006/relationships/image" Target="../media/image3.svg"/><Relationship Id="rId10" Type="http://schemas.openxmlformats.org/officeDocument/2006/relationships/image" Target="../media/image14.png"/><Relationship Id="rId4" Type="http://schemas.openxmlformats.org/officeDocument/2006/relationships/image" Target="../media/image2.png"/><Relationship Id="rId9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43DCE625-57C6-200A-6060-032B5010836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3467" y="5913519"/>
            <a:ext cx="5501096" cy="379537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600">
                <a:solidFill>
                  <a:srgbClr val="59AF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 err="1"/>
              <a:t>Add</a:t>
            </a:r>
            <a:r>
              <a:rPr lang="es-ES" dirty="0"/>
              <a:t> a </a:t>
            </a:r>
            <a:r>
              <a:rPr lang="es-ES" dirty="0" err="1"/>
              <a:t>subtitle</a:t>
            </a:r>
            <a:r>
              <a:rPr lang="es-ES" dirty="0"/>
              <a:t> (</a:t>
            </a:r>
            <a:r>
              <a:rPr lang="es-ES" dirty="0" err="1"/>
              <a:t>e.g</a:t>
            </a:r>
            <a:r>
              <a:rPr lang="es-ES" dirty="0"/>
              <a:t>.: Meeting, </a:t>
            </a:r>
            <a:r>
              <a:rPr lang="es-ES" dirty="0" err="1"/>
              <a:t>venue</a:t>
            </a:r>
            <a:r>
              <a:rPr lang="es-ES" dirty="0"/>
              <a:t> &amp; date)</a:t>
            </a:r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08E08D27-259F-6B63-15D8-531EF6F330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1568" y="2704104"/>
            <a:ext cx="5532995" cy="1899938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4000" b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Write the title</a:t>
            </a:r>
            <a:br>
              <a:rPr lang="en-US" dirty="0"/>
            </a:br>
            <a:r>
              <a:rPr lang="en-US" dirty="0"/>
              <a:t>of your presentation here</a:t>
            </a:r>
          </a:p>
        </p:txBody>
      </p:sp>
      <p:pic>
        <p:nvPicPr>
          <p:cNvPr id="6" name="Imagen 5" descr="Logotipo&#10;&#10;Descripción generada automáticamente">
            <a:extLst>
              <a:ext uri="{FF2B5EF4-FFF2-40B4-BE49-F238E27FC236}">
                <a16:creationId xmlns:a16="http://schemas.microsoft.com/office/drawing/2014/main" id="{DCDABE45-3A6C-294B-2C1F-1937169570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1629" y="564944"/>
            <a:ext cx="3831771" cy="1022166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08CA58D3-0445-4A8C-CD51-8787074A222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1398" r="5861"/>
          <a:stretch/>
        </p:blipFill>
        <p:spPr>
          <a:xfrm>
            <a:off x="7638749" y="2498397"/>
            <a:ext cx="4553251" cy="2825578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C95832E0-169F-9770-7FA3-7FA4D22326E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18613" y="1851993"/>
            <a:ext cx="2617666" cy="1292807"/>
          </a:xfrm>
          <a:prstGeom prst="rect">
            <a:avLst/>
          </a:prstGeom>
        </p:spPr>
      </p:pic>
      <p:pic>
        <p:nvPicPr>
          <p:cNvPr id="15" name="Gráfico 14">
            <a:extLst>
              <a:ext uri="{FF2B5EF4-FFF2-40B4-BE49-F238E27FC236}">
                <a16:creationId xmlns:a16="http://schemas.microsoft.com/office/drawing/2014/main" id="{B77D0581-0FD5-68D9-A8E0-EF31642B4F5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b="25251"/>
          <a:stretch/>
        </p:blipFill>
        <p:spPr>
          <a:xfrm rot="10800000">
            <a:off x="8360804" y="0"/>
            <a:ext cx="2768600" cy="1025256"/>
          </a:xfrm>
          <a:prstGeom prst="rect">
            <a:avLst/>
          </a:prstGeom>
        </p:spPr>
      </p:pic>
      <p:pic>
        <p:nvPicPr>
          <p:cNvPr id="17" name="Gráfico 16">
            <a:extLst>
              <a:ext uri="{FF2B5EF4-FFF2-40B4-BE49-F238E27FC236}">
                <a16:creationId xmlns:a16="http://schemas.microsoft.com/office/drawing/2014/main" id="{514190DA-39DA-CB9B-E034-5A3CDAE00195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6024350">
            <a:off x="4795643" y="-351772"/>
            <a:ext cx="2577663" cy="1986317"/>
          </a:xfrm>
          <a:prstGeom prst="rect">
            <a:avLst/>
          </a:prstGeom>
        </p:spPr>
      </p:pic>
      <p:pic>
        <p:nvPicPr>
          <p:cNvPr id="19" name="Imagen 18" descr="Imagen que contiene Forma&#10;&#10;Descripción generada automáticamente">
            <a:extLst>
              <a:ext uri="{FF2B5EF4-FFF2-40B4-BE49-F238E27FC236}">
                <a16:creationId xmlns:a16="http://schemas.microsoft.com/office/drawing/2014/main" id="{C9AA8283-52B3-8F3A-114D-AFD6C370F96A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494238" y="514059"/>
            <a:ext cx="1230829" cy="1247767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5FD31E3F-8903-86C5-677E-408AD7B1B0D0}"/>
              </a:ext>
            </a:extLst>
          </p:cNvPr>
          <p:cNvSpPr txBox="1"/>
          <p:nvPr userDrawn="1"/>
        </p:nvSpPr>
        <p:spPr>
          <a:xfrm>
            <a:off x="7061200" y="5632496"/>
            <a:ext cx="466386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Funded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by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European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Union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.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Views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and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opinions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expressed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are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however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those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of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author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(s)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only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and do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not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necessarily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reflect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those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of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European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Union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or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European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Education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and Culture Executive Agency (EACEA).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Neither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European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Union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nor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EACE can be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held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responsible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for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them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.</a:t>
            </a:r>
          </a:p>
          <a:p>
            <a:pPr algn="just"/>
            <a:endParaRPr lang="en-GB" sz="1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3C69EAAB-3A69-9DCB-7125-BF2B18AF4933}"/>
              </a:ext>
            </a:extLst>
          </p:cNvPr>
          <p:cNvSpPr txBox="1"/>
          <p:nvPr userDrawn="1"/>
        </p:nvSpPr>
        <p:spPr>
          <a:xfrm>
            <a:off x="7067911" y="5295886"/>
            <a:ext cx="40793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F68132"/>
                </a:solidFill>
                <a:effectLst/>
                <a:latin typeface="Helvetica" pitchFamily="2" charset="0"/>
              </a:rPr>
              <a:t>ERASMUS PLUS - KA2 STRATEGIC PARTNERSHIP</a:t>
            </a:r>
          </a:p>
          <a:p>
            <a:r>
              <a:rPr lang="es-ES" sz="1000" b="1" dirty="0">
                <a:solidFill>
                  <a:srgbClr val="59AF37"/>
                </a:solidFill>
                <a:effectLst/>
                <a:latin typeface="Helvetica" pitchFamily="2" charset="0"/>
              </a:rPr>
              <a:t>Grant </a:t>
            </a:r>
            <a:r>
              <a:rPr lang="es-ES" sz="1000" b="1" dirty="0" err="1">
                <a:solidFill>
                  <a:srgbClr val="59AF37"/>
                </a:solidFill>
                <a:effectLst/>
                <a:latin typeface="Helvetica" pitchFamily="2" charset="0"/>
              </a:rPr>
              <a:t>Agreement</a:t>
            </a:r>
            <a:r>
              <a:rPr lang="es-ES" sz="1000" b="1" dirty="0">
                <a:solidFill>
                  <a:srgbClr val="59AF37"/>
                </a:solidFill>
                <a:effectLst/>
                <a:latin typeface="Helvetica" pitchFamily="2" charset="0"/>
              </a:rPr>
              <a:t> No. 2023-1-FR01-KA220-ADU-000153638</a:t>
            </a:r>
          </a:p>
        </p:txBody>
      </p:sp>
    </p:spTree>
    <p:extLst>
      <p:ext uri="{BB962C8B-B14F-4D97-AF65-F5344CB8AC3E}">
        <p14:creationId xmlns:p14="http://schemas.microsoft.com/office/powerpoint/2010/main" val="3652854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ECDFB287-0AA5-A79E-1197-E9F97C1AEE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022" y="1313558"/>
            <a:ext cx="5709497" cy="524629"/>
          </a:xfrm>
          <a:noFill/>
        </p:spPr>
        <p:txBody>
          <a:bodyPr anchor="t">
            <a:noAutofit/>
          </a:bodyPr>
          <a:lstStyle>
            <a:lvl1pPr>
              <a:defRPr sz="3800" b="1">
                <a:solidFill>
                  <a:srgbClr val="3315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err="1"/>
              <a:t>Heading</a:t>
            </a:r>
            <a:endParaRPr lang="es-ES" dirty="0"/>
          </a:p>
        </p:txBody>
      </p:sp>
      <p:sp>
        <p:nvSpPr>
          <p:cNvPr id="8" name="Marcador de pie de página 3">
            <a:extLst>
              <a:ext uri="{FF2B5EF4-FFF2-40B4-BE49-F238E27FC236}">
                <a16:creationId xmlns:a16="http://schemas.microsoft.com/office/drawing/2014/main" id="{8AAB59A8-8A7F-EF7A-942E-225D0DEA4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74859" y="393666"/>
            <a:ext cx="4235866" cy="365125"/>
          </a:xfrm>
        </p:spPr>
        <p:txBody>
          <a:bodyPr/>
          <a:lstStyle>
            <a:lvl1pPr algn="r">
              <a:defRPr sz="1050">
                <a:solidFill>
                  <a:srgbClr val="3315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Your Name – Your </a:t>
            </a:r>
            <a:r>
              <a:rPr lang="en-US" dirty="0" err="1"/>
              <a:t>Organisation’s</a:t>
            </a:r>
            <a:r>
              <a:rPr lang="en-US" dirty="0"/>
              <a:t> name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598AD08D-CD59-BCC3-DD13-F9F77BC71BAA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4429286" y="390901"/>
            <a:ext cx="2743200" cy="365125"/>
          </a:xfrm>
        </p:spPr>
        <p:txBody>
          <a:bodyPr/>
          <a:lstStyle>
            <a:lvl1pPr algn="ctr">
              <a:defRPr sz="1050">
                <a:solidFill>
                  <a:srgbClr val="3315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B5DC1A8-9426-5242-A3FE-A1307E09766A}" type="datetime1">
              <a:rPr lang="es-ES" smtClean="0"/>
              <a:t>11/4/25</a:t>
            </a:fld>
            <a:endParaRPr lang="es-ES" dirty="0"/>
          </a:p>
        </p:txBody>
      </p:sp>
      <p:sp>
        <p:nvSpPr>
          <p:cNvPr id="10" name="Marcador de número de diapositiva 4">
            <a:extLst>
              <a:ext uri="{FF2B5EF4-FFF2-40B4-BE49-F238E27FC236}">
                <a16:creationId xmlns:a16="http://schemas.microsoft.com/office/drawing/2014/main" id="{61F304CA-DAA3-5EFE-1288-BFC1290BA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7525" y="6177517"/>
            <a:ext cx="2743200" cy="350589"/>
          </a:xfrm>
        </p:spPr>
        <p:txBody>
          <a:bodyPr/>
          <a:lstStyle>
            <a:lvl1pPr>
              <a:defRPr sz="13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FF97C0-89C0-8A4C-9EEA-3CADCA393802}" type="slidenum">
              <a:rPr lang="es-ES" smtClean="0"/>
              <a:pPr/>
              <a:t>‹N°›</a:t>
            </a:fld>
            <a:endParaRPr lang="es-ES" dirty="0"/>
          </a:p>
        </p:txBody>
      </p:sp>
      <p:pic>
        <p:nvPicPr>
          <p:cNvPr id="2" name="Imagen 1" descr="Logotipo&#10;&#10;Descripción generada automáticamente">
            <a:extLst>
              <a:ext uri="{FF2B5EF4-FFF2-40B4-BE49-F238E27FC236}">
                <a16:creationId xmlns:a16="http://schemas.microsoft.com/office/drawing/2014/main" id="{E8F78307-0891-1B50-F2F7-DA6D0667D9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4329" y="341351"/>
            <a:ext cx="2129971" cy="568192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B3350012-2EF9-17E4-CA8D-499F47589936}"/>
              </a:ext>
            </a:extLst>
          </p:cNvPr>
          <p:cNvSpPr/>
          <p:nvPr userDrawn="1"/>
        </p:nvSpPr>
        <p:spPr>
          <a:xfrm>
            <a:off x="0" y="6769100"/>
            <a:ext cx="12192000" cy="127000"/>
          </a:xfrm>
          <a:prstGeom prst="rect">
            <a:avLst/>
          </a:prstGeom>
          <a:solidFill>
            <a:srgbClr val="59AF3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4329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EE0D79F-DCDA-7F3B-0B9A-672FEC1B2C5A}"/>
              </a:ext>
            </a:extLst>
          </p:cNvPr>
          <p:cNvSpPr/>
          <p:nvPr userDrawn="1"/>
        </p:nvSpPr>
        <p:spPr>
          <a:xfrm>
            <a:off x="0" y="0"/>
            <a:ext cx="3668486" cy="6858000"/>
          </a:xfrm>
          <a:prstGeom prst="rect">
            <a:avLst/>
          </a:prstGeom>
          <a:solidFill>
            <a:schemeClr val="accent2">
              <a:lumMod val="20000"/>
              <a:lumOff val="80000"/>
              <a:alpha val="3308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Lágrima 4">
            <a:extLst>
              <a:ext uri="{FF2B5EF4-FFF2-40B4-BE49-F238E27FC236}">
                <a16:creationId xmlns:a16="http://schemas.microsoft.com/office/drawing/2014/main" id="{EDD4D3A8-074B-314C-97F5-1554D3975D1F}"/>
              </a:ext>
            </a:extLst>
          </p:cNvPr>
          <p:cNvSpPr/>
          <p:nvPr userDrawn="1"/>
        </p:nvSpPr>
        <p:spPr>
          <a:xfrm rot="16200000">
            <a:off x="694336" y="1294844"/>
            <a:ext cx="4844315" cy="4844315"/>
          </a:xfrm>
          <a:prstGeom prst="teardrop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D707B52-02C9-3A8B-D778-2E05B3C0B54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800886" y="3061991"/>
            <a:ext cx="5709839" cy="2749700"/>
          </a:xfrm>
        </p:spPr>
        <p:txBody>
          <a:bodyPr>
            <a:noAutofit/>
          </a:bodyPr>
          <a:lstStyle>
            <a:lvl1pPr marL="0" indent="0" algn="just">
              <a:lnSpc>
                <a:spcPct val="100000"/>
              </a:lnSpc>
              <a:buNone/>
              <a:defRPr sz="1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Duis autem vel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vel illum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at </a:t>
            </a:r>
            <a:r>
              <a:rPr lang="en-US" dirty="0" err="1"/>
              <a:t>vero</a:t>
            </a:r>
            <a:r>
              <a:rPr lang="en-US" dirty="0"/>
              <a:t> eros et </a:t>
            </a:r>
            <a:r>
              <a:rPr lang="en-US" dirty="0" err="1"/>
              <a:t>accumsan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qui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luptatum</a:t>
            </a:r>
            <a:r>
              <a:rPr lang="en-US" dirty="0"/>
              <a:t> </a:t>
            </a:r>
            <a:r>
              <a:rPr lang="en-US" dirty="0" err="1"/>
              <a:t>zzril</a:t>
            </a:r>
            <a:r>
              <a:rPr lang="en-US" dirty="0"/>
              <a:t> </a:t>
            </a:r>
            <a:r>
              <a:rPr lang="en-US" dirty="0" err="1"/>
              <a:t>delenit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duis</a:t>
            </a:r>
            <a:r>
              <a:rPr lang="en-US" dirty="0"/>
              <a:t> dolore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feugait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. </a:t>
            </a:r>
          </a:p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Duis autem vel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vel illum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at </a:t>
            </a:r>
            <a:r>
              <a:rPr lang="en-US" dirty="0" err="1"/>
              <a:t>vero</a:t>
            </a:r>
            <a:r>
              <a:rPr lang="en-US" dirty="0"/>
              <a:t> eros et </a:t>
            </a:r>
            <a:r>
              <a:rPr lang="en-US" dirty="0" err="1"/>
              <a:t>accumsan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qui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luptatum</a:t>
            </a:r>
            <a:r>
              <a:rPr lang="en-US" dirty="0"/>
              <a:t> </a:t>
            </a:r>
            <a:r>
              <a:rPr lang="en-US" dirty="0" err="1"/>
              <a:t>zzril</a:t>
            </a:r>
            <a:r>
              <a:rPr lang="en-US" dirty="0"/>
              <a:t> </a:t>
            </a:r>
            <a:r>
              <a:rPr lang="en-US" dirty="0" err="1"/>
              <a:t>delenit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duis</a:t>
            </a:r>
            <a:r>
              <a:rPr lang="en-US" dirty="0"/>
              <a:t> dolore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feugait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. 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C49DAF09-7083-1FE3-70AE-D40CD47AD9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01227" y="1803213"/>
            <a:ext cx="5709497" cy="524629"/>
          </a:xfrm>
          <a:noFill/>
        </p:spPr>
        <p:txBody>
          <a:bodyPr anchor="t">
            <a:noAutofit/>
          </a:bodyPr>
          <a:lstStyle>
            <a:lvl1pPr>
              <a:defRPr sz="3800" b="1">
                <a:solidFill>
                  <a:srgbClr val="3315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err="1"/>
              <a:t>Heading</a:t>
            </a:r>
            <a:endParaRPr lang="es-ES" dirty="0"/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170B5539-8C61-B9FD-B0E5-E1F8352D1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74859" y="393666"/>
            <a:ext cx="4235866" cy="365125"/>
          </a:xfrm>
        </p:spPr>
        <p:txBody>
          <a:bodyPr/>
          <a:lstStyle>
            <a:lvl1pPr algn="r">
              <a:defRPr sz="1050">
                <a:solidFill>
                  <a:srgbClr val="3315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Your Name – Your </a:t>
            </a:r>
            <a:r>
              <a:rPr lang="en-US" dirty="0" err="1"/>
              <a:t>Organisation’s</a:t>
            </a:r>
            <a:r>
              <a:rPr lang="en-US" dirty="0"/>
              <a:t> name</a:t>
            </a:r>
          </a:p>
        </p:txBody>
      </p:sp>
      <p:sp>
        <p:nvSpPr>
          <p:cNvPr id="12" name="Date Placeholder 8">
            <a:extLst>
              <a:ext uri="{FF2B5EF4-FFF2-40B4-BE49-F238E27FC236}">
                <a16:creationId xmlns:a16="http://schemas.microsoft.com/office/drawing/2014/main" id="{61644D17-64BC-8382-B404-BABBD65802BF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4429286" y="390901"/>
            <a:ext cx="2743200" cy="365125"/>
          </a:xfrm>
        </p:spPr>
        <p:txBody>
          <a:bodyPr/>
          <a:lstStyle>
            <a:lvl1pPr algn="ctr">
              <a:defRPr sz="1050">
                <a:solidFill>
                  <a:srgbClr val="3315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B5DC1A8-9426-5242-A3FE-A1307E09766A}" type="datetime1">
              <a:rPr lang="es-ES" smtClean="0"/>
              <a:t>11/4/25</a:t>
            </a:fld>
            <a:endParaRPr lang="es-ES" dirty="0"/>
          </a:p>
        </p:txBody>
      </p:sp>
      <p:sp>
        <p:nvSpPr>
          <p:cNvPr id="16" name="Marcador de número de diapositiva 4">
            <a:extLst>
              <a:ext uri="{FF2B5EF4-FFF2-40B4-BE49-F238E27FC236}">
                <a16:creationId xmlns:a16="http://schemas.microsoft.com/office/drawing/2014/main" id="{5EFF03AE-FCCA-1618-7596-D2EFD3FC2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7525" y="6177517"/>
            <a:ext cx="2743200" cy="350589"/>
          </a:xfrm>
        </p:spPr>
        <p:txBody>
          <a:bodyPr/>
          <a:lstStyle>
            <a:lvl1pPr>
              <a:defRPr sz="13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FF97C0-89C0-8A4C-9EEA-3CADCA393802}" type="slidenum">
              <a:rPr lang="es-ES" smtClean="0"/>
              <a:pPr/>
              <a:t>‹N°›</a:t>
            </a:fld>
            <a:endParaRPr lang="es-ES" dirty="0"/>
          </a:p>
        </p:txBody>
      </p:sp>
      <p:sp>
        <p:nvSpPr>
          <p:cNvPr id="13" name="Marcador de texto 7">
            <a:extLst>
              <a:ext uri="{FF2B5EF4-FFF2-40B4-BE49-F238E27FC236}">
                <a16:creationId xmlns:a16="http://schemas.microsoft.com/office/drawing/2014/main" id="{65526418-A556-1FB9-715C-C04660A1ED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87780" y="2637876"/>
            <a:ext cx="5709497" cy="413228"/>
          </a:xfrm>
        </p:spPr>
        <p:txBody>
          <a:bodyPr>
            <a:normAutofit/>
          </a:bodyPr>
          <a:lstStyle>
            <a:lvl1pPr marL="0" indent="0">
              <a:buNone/>
              <a:defRPr sz="1900" b="1">
                <a:solidFill>
                  <a:srgbClr val="F6813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60CC7817-1D40-B77A-194A-A5B4E327A4C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 flipH="1">
            <a:off x="1022216" y="1651049"/>
            <a:ext cx="4192629" cy="4135448"/>
          </a:xfrm>
          <a:prstGeom prst="teardrop">
            <a:avLst/>
          </a:prstGeom>
          <a:solidFill>
            <a:schemeClr val="bg2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s-ES" dirty="0"/>
          </a:p>
        </p:txBody>
      </p:sp>
      <p:pic>
        <p:nvPicPr>
          <p:cNvPr id="2" name="Imagen 1" descr="Logotipo&#10;&#10;Descripción generada automáticamente">
            <a:extLst>
              <a:ext uri="{FF2B5EF4-FFF2-40B4-BE49-F238E27FC236}">
                <a16:creationId xmlns:a16="http://schemas.microsoft.com/office/drawing/2014/main" id="{AFD9C54A-EF26-D595-8F73-F47F47415A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4329" y="341351"/>
            <a:ext cx="2129971" cy="56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039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, title, sub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osición de imagen 9">
            <a:extLst>
              <a:ext uri="{FF2B5EF4-FFF2-40B4-BE49-F238E27FC236}">
                <a16:creationId xmlns:a16="http://schemas.microsoft.com/office/drawing/2014/main" id="{A4D294EA-5354-9A3E-4C00-7C8DA214F19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5466978" cy="5393634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r>
              <a:rPr lang="es-ES" dirty="0" err="1"/>
              <a:t>Photo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4AB31038-3C86-073E-FE67-EF654A7300A4}"/>
              </a:ext>
            </a:extLst>
          </p:cNvPr>
          <p:cNvSpPr/>
          <p:nvPr userDrawn="1"/>
        </p:nvSpPr>
        <p:spPr>
          <a:xfrm>
            <a:off x="9711" y="5405209"/>
            <a:ext cx="5466978" cy="1464365"/>
          </a:xfrm>
          <a:prstGeom prst="rect">
            <a:avLst/>
          </a:prstGeom>
          <a:solidFill>
            <a:srgbClr val="59AF3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914B91"/>
              </a:solidFill>
            </a:endParaRPr>
          </a:p>
        </p:txBody>
      </p:sp>
      <p:sp>
        <p:nvSpPr>
          <p:cNvPr id="16" name="Marcador de texto 15">
            <a:extLst>
              <a:ext uri="{FF2B5EF4-FFF2-40B4-BE49-F238E27FC236}">
                <a16:creationId xmlns:a16="http://schemas.microsoft.com/office/drawing/2014/main" id="{D477C188-B185-BC8E-5B29-056209F8966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1115" y="5777948"/>
            <a:ext cx="4564711" cy="833642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AA230D1-4DC4-C22C-055A-2B8486457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74859" y="393666"/>
            <a:ext cx="4235866" cy="365125"/>
          </a:xfrm>
        </p:spPr>
        <p:txBody>
          <a:bodyPr/>
          <a:lstStyle>
            <a:lvl1pPr algn="r">
              <a:defRPr sz="1050">
                <a:solidFill>
                  <a:srgbClr val="3315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Your Name – Your </a:t>
            </a:r>
            <a:r>
              <a:rPr lang="en-US" dirty="0" err="1"/>
              <a:t>Organisation’s</a:t>
            </a:r>
            <a:r>
              <a:rPr lang="en-US" dirty="0"/>
              <a:t> name</a:t>
            </a:r>
          </a:p>
        </p:txBody>
      </p:sp>
      <p:sp>
        <p:nvSpPr>
          <p:cNvPr id="9" name="Marcador de número de diapositiva 4">
            <a:extLst>
              <a:ext uri="{FF2B5EF4-FFF2-40B4-BE49-F238E27FC236}">
                <a16:creationId xmlns:a16="http://schemas.microsoft.com/office/drawing/2014/main" id="{3F3D7FE6-E816-0D48-5650-237BEEC9B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7525" y="6177517"/>
            <a:ext cx="2743200" cy="350589"/>
          </a:xfrm>
        </p:spPr>
        <p:txBody>
          <a:bodyPr/>
          <a:lstStyle>
            <a:lvl1pPr>
              <a:defRPr sz="13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FF97C0-89C0-8A4C-9EEA-3CADCA393802}" type="slidenum">
              <a:rPr lang="es-ES" smtClean="0"/>
              <a:pPr/>
              <a:t>‹N°›</a:t>
            </a:fld>
            <a:endParaRPr lang="es-ES" dirty="0"/>
          </a:p>
        </p:txBody>
      </p:sp>
      <p:sp>
        <p:nvSpPr>
          <p:cNvPr id="14" name="Content Placeholder 7">
            <a:extLst>
              <a:ext uri="{FF2B5EF4-FFF2-40B4-BE49-F238E27FC236}">
                <a16:creationId xmlns:a16="http://schemas.microsoft.com/office/drawing/2014/main" id="{13FE66DC-D7C7-7319-881F-03CD96E16B9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096000" y="2749473"/>
            <a:ext cx="5518898" cy="3199914"/>
          </a:xfrm>
        </p:spPr>
        <p:txBody>
          <a:bodyPr>
            <a:noAutofit/>
          </a:bodyPr>
          <a:lstStyle>
            <a:lvl1pPr marL="0" indent="0" algn="just">
              <a:lnSpc>
                <a:spcPct val="100000"/>
              </a:lnSpc>
              <a:buNone/>
              <a:defRPr sz="1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Duis autem vel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vel illum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at </a:t>
            </a:r>
            <a:r>
              <a:rPr lang="en-US" dirty="0" err="1"/>
              <a:t>vero</a:t>
            </a:r>
            <a:r>
              <a:rPr lang="en-US" dirty="0"/>
              <a:t> eros et </a:t>
            </a:r>
            <a:r>
              <a:rPr lang="en-US" dirty="0" err="1"/>
              <a:t>accumsan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qui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luptatum</a:t>
            </a:r>
            <a:r>
              <a:rPr lang="en-US" dirty="0"/>
              <a:t> </a:t>
            </a:r>
            <a:r>
              <a:rPr lang="en-US" dirty="0" err="1"/>
              <a:t>zzril</a:t>
            </a:r>
            <a:r>
              <a:rPr lang="en-US" dirty="0"/>
              <a:t> </a:t>
            </a:r>
            <a:r>
              <a:rPr lang="en-US" dirty="0" err="1"/>
              <a:t>delenit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duis</a:t>
            </a:r>
            <a:r>
              <a:rPr lang="en-US" dirty="0"/>
              <a:t> dolore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feugait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. </a:t>
            </a:r>
          </a:p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Duis autem vel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vel illum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at </a:t>
            </a:r>
            <a:r>
              <a:rPr lang="en-US" dirty="0" err="1"/>
              <a:t>vero</a:t>
            </a:r>
            <a:r>
              <a:rPr lang="en-US" dirty="0"/>
              <a:t> eros et </a:t>
            </a:r>
            <a:r>
              <a:rPr lang="en-US" dirty="0" err="1"/>
              <a:t>accumsan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qui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luptatum</a:t>
            </a:r>
            <a:r>
              <a:rPr lang="en-US" dirty="0"/>
              <a:t> </a:t>
            </a:r>
            <a:r>
              <a:rPr lang="en-US" dirty="0" err="1"/>
              <a:t>zzril</a:t>
            </a:r>
            <a:r>
              <a:rPr lang="en-US" dirty="0"/>
              <a:t> </a:t>
            </a:r>
            <a:r>
              <a:rPr lang="en-US" dirty="0" err="1"/>
              <a:t>delenit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duis</a:t>
            </a:r>
            <a:r>
              <a:rPr lang="en-US" dirty="0"/>
              <a:t> dolore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feugait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. 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183A05F5-7C73-ADA2-BA09-6985060395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1490695"/>
            <a:ext cx="5518897" cy="524629"/>
          </a:xfrm>
          <a:noFill/>
        </p:spPr>
        <p:txBody>
          <a:bodyPr anchor="t">
            <a:noAutofit/>
          </a:bodyPr>
          <a:lstStyle>
            <a:lvl1pPr>
              <a:defRPr sz="3800" b="1">
                <a:solidFill>
                  <a:srgbClr val="3315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err="1"/>
              <a:t>Heading</a:t>
            </a:r>
            <a:endParaRPr lang="es-ES" dirty="0"/>
          </a:p>
        </p:txBody>
      </p:sp>
      <p:sp>
        <p:nvSpPr>
          <p:cNvPr id="17" name="Marcador de texto 7">
            <a:extLst>
              <a:ext uri="{FF2B5EF4-FFF2-40B4-BE49-F238E27FC236}">
                <a16:creationId xmlns:a16="http://schemas.microsoft.com/office/drawing/2014/main" id="{FC9674BD-66DA-6FBC-22B2-DA89944297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6000" y="2325358"/>
            <a:ext cx="5518897" cy="413228"/>
          </a:xfrm>
        </p:spPr>
        <p:txBody>
          <a:bodyPr>
            <a:normAutofit/>
          </a:bodyPr>
          <a:lstStyle>
            <a:lvl1pPr marL="0" indent="0">
              <a:buNone/>
              <a:defRPr sz="1900" b="1">
                <a:solidFill>
                  <a:srgbClr val="59AF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78652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ie de página 3">
            <a:extLst>
              <a:ext uri="{FF2B5EF4-FFF2-40B4-BE49-F238E27FC236}">
                <a16:creationId xmlns:a16="http://schemas.microsoft.com/office/drawing/2014/main" id="{6E24DBEF-F88A-FCAA-67AF-74CE89633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74859" y="393666"/>
            <a:ext cx="4235866" cy="365125"/>
          </a:xfrm>
        </p:spPr>
        <p:txBody>
          <a:bodyPr/>
          <a:lstStyle>
            <a:lvl1pPr algn="r">
              <a:defRPr sz="1050">
                <a:solidFill>
                  <a:srgbClr val="3315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Your Name – Your </a:t>
            </a:r>
            <a:r>
              <a:rPr lang="en-US" dirty="0" err="1"/>
              <a:t>Organisation’s</a:t>
            </a:r>
            <a:r>
              <a:rPr lang="en-US" dirty="0"/>
              <a:t> name</a:t>
            </a:r>
          </a:p>
        </p:txBody>
      </p:sp>
      <p:sp>
        <p:nvSpPr>
          <p:cNvPr id="6" name="Date Placeholder 8">
            <a:extLst>
              <a:ext uri="{FF2B5EF4-FFF2-40B4-BE49-F238E27FC236}">
                <a16:creationId xmlns:a16="http://schemas.microsoft.com/office/drawing/2014/main" id="{A1976DB7-F157-08AD-64A0-E64B8AD6FEF6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4429286" y="390901"/>
            <a:ext cx="2743200" cy="365125"/>
          </a:xfrm>
        </p:spPr>
        <p:txBody>
          <a:bodyPr/>
          <a:lstStyle>
            <a:lvl1pPr algn="ctr">
              <a:defRPr sz="1050">
                <a:solidFill>
                  <a:srgbClr val="3315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B5DC1A8-9426-5242-A3FE-A1307E09766A}" type="datetime1">
              <a:rPr lang="es-ES" smtClean="0"/>
              <a:t>11/4/25</a:t>
            </a:fld>
            <a:endParaRPr lang="es-ES" dirty="0"/>
          </a:p>
        </p:txBody>
      </p:sp>
      <p:sp>
        <p:nvSpPr>
          <p:cNvPr id="7" name="Marcador de número de diapositiva 4">
            <a:extLst>
              <a:ext uri="{FF2B5EF4-FFF2-40B4-BE49-F238E27FC236}">
                <a16:creationId xmlns:a16="http://schemas.microsoft.com/office/drawing/2014/main" id="{24F848A6-7441-798B-5865-66F4F8C96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7525" y="6177517"/>
            <a:ext cx="2743200" cy="350589"/>
          </a:xfrm>
        </p:spPr>
        <p:txBody>
          <a:bodyPr/>
          <a:lstStyle>
            <a:lvl1pPr>
              <a:defRPr sz="13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FF97C0-89C0-8A4C-9EEA-3CADCA393802}" type="slidenum">
              <a:rPr lang="es-ES" smtClean="0"/>
              <a:pPr/>
              <a:t>‹N°›</a:t>
            </a:fld>
            <a:endParaRPr lang="es-ES" dirty="0"/>
          </a:p>
        </p:txBody>
      </p:sp>
      <p:pic>
        <p:nvPicPr>
          <p:cNvPr id="2" name="Imagen 1" descr="Logotipo&#10;&#10;Descripción generada automáticamente">
            <a:extLst>
              <a:ext uri="{FF2B5EF4-FFF2-40B4-BE49-F238E27FC236}">
                <a16:creationId xmlns:a16="http://schemas.microsoft.com/office/drawing/2014/main" id="{ED76FEDE-B713-02B3-BD37-12F73C85F2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4329" y="341351"/>
            <a:ext cx="2129971" cy="568192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4012102B-DCFD-4602-AA3B-4E67B99433A0}"/>
              </a:ext>
            </a:extLst>
          </p:cNvPr>
          <p:cNvSpPr/>
          <p:nvPr userDrawn="1"/>
        </p:nvSpPr>
        <p:spPr>
          <a:xfrm>
            <a:off x="0" y="6769100"/>
            <a:ext cx="12192000" cy="127000"/>
          </a:xfrm>
          <a:prstGeom prst="rect">
            <a:avLst/>
          </a:prstGeom>
          <a:solidFill>
            <a:srgbClr val="59AF3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9036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ángulo 38">
            <a:extLst>
              <a:ext uri="{FF2B5EF4-FFF2-40B4-BE49-F238E27FC236}">
                <a16:creationId xmlns:a16="http://schemas.microsoft.com/office/drawing/2014/main" id="{A05D1E60-AD83-11FC-560E-09695B6F4538}"/>
              </a:ext>
            </a:extLst>
          </p:cNvPr>
          <p:cNvSpPr/>
          <p:nvPr userDrawn="1"/>
        </p:nvSpPr>
        <p:spPr>
          <a:xfrm>
            <a:off x="1" y="0"/>
            <a:ext cx="6096000" cy="6858000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CuadroTexto 25">
            <a:extLst>
              <a:ext uri="{FF2B5EF4-FFF2-40B4-BE49-F238E27FC236}">
                <a16:creationId xmlns:a16="http://schemas.microsoft.com/office/drawing/2014/main" id="{7B5B11CC-AB9C-186A-22F4-601B36B27936}"/>
              </a:ext>
            </a:extLst>
          </p:cNvPr>
          <p:cNvSpPr txBox="1"/>
          <p:nvPr userDrawn="1"/>
        </p:nvSpPr>
        <p:spPr>
          <a:xfrm>
            <a:off x="6524262" y="917185"/>
            <a:ext cx="3864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200" b="1" spc="0" dirty="0">
                <a:solidFill>
                  <a:srgbClr val="F681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COORDINATOR</a:t>
            </a:r>
          </a:p>
        </p:txBody>
      </p:sp>
      <p:pic>
        <p:nvPicPr>
          <p:cNvPr id="37" name="Imagen 36" descr="Imagen que contiene Forma&#10;&#10;Descripción generada automáticamente">
            <a:extLst>
              <a:ext uri="{FF2B5EF4-FFF2-40B4-BE49-F238E27FC236}">
                <a16:creationId xmlns:a16="http://schemas.microsoft.com/office/drawing/2014/main" id="{EC5B01F8-8B24-9EED-7771-70E8BE5E69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9900" y="5172541"/>
            <a:ext cx="1318740" cy="1336888"/>
          </a:xfrm>
          <a:prstGeom prst="rect">
            <a:avLst/>
          </a:prstGeom>
        </p:spPr>
      </p:pic>
      <p:sp>
        <p:nvSpPr>
          <p:cNvPr id="40" name="CuadroTexto 25">
            <a:extLst>
              <a:ext uri="{FF2B5EF4-FFF2-40B4-BE49-F238E27FC236}">
                <a16:creationId xmlns:a16="http://schemas.microsoft.com/office/drawing/2014/main" id="{C0869E09-A581-6C37-38B7-8CB999722540}"/>
              </a:ext>
            </a:extLst>
          </p:cNvPr>
          <p:cNvSpPr txBox="1"/>
          <p:nvPr userDrawn="1"/>
        </p:nvSpPr>
        <p:spPr>
          <a:xfrm>
            <a:off x="6524262" y="3238488"/>
            <a:ext cx="3864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200" b="1" spc="0" dirty="0">
                <a:solidFill>
                  <a:srgbClr val="F681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PARTNERS</a:t>
            </a:r>
          </a:p>
        </p:txBody>
      </p:sp>
      <p:cxnSp>
        <p:nvCxnSpPr>
          <p:cNvPr id="42" name="Conector recto 41">
            <a:extLst>
              <a:ext uri="{FF2B5EF4-FFF2-40B4-BE49-F238E27FC236}">
                <a16:creationId xmlns:a16="http://schemas.microsoft.com/office/drawing/2014/main" id="{4D04E495-B4A8-6FBC-8D25-B63F632A0C62}"/>
              </a:ext>
            </a:extLst>
          </p:cNvPr>
          <p:cNvCxnSpPr>
            <a:cxnSpLocks/>
          </p:cNvCxnSpPr>
          <p:nvPr userDrawn="1"/>
        </p:nvCxnSpPr>
        <p:spPr>
          <a:xfrm>
            <a:off x="6620436" y="3519936"/>
            <a:ext cx="4965822" cy="0"/>
          </a:xfrm>
          <a:prstGeom prst="line">
            <a:avLst/>
          </a:prstGeom>
          <a:ln w="25400">
            <a:solidFill>
              <a:srgbClr val="F681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cto 43">
            <a:extLst>
              <a:ext uri="{FF2B5EF4-FFF2-40B4-BE49-F238E27FC236}">
                <a16:creationId xmlns:a16="http://schemas.microsoft.com/office/drawing/2014/main" id="{3712F79D-7F54-5901-610D-56B38DC82DE0}"/>
              </a:ext>
            </a:extLst>
          </p:cNvPr>
          <p:cNvCxnSpPr>
            <a:cxnSpLocks/>
          </p:cNvCxnSpPr>
          <p:nvPr userDrawn="1"/>
        </p:nvCxnSpPr>
        <p:spPr>
          <a:xfrm>
            <a:off x="6620436" y="1205876"/>
            <a:ext cx="4965822" cy="0"/>
          </a:xfrm>
          <a:prstGeom prst="line">
            <a:avLst/>
          </a:prstGeom>
          <a:ln w="25400">
            <a:solidFill>
              <a:srgbClr val="F681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 descr="Logotipo&#10;&#10;Descripción generada automáticamente">
            <a:extLst>
              <a:ext uri="{FF2B5EF4-FFF2-40B4-BE49-F238E27FC236}">
                <a16:creationId xmlns:a16="http://schemas.microsoft.com/office/drawing/2014/main" id="{3B0983D6-3F96-9081-095D-2EA2AD167C8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5478" y="1809277"/>
            <a:ext cx="3890446" cy="2559913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ED6BE65C-23A3-C614-FED7-F6E6BC65F1F0}"/>
              </a:ext>
            </a:extLst>
          </p:cNvPr>
          <p:cNvSpPr txBox="1"/>
          <p:nvPr userDrawn="1"/>
        </p:nvSpPr>
        <p:spPr>
          <a:xfrm>
            <a:off x="1788640" y="5589837"/>
            <a:ext cx="38904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Funded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by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European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Union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.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Views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and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opinions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expressed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are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however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those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of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author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(s)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only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and do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not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necessarily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reflect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those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of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European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Union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or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European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Education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and Culture Executive Agency (EACEA).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Neither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European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Union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nor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EACE can be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held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responsible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for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them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.</a:t>
            </a:r>
          </a:p>
          <a:p>
            <a:pPr algn="just"/>
            <a:endParaRPr lang="en-GB" sz="1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654F9CA-F401-8959-E8E0-A80F47F7C519}"/>
              </a:ext>
            </a:extLst>
          </p:cNvPr>
          <p:cNvSpPr txBox="1"/>
          <p:nvPr userDrawn="1"/>
        </p:nvSpPr>
        <p:spPr>
          <a:xfrm>
            <a:off x="1795351" y="5253227"/>
            <a:ext cx="40793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F68132"/>
                </a:solidFill>
                <a:effectLst/>
                <a:latin typeface="Helvetica" pitchFamily="2" charset="0"/>
              </a:rPr>
              <a:t>ERASMUS PLUS - KA2 STRATEGIC PARTNERSHIP</a:t>
            </a:r>
          </a:p>
          <a:p>
            <a:r>
              <a:rPr lang="es-ES" sz="1000" b="1" dirty="0">
                <a:solidFill>
                  <a:srgbClr val="59AF37"/>
                </a:solidFill>
                <a:effectLst/>
                <a:latin typeface="Helvetica" pitchFamily="2" charset="0"/>
              </a:rPr>
              <a:t>Grant </a:t>
            </a:r>
            <a:r>
              <a:rPr lang="es-ES" sz="1000" b="1" dirty="0" err="1">
                <a:solidFill>
                  <a:srgbClr val="59AF37"/>
                </a:solidFill>
                <a:effectLst/>
                <a:latin typeface="Helvetica" pitchFamily="2" charset="0"/>
              </a:rPr>
              <a:t>Agreement</a:t>
            </a:r>
            <a:r>
              <a:rPr lang="es-ES" sz="1000" b="1" dirty="0">
                <a:solidFill>
                  <a:srgbClr val="59AF37"/>
                </a:solidFill>
                <a:effectLst/>
                <a:latin typeface="Helvetica" pitchFamily="2" charset="0"/>
              </a:rPr>
              <a:t> No. 2023-1-FR01-KA220-ADU-000153638</a:t>
            </a:r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2BEF6236-FE6A-B3A9-E2F4-C10E3BE21DF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31152" r="394"/>
          <a:stretch/>
        </p:blipFill>
        <p:spPr>
          <a:xfrm>
            <a:off x="1802756" y="0"/>
            <a:ext cx="4318645" cy="1768566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795A4C39-DEF5-2F78-1108-A4B493714AE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51719"/>
          <a:stretch/>
        </p:blipFill>
        <p:spPr>
          <a:xfrm>
            <a:off x="-15230" y="866830"/>
            <a:ext cx="1303720" cy="1333603"/>
          </a:xfrm>
          <a:prstGeom prst="rect">
            <a:avLst/>
          </a:prstGeom>
        </p:spPr>
      </p:pic>
      <p:pic>
        <p:nvPicPr>
          <p:cNvPr id="14" name="Imagen 13" descr="Un dibujo de un perro&#10;&#10;Descripción generada automáticamente con confianza media">
            <a:extLst>
              <a:ext uri="{FF2B5EF4-FFF2-40B4-BE49-F238E27FC236}">
                <a16:creationId xmlns:a16="http://schemas.microsoft.com/office/drawing/2014/main" id="{34D2D7D2-D7DB-6A2C-E6F6-DD0EA004F4CF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524262" y="1345889"/>
            <a:ext cx="1374494" cy="1443219"/>
          </a:xfrm>
          <a:prstGeom prst="rect">
            <a:avLst/>
          </a:prstGeom>
        </p:spPr>
      </p:pic>
      <p:pic>
        <p:nvPicPr>
          <p:cNvPr id="21" name="Imagen 20" descr="Imagen que contiene Texto&#10;&#10;Descripción generada automáticamente">
            <a:extLst>
              <a:ext uri="{FF2B5EF4-FFF2-40B4-BE49-F238E27FC236}">
                <a16:creationId xmlns:a16="http://schemas.microsoft.com/office/drawing/2014/main" id="{46F5B7B9-14CC-0439-0209-EEF48734693D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620436" y="3888667"/>
            <a:ext cx="2307664" cy="1137523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BD5C6625-5827-0712-25F8-731BB1225193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6631014" y="5531698"/>
            <a:ext cx="2297086" cy="282168"/>
          </a:xfrm>
          <a:prstGeom prst="rect">
            <a:avLst/>
          </a:prstGeom>
        </p:spPr>
      </p:pic>
      <p:pic>
        <p:nvPicPr>
          <p:cNvPr id="30" name="Imagen 29" descr="Un dibujo de un perro&#10;&#10;Descripción generada automáticamente con confianza media">
            <a:extLst>
              <a:ext uri="{FF2B5EF4-FFF2-40B4-BE49-F238E27FC236}">
                <a16:creationId xmlns:a16="http://schemas.microsoft.com/office/drawing/2014/main" id="{EE8E64BC-74A7-AFE6-F31B-16AD4D57BD13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341569" y="5430884"/>
            <a:ext cx="2095349" cy="427800"/>
          </a:xfrm>
          <a:prstGeom prst="rect">
            <a:avLst/>
          </a:prstGeom>
        </p:spPr>
      </p:pic>
      <p:pic>
        <p:nvPicPr>
          <p:cNvPr id="32" name="Imagen 31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1EE27F85-2872-63D2-E350-FBDDB77B160F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9668713" y="3723267"/>
            <a:ext cx="1441060" cy="1441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807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6F82EFC-ABDC-F304-702C-01D10C522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A11D00F-6FE2-EF74-6C1A-08537CBCB4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62F2B1D-C30C-A6AC-B154-EC127A22B5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ED7E2-0D93-4F4B-A8E3-4663300AC84C}" type="datetime1">
              <a:rPr lang="es-ES" smtClean="0"/>
              <a:t>11/4/25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9DFF5F9-B027-9D32-58E5-6A93C2ED47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/>
              <a:t>Your Organisation's Name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8F06C3A-E227-D7E7-C5DF-95E08491FF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F97C0-89C0-8A4C-9EEA-3CADCA393802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9249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60" r:id="rId3"/>
    <p:sldLayoutId id="2147483662" r:id="rId4"/>
    <p:sldLayoutId id="2147483655" r:id="rId5"/>
    <p:sldLayoutId id="2147483661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C79466CD-BB49-E8EC-FF7D-B8CDB2DC8C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7" y="4275219"/>
            <a:ext cx="5501096" cy="379537"/>
          </a:xfrm>
        </p:spPr>
        <p:txBody>
          <a:bodyPr/>
          <a:lstStyle/>
          <a:p>
            <a:r>
              <a:rPr lang="es-ES" dirty="0"/>
              <a:t>COMPARAISONS ET DIFFÉRENCES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FAD4B74-4120-31AE-829B-CA93796B5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005" y="2582781"/>
            <a:ext cx="5532995" cy="1899938"/>
          </a:xfrm>
        </p:spPr>
        <p:txBody>
          <a:bodyPr>
            <a:normAutofit/>
          </a:bodyPr>
          <a:lstStyle/>
          <a:p>
            <a:r>
              <a:rPr lang="it-IT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Éducation</a:t>
            </a:r>
            <a:r>
              <a:rPr lang="it-IT" sz="4800" dirty="0">
                <a:latin typeface="Calibri" panose="020F0502020204030204" pitchFamily="34" charset="0"/>
                <a:cs typeface="Calibri" panose="020F0502020204030204" pitchFamily="34" charset="0"/>
              </a:rPr>
              <a:t> formelle et non formelle</a:t>
            </a:r>
            <a:endParaRPr lang="es-ES" sz="4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725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4D249C08-428D-F3AE-A0D1-5A24B902D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F97C0-89C0-8A4C-9EEA-3CADCA393802}" type="slidenum">
              <a:rPr lang="es-ES" smtClean="0"/>
              <a:t>10</a:t>
            </a:fld>
            <a:endParaRPr lang="es-ES" dirty="0"/>
          </a:p>
        </p:txBody>
      </p:sp>
      <p:sp>
        <p:nvSpPr>
          <p:cNvPr id="11" name="Título 10">
            <a:extLst>
              <a:ext uri="{FF2B5EF4-FFF2-40B4-BE49-F238E27FC236}">
                <a16:creationId xmlns:a16="http://schemas.microsoft.com/office/drawing/2014/main" id="{B6EF3982-A424-89EC-1FEC-5F691CA21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454375"/>
            <a:ext cx="5974080" cy="524629"/>
          </a:xfrm>
        </p:spPr>
        <p:txBody>
          <a:bodyPr/>
          <a:lstStyle/>
          <a:p>
            <a:r>
              <a:rPr lang="it-IT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Avantages</a:t>
            </a:r>
            <a:r>
              <a:rPr lang="it-IT" sz="3200" dirty="0">
                <a:latin typeface="Calibri" panose="020F0502020204030204" pitchFamily="34" charset="0"/>
                <a:cs typeface="Calibri" panose="020F0502020204030204" pitchFamily="34" charset="0"/>
              </a:rPr>
              <a:t> et </a:t>
            </a:r>
            <a:r>
              <a:rPr lang="it-IT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inconvénients</a:t>
            </a:r>
            <a:endParaRPr lang="es-E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Marcador de texto 17">
            <a:extLst>
              <a:ext uri="{FF2B5EF4-FFF2-40B4-BE49-F238E27FC236}">
                <a16:creationId xmlns:a16="http://schemas.microsoft.com/office/drawing/2014/main" id="{CB251B0A-3466-01CD-515F-64FC9041040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095999" y="979004"/>
            <a:ext cx="5518897" cy="413228"/>
          </a:xfrm>
        </p:spPr>
        <p:txBody>
          <a:bodyPr/>
          <a:lstStyle/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de l'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éducation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informelle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7F20FB4-2CE4-C5F8-0DD2-6438075A4E3B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9448800" y="6246813"/>
            <a:ext cx="2743200" cy="365125"/>
          </a:xfrm>
        </p:spPr>
        <p:txBody>
          <a:bodyPr/>
          <a:lstStyle/>
          <a:p>
            <a:fld id="{940DC668-59BB-7C4F-9F75-66B19341F162}" type="datetime1">
              <a:rPr lang="es-ES" smtClean="0"/>
              <a:t>11/4/25</a:t>
            </a:fld>
            <a:endParaRPr lang="es-ES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80AA0EAB-1BE2-4073-A0B7-BF3C43559F72}"/>
              </a:ext>
            </a:extLst>
          </p:cNvPr>
          <p:cNvSpPr>
            <a:spLocks noGrp="1" noChangeArrowheads="1"/>
          </p:cNvSpPr>
          <p:nvPr>
            <p:ph sz="quarter" idx="13"/>
          </p:nvPr>
        </p:nvSpPr>
        <p:spPr bwMode="auto">
          <a:xfrm>
            <a:off x="6095998" y="1334179"/>
            <a:ext cx="5518897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Avantages</a:t>
            </a:r>
            <a:endParaRPr lang="it-IT" altLang="it-IT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 algn="l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it-IT" altLang="it-IT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Apprentissage</a:t>
            </a:r>
            <a:r>
              <a:rPr lang="it-IT" altLang="it-IT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altLang="it-IT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naturel</a:t>
            </a:r>
            <a:r>
              <a:rPr lang="it-IT" altLang="it-IT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</a:t>
            </a:r>
            <a:r>
              <a:rPr lang="it-IT" altLang="it-IT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continu</a:t>
            </a:r>
            <a:r>
              <a:rPr lang="it-IT" altLang="it-IT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 </a:t>
            </a:r>
            <a:r>
              <a:rPr lang="it-IT" alt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 </a:t>
            </a:r>
            <a:r>
              <a:rPr lang="it-IT" altLang="it-IT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peut</a:t>
            </a:r>
            <a:r>
              <a:rPr lang="it-IT" alt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altLang="it-IT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avoir</a:t>
            </a:r>
            <a:r>
              <a:rPr lang="it-IT" alt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altLang="it-IT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lieu</a:t>
            </a:r>
            <a:r>
              <a:rPr lang="it-IT" alt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n'</a:t>
            </a:r>
            <a:r>
              <a:rPr lang="it-IT" altLang="it-IT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importe</a:t>
            </a:r>
            <a:r>
              <a:rPr lang="it-IT" alt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altLang="it-IT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où</a:t>
            </a:r>
            <a:r>
              <a:rPr lang="it-IT" alt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à n'</a:t>
            </a:r>
            <a:r>
              <a:rPr lang="it-IT" altLang="it-IT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importe</a:t>
            </a:r>
            <a:r>
              <a:rPr lang="it-IT" alt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quel moment, sur la base d'</a:t>
            </a:r>
            <a:r>
              <a:rPr lang="it-IT" altLang="it-IT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expériences</a:t>
            </a:r>
            <a:r>
              <a:rPr lang="it-IT" alt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altLang="it-IT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quotidiennes</a:t>
            </a:r>
            <a:r>
              <a:rPr lang="it-IT" alt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lvl="0" indent="-285750" algn="l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it-IT" altLang="it-IT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Flexibilité</a:t>
            </a:r>
            <a:r>
              <a:rPr lang="it-IT" altLang="it-IT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</a:t>
            </a:r>
            <a:r>
              <a:rPr lang="it-IT" altLang="it-IT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personnalisation</a:t>
            </a:r>
            <a:r>
              <a:rPr lang="it-IT" altLang="it-IT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 </a:t>
            </a:r>
            <a:r>
              <a:rPr lang="it-IT" altLang="it-IT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permet</a:t>
            </a:r>
            <a:r>
              <a:rPr lang="it-IT" alt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une </a:t>
            </a:r>
            <a:r>
              <a:rPr lang="it-IT" altLang="it-IT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recherche</a:t>
            </a:r>
            <a:r>
              <a:rPr lang="it-IT" alt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altLang="it-IT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individuelle</a:t>
            </a:r>
            <a:r>
              <a:rPr lang="it-IT" alt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sur </a:t>
            </a:r>
            <a:r>
              <a:rPr lang="it-IT" altLang="it-IT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</a:t>
            </a:r>
            <a:r>
              <a:rPr lang="it-IT" alt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altLang="it-IT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sujets</a:t>
            </a:r>
            <a:r>
              <a:rPr lang="it-IT" alt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d'</a:t>
            </a:r>
            <a:r>
              <a:rPr lang="it-IT" altLang="it-IT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intérêt</a:t>
            </a:r>
            <a:r>
              <a:rPr lang="it-IT" alt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par le </a:t>
            </a:r>
            <a:r>
              <a:rPr lang="it-IT" altLang="it-IT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biais</a:t>
            </a:r>
            <a:r>
              <a:rPr lang="it-IT" alt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it-IT" altLang="it-IT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livres</a:t>
            </a:r>
            <a:r>
              <a:rPr lang="it-IT" alt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de </a:t>
            </a:r>
            <a:r>
              <a:rPr lang="it-IT" altLang="it-IT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réseaux</a:t>
            </a:r>
            <a:r>
              <a:rPr lang="it-IT" alt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altLang="it-IT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sociaux</a:t>
            </a:r>
            <a:r>
              <a:rPr lang="it-IT" alt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d'Internet </a:t>
            </a:r>
            <a:r>
              <a:rPr lang="it-IT" altLang="it-IT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</a:t>
            </a:r>
            <a:r>
              <a:rPr lang="it-IT" alt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it-IT" altLang="it-IT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formateurs</a:t>
            </a:r>
            <a:r>
              <a:rPr lang="it-IT" alt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altLang="it-IT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informels</a:t>
            </a:r>
            <a:r>
              <a:rPr lang="it-IT" alt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lvl="0" indent="-285750" algn="l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it-IT" altLang="it-IT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Méthodes</a:t>
            </a:r>
            <a:r>
              <a:rPr lang="it-IT" altLang="it-IT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altLang="it-IT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variées</a:t>
            </a:r>
            <a:r>
              <a:rPr lang="it-IT" altLang="it-IT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 </a:t>
            </a:r>
            <a:r>
              <a:rPr lang="it-IT" altLang="it-IT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utilisation</a:t>
            </a:r>
            <a:r>
              <a:rPr lang="it-IT" alt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d'un large </a:t>
            </a:r>
            <a:r>
              <a:rPr lang="it-IT" altLang="it-IT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éventail</a:t>
            </a:r>
            <a:r>
              <a:rPr lang="it-IT" alt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techniques d'</a:t>
            </a:r>
            <a:r>
              <a:rPr lang="it-IT" altLang="it-IT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apprentissage</a:t>
            </a:r>
            <a:r>
              <a:rPr lang="it-IT" alt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lvl="0" indent="-285750" algn="l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it-IT" altLang="it-IT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Efficacité</a:t>
            </a:r>
            <a:r>
              <a:rPr lang="it-IT" altLang="it-IT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altLang="it-IT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temporelle</a:t>
            </a:r>
            <a:r>
              <a:rPr lang="it-IT" altLang="it-IT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 </a:t>
            </a:r>
            <a:r>
              <a:rPr lang="it-IT" altLang="it-IT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permet</a:t>
            </a:r>
            <a:r>
              <a:rPr lang="it-IT" alt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un </a:t>
            </a:r>
            <a:r>
              <a:rPr lang="it-IT" altLang="it-IT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apprentissage</a:t>
            </a:r>
            <a:r>
              <a:rPr lang="it-IT" alt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rapide et </a:t>
            </a:r>
            <a:r>
              <a:rPr lang="it-IT" altLang="it-IT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direct</a:t>
            </a:r>
            <a:r>
              <a:rPr lang="it-IT" alt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lvl="0" indent="-285750" algn="l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it-IT" altLang="it-IT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Accessibilité</a:t>
            </a:r>
            <a:r>
              <a:rPr lang="it-IT" altLang="it-IT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l'information : </a:t>
            </a:r>
            <a:r>
              <a:rPr lang="it-IT" altLang="it-IT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</a:t>
            </a:r>
            <a:r>
              <a:rPr lang="it-IT" alt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altLang="it-IT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ressources</a:t>
            </a:r>
            <a:r>
              <a:rPr lang="it-IT" alt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altLang="it-IT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comprennent</a:t>
            </a:r>
            <a:r>
              <a:rPr lang="it-IT" alt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altLang="it-IT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</a:t>
            </a:r>
            <a:r>
              <a:rPr lang="it-IT" alt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altLang="it-IT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livres</a:t>
            </a:r>
            <a:r>
              <a:rPr lang="it-IT" alt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altLang="it-IT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</a:t>
            </a:r>
            <a:r>
              <a:rPr lang="it-IT" alt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altLang="it-IT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médias</a:t>
            </a:r>
            <a:r>
              <a:rPr lang="it-IT" alt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altLang="it-IT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numériques</a:t>
            </a:r>
            <a:r>
              <a:rPr lang="it-IT" alt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la </a:t>
            </a:r>
            <a:r>
              <a:rPr lang="it-IT" altLang="it-IT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télévision</a:t>
            </a:r>
            <a:r>
              <a:rPr lang="it-IT" alt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la radio et </a:t>
            </a:r>
            <a:r>
              <a:rPr lang="it-IT" altLang="it-IT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</a:t>
            </a:r>
            <a:r>
              <a:rPr lang="it-IT" alt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altLang="it-IT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conversations</a:t>
            </a:r>
            <a:r>
              <a:rPr lang="it-IT" alt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altLang="it-IT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personnelles</a:t>
            </a:r>
            <a:r>
              <a:rPr lang="it-IT" alt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Inconvénients</a:t>
            </a:r>
            <a:endParaRPr lang="it-IT" altLang="it-IT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 algn="l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it-IT" altLang="it-IT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Risque</a:t>
            </a:r>
            <a:r>
              <a:rPr lang="it-IT" altLang="it-IT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it-IT" altLang="it-IT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désinformation</a:t>
            </a:r>
            <a:r>
              <a:rPr lang="it-IT" altLang="it-IT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 </a:t>
            </a:r>
            <a:r>
              <a:rPr lang="it-IT" altLang="it-IT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</a:t>
            </a:r>
            <a:r>
              <a:rPr lang="it-IT" alt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sources </a:t>
            </a:r>
            <a:r>
              <a:rPr lang="it-IT" altLang="it-IT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comme</a:t>
            </a:r>
            <a:r>
              <a:rPr lang="it-IT" alt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internet, </a:t>
            </a:r>
            <a:r>
              <a:rPr lang="it-IT" altLang="it-IT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</a:t>
            </a:r>
            <a:r>
              <a:rPr lang="it-IT" alt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altLang="it-IT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médias</a:t>
            </a:r>
            <a:r>
              <a:rPr lang="it-IT" alt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altLang="it-IT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sociaux</a:t>
            </a:r>
            <a:r>
              <a:rPr lang="it-IT" alt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altLang="it-IT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</a:t>
            </a:r>
            <a:r>
              <a:rPr lang="it-IT" alt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altLang="it-IT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</a:t>
            </a:r>
            <a:r>
              <a:rPr lang="it-IT" alt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altLang="it-IT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conversations</a:t>
            </a:r>
            <a:r>
              <a:rPr lang="it-IT" alt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altLang="it-IT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personnelles</a:t>
            </a:r>
            <a:r>
              <a:rPr lang="it-IT" alt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altLang="it-IT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peuvent</a:t>
            </a:r>
            <a:r>
              <a:rPr lang="it-IT" alt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altLang="it-IT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diffuser</a:t>
            </a:r>
            <a:r>
              <a:rPr lang="it-IT" alt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altLang="it-IT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</a:t>
            </a:r>
            <a:r>
              <a:rPr lang="it-IT" alt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altLang="it-IT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informations</a:t>
            </a:r>
            <a:r>
              <a:rPr lang="it-IT" alt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altLang="it-IT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erronées</a:t>
            </a:r>
            <a:r>
              <a:rPr lang="it-IT" alt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lvl="0" indent="-285750" algn="l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it-IT" altLang="it-IT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Méthodes</a:t>
            </a:r>
            <a:r>
              <a:rPr lang="it-IT" altLang="it-IT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altLang="it-IT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inappropriées</a:t>
            </a:r>
            <a:r>
              <a:rPr lang="it-IT" altLang="it-IT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 </a:t>
            </a:r>
            <a:r>
              <a:rPr lang="it-IT" altLang="it-IT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certaines</a:t>
            </a:r>
            <a:r>
              <a:rPr lang="it-IT" alt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techniques </a:t>
            </a:r>
            <a:r>
              <a:rPr lang="it-IT" altLang="it-IT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peuvent</a:t>
            </a:r>
            <a:r>
              <a:rPr lang="it-IT" alt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ne </a:t>
            </a:r>
            <a:r>
              <a:rPr lang="it-IT" altLang="it-IT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pas</a:t>
            </a:r>
            <a:r>
              <a:rPr lang="it-IT" alt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altLang="it-IT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être</a:t>
            </a:r>
            <a:r>
              <a:rPr lang="it-IT" alt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altLang="it-IT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efficaces</a:t>
            </a:r>
            <a:r>
              <a:rPr lang="it-IT" alt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altLang="it-IT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</a:t>
            </a:r>
            <a:r>
              <a:rPr lang="it-IT" alt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altLang="it-IT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pertinentes</a:t>
            </a:r>
            <a:r>
              <a:rPr lang="it-IT" alt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it-IT" altLang="it-IT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 algn="l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it-IT" altLang="it-IT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Manque de </a:t>
            </a:r>
            <a:r>
              <a:rPr lang="it-IT" altLang="it-IT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structure</a:t>
            </a:r>
            <a:r>
              <a:rPr lang="it-IT" altLang="it-IT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 </a:t>
            </a:r>
            <a:r>
              <a:rPr lang="it-IT" alt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l'</a:t>
            </a:r>
            <a:r>
              <a:rPr lang="it-IT" altLang="it-IT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absence</a:t>
            </a:r>
            <a:r>
              <a:rPr lang="it-IT" alt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d'un </a:t>
            </a:r>
            <a:r>
              <a:rPr lang="it-IT" altLang="it-IT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programme</a:t>
            </a:r>
            <a:r>
              <a:rPr lang="it-IT" alt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altLang="it-IT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défini</a:t>
            </a:r>
            <a:r>
              <a:rPr lang="it-IT" alt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altLang="it-IT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peut</a:t>
            </a:r>
            <a:r>
              <a:rPr lang="it-IT" alt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altLang="it-IT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entraîner</a:t>
            </a:r>
            <a:r>
              <a:rPr lang="it-IT" alt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une </a:t>
            </a:r>
            <a:r>
              <a:rPr lang="it-IT" altLang="it-IT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certaine</a:t>
            </a:r>
            <a:r>
              <a:rPr lang="it-IT" alt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altLang="it-IT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confusion</a:t>
            </a:r>
            <a:r>
              <a:rPr lang="it-IT" alt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une </a:t>
            </a:r>
            <a:r>
              <a:rPr lang="it-IT" altLang="it-IT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perte</a:t>
            </a:r>
            <a:r>
              <a:rPr lang="it-IT" alt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it-IT" altLang="it-IT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concentration</a:t>
            </a:r>
            <a:r>
              <a:rPr lang="it-IT" alt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it-IT" altLang="it-IT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 algn="l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it-IT" altLang="it-IT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Résultats</a:t>
            </a:r>
            <a:r>
              <a:rPr lang="it-IT" altLang="it-IT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altLang="it-IT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incertains</a:t>
            </a:r>
            <a:r>
              <a:rPr lang="it-IT" altLang="it-IT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 </a:t>
            </a:r>
            <a:r>
              <a:rPr lang="it-IT" alt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l'</a:t>
            </a:r>
            <a:r>
              <a:rPr lang="it-IT" altLang="it-IT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apprentissage</a:t>
            </a:r>
            <a:r>
              <a:rPr lang="it-IT" alt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altLang="it-IT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peut</a:t>
            </a:r>
            <a:r>
              <a:rPr lang="it-IT" alt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ne </a:t>
            </a:r>
            <a:r>
              <a:rPr lang="it-IT" altLang="it-IT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pas</a:t>
            </a:r>
            <a:r>
              <a:rPr lang="it-IT" alt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altLang="it-IT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atteindre</a:t>
            </a:r>
            <a:r>
              <a:rPr lang="it-IT" alt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altLang="it-IT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</a:t>
            </a:r>
            <a:r>
              <a:rPr lang="it-IT" alt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altLang="it-IT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objectifs</a:t>
            </a:r>
            <a:r>
              <a:rPr lang="it-IT" alt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altLang="it-IT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visés</a:t>
            </a:r>
            <a:r>
              <a:rPr lang="it-IT" alt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it-IT" altLang="it-IT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Segnaposto immagine 12">
            <a:extLst>
              <a:ext uri="{FF2B5EF4-FFF2-40B4-BE49-F238E27FC236}">
                <a16:creationId xmlns:a16="http://schemas.microsoft.com/office/drawing/2014/main" id="{52FA1C7F-117C-44B2-94CE-516E18A390CE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l="15218" r="15218"/>
          <a:stretch>
            <a:fillRect/>
          </a:stretch>
        </p:blipFill>
        <p:spPr>
          <a:xfrm>
            <a:off x="0" y="0"/>
            <a:ext cx="5466978" cy="5393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6839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3420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Marcador de contenido 27">
            <a:extLst>
              <a:ext uri="{FF2B5EF4-FFF2-40B4-BE49-F238E27FC236}">
                <a16:creationId xmlns:a16="http://schemas.microsoft.com/office/drawing/2014/main" id="{1A9EFEC2-1E9E-E786-944F-3A4E527D0C4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800886" y="2054150"/>
            <a:ext cx="5709839" cy="4135448"/>
          </a:xfrm>
        </p:spPr>
        <p:txBody>
          <a:bodyPr/>
          <a:lstStyle/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it-IT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Définition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: L'</a:t>
            </a:r>
            <a:r>
              <a:rPr lang="it-IT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éducation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 formelle se </a:t>
            </a:r>
            <a:r>
              <a:rPr lang="it-IT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déroule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dans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 un </a:t>
            </a:r>
            <a:r>
              <a:rPr lang="it-IT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cadre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institutionnel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tel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que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les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 écoles, </a:t>
            </a:r>
            <a:r>
              <a:rPr lang="it-IT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les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collèges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ou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les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 universités.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it-IT" sz="1800" b="1" dirty="0">
                <a:latin typeface="Calibri" panose="020F0502020204030204" pitchFamily="34" charset="0"/>
                <a:cs typeface="Calibri" panose="020F0502020204030204" pitchFamily="34" charset="0"/>
              </a:rPr>
              <a:t>Structure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: Elle est </a:t>
            </a:r>
            <a:r>
              <a:rPr lang="it-IT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basée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 sur un </a:t>
            </a:r>
            <a:r>
              <a:rPr lang="it-IT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programme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 d'</a:t>
            </a:r>
            <a:r>
              <a:rPr lang="it-IT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études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défini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 et </a:t>
            </a:r>
            <a:r>
              <a:rPr lang="it-IT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suit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des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règles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 et </a:t>
            </a:r>
            <a:r>
              <a:rPr lang="it-IT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des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règlements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préétablis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..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it-IT" sz="1800" b="1" dirty="0">
                <a:latin typeface="Calibri" panose="020F0502020204030204" pitchFamily="34" charset="0"/>
                <a:cs typeface="Calibri" panose="020F0502020204030204" pitchFamily="34" charset="0"/>
              </a:rPr>
              <a:t>Phases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: Elle </a:t>
            </a:r>
            <a:r>
              <a:rPr lang="it-IT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comprend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 l'</a:t>
            </a:r>
            <a:r>
              <a:rPr lang="it-IT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enseignement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primaire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secondaire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 et post-</a:t>
            </a:r>
            <a:r>
              <a:rPr lang="it-IT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secondaire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it-IT" sz="1800" b="1" dirty="0">
                <a:latin typeface="Calibri" panose="020F0502020204030204" pitchFamily="34" charset="0"/>
                <a:cs typeface="Calibri" panose="020F0502020204030204" pitchFamily="34" charset="0"/>
              </a:rPr>
              <a:t>Evaluation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: Elle </a:t>
            </a:r>
            <a:r>
              <a:rPr lang="it-IT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vérifie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 et </a:t>
            </a:r>
            <a:r>
              <a:rPr lang="it-IT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certifie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les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compétences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ou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les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connaissances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acquises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it-IT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Objectifs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it-IT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Fournit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des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compétences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académiques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professionnelles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ou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 de base.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it-IT" sz="1800" b="1" dirty="0">
                <a:latin typeface="Calibri" panose="020F0502020204030204" pitchFamily="34" charset="0"/>
                <a:cs typeface="Calibri" panose="020F0502020204030204" pitchFamily="34" charset="0"/>
              </a:rPr>
              <a:t>Certification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: Conduit à l'</a:t>
            </a:r>
            <a:r>
              <a:rPr lang="it-IT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obtention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it-IT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diplômes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 et de </a:t>
            </a:r>
            <a:r>
              <a:rPr lang="it-IT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certificats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officiellement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reconnus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7" name="Título 26">
            <a:extLst>
              <a:ext uri="{FF2B5EF4-FFF2-40B4-BE49-F238E27FC236}">
                <a16:creationId xmlns:a16="http://schemas.microsoft.com/office/drawing/2014/main" id="{B56B6A11-3B47-37FA-E165-C8CB685ED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0886" y="1382996"/>
            <a:ext cx="6104634" cy="524629"/>
          </a:xfrm>
        </p:spPr>
        <p:txBody>
          <a:bodyPr/>
          <a:lstStyle/>
          <a:p>
            <a:r>
              <a:rPr lang="it-IT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Éléments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clés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 de l'</a:t>
            </a:r>
            <a:r>
              <a:rPr lang="it-IT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éducation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 formelle</a:t>
            </a:r>
            <a:endParaRPr lang="es-E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Marcador de pie de página 12">
            <a:extLst>
              <a:ext uri="{FF2B5EF4-FFF2-40B4-BE49-F238E27FC236}">
                <a16:creationId xmlns:a16="http://schemas.microsoft.com/office/drawing/2014/main" id="{308CB581-E10B-3D28-5752-25A48A312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Replay Network APS</a:t>
            </a:r>
          </a:p>
        </p:txBody>
      </p:sp>
      <p:sp>
        <p:nvSpPr>
          <p:cNvPr id="14" name="Marcador de número de diapositiva 13">
            <a:extLst>
              <a:ext uri="{FF2B5EF4-FFF2-40B4-BE49-F238E27FC236}">
                <a16:creationId xmlns:a16="http://schemas.microsoft.com/office/drawing/2014/main" id="{58BCAB48-4237-27BB-4D6F-F127D7CE7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F97C0-89C0-8A4C-9EEA-3CADCA393802}" type="slidenum">
              <a:rPr lang="es-ES" smtClean="0"/>
              <a:t>2</a:t>
            </a:fld>
            <a:endParaRPr lang="es-ES" dirty="0"/>
          </a:p>
        </p:txBody>
      </p:sp>
      <p:pic>
        <p:nvPicPr>
          <p:cNvPr id="7" name="Segnaposto immagine 6">
            <a:extLst>
              <a:ext uri="{FF2B5EF4-FFF2-40B4-BE49-F238E27FC236}">
                <a16:creationId xmlns:a16="http://schemas.microsoft.com/office/drawing/2014/main" id="{BF058269-C69E-4C36-A0A7-EF88B61D3CC2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2"/>
          <a:srcRect l="747" t="999" r="34402" b="-999"/>
          <a:stretch/>
        </p:blipFill>
        <p:spPr>
          <a:xfrm flipH="1">
            <a:off x="1489509" y="1717129"/>
            <a:ext cx="3700557" cy="342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035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B38E6B1A-9741-CE91-94E0-D612A3839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022" y="1313558"/>
            <a:ext cx="10517398" cy="524629"/>
          </a:xfrm>
        </p:spPr>
        <p:txBody>
          <a:bodyPr/>
          <a:lstStyle/>
          <a:p>
            <a:r>
              <a:rPr lang="it-IT" dirty="0" err="1"/>
              <a:t>Caractéristiques</a:t>
            </a:r>
            <a:r>
              <a:rPr lang="it-IT" dirty="0"/>
              <a:t> de l'</a:t>
            </a:r>
            <a:r>
              <a:rPr lang="it-IT" dirty="0" err="1"/>
              <a:t>éducation</a:t>
            </a:r>
            <a:r>
              <a:rPr lang="it-IT" dirty="0"/>
              <a:t> formelle :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B08E8E-5DEE-43CF-2174-27B6C017A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Replay Network APS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3FE21D-1B78-B669-22F4-7F56D2849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F97C0-89C0-8A4C-9EEA-3CADCA393802}" type="slidenum">
              <a:rPr lang="es-ES" smtClean="0"/>
              <a:t>3</a:t>
            </a:fld>
            <a:endParaRPr lang="es-ES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D8254B2F-6D5E-4F93-888E-D32A147A9EB3}"/>
              </a:ext>
            </a:extLst>
          </p:cNvPr>
          <p:cNvSpPr/>
          <p:nvPr/>
        </p:nvSpPr>
        <p:spPr>
          <a:xfrm>
            <a:off x="629021" y="2157492"/>
            <a:ext cx="1088170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it-IT" sz="2400" b="1" dirty="0">
                <a:latin typeface="Calibri" panose="020F0502020204030204" pitchFamily="34" charset="0"/>
                <a:cs typeface="Calibri" panose="020F0502020204030204" pitchFamily="34" charset="0"/>
              </a:rPr>
              <a:t>Une </a:t>
            </a:r>
            <a:r>
              <a:rPr lang="it-IT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structure</a:t>
            </a:r>
            <a:r>
              <a:rPr lang="it-IT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organisée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: elle </a:t>
            </a:r>
            <a:r>
              <a:rPr lang="it-IT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suit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 un </a:t>
            </a:r>
            <a:r>
              <a:rPr lang="it-IT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programme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défini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basé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 sur </a:t>
            </a:r>
            <a:r>
              <a:rPr lang="it-IT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des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matières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spécifiques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 et </a:t>
            </a:r>
            <a:r>
              <a:rPr lang="it-IT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organisé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it-IT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manière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hiérarchique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it-IT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Durée</a:t>
            </a:r>
            <a:r>
              <a:rPr lang="it-IT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prédéterminée</a:t>
            </a:r>
            <a:r>
              <a:rPr lang="it-IT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: le </a:t>
            </a:r>
            <a:r>
              <a:rPr lang="it-IT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programme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doit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être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achevé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dans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 un </a:t>
            </a:r>
            <a:r>
              <a:rPr lang="it-IT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délai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déterminé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it-IT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Des</a:t>
            </a:r>
            <a:r>
              <a:rPr lang="it-IT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formateurs</a:t>
            </a:r>
            <a:r>
              <a:rPr lang="it-IT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qualifiés</a:t>
            </a:r>
            <a:r>
              <a:rPr lang="it-IT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: l'</a:t>
            </a:r>
            <a:r>
              <a:rPr lang="it-IT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enseignement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 est </a:t>
            </a:r>
            <a:r>
              <a:rPr lang="it-IT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dispensé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 par </a:t>
            </a:r>
            <a:r>
              <a:rPr lang="it-IT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des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enseignants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professionnels</a:t>
            </a:r>
            <a:endParaRPr lang="it-IT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it-IT" sz="2400" b="1" dirty="0">
                <a:latin typeface="Calibri" panose="020F0502020204030204" pitchFamily="34" charset="0"/>
                <a:cs typeface="Calibri" panose="020F0502020204030204" pitchFamily="34" charset="0"/>
              </a:rPr>
              <a:t>Une </a:t>
            </a:r>
            <a:r>
              <a:rPr lang="it-IT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évaluation</a:t>
            </a:r>
            <a:r>
              <a:rPr lang="it-IT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structurée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: elle </a:t>
            </a:r>
            <a:r>
              <a:rPr lang="it-IT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comprend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 un </a:t>
            </a:r>
            <a:r>
              <a:rPr lang="it-IT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système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 d'</a:t>
            </a:r>
            <a:r>
              <a:rPr lang="it-IT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évaluation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chronologique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 pour </a:t>
            </a:r>
            <a:r>
              <a:rPr lang="it-IT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suivre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les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progrès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des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élèves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it-IT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Planification</a:t>
            </a:r>
            <a:r>
              <a:rPr lang="it-IT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: elle est </a:t>
            </a:r>
            <a:r>
              <a:rPr lang="it-IT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conçue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 pour </a:t>
            </a:r>
            <a:r>
              <a:rPr lang="it-IT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répondre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 à </a:t>
            </a:r>
            <a:r>
              <a:rPr lang="it-IT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des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besoins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éducatifs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spécifiques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 par le </a:t>
            </a:r>
            <a:r>
              <a:rPr lang="it-IT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biais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it-IT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cours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planifiés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54873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immagine 3">
            <a:extLst>
              <a:ext uri="{FF2B5EF4-FFF2-40B4-BE49-F238E27FC236}">
                <a16:creationId xmlns:a16="http://schemas.microsoft.com/office/drawing/2014/main" id="{5671523E-B186-45D2-ABA3-3F37E52306EC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l="20386" r="20386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7" name="Marcador de texto 16">
            <a:extLst>
              <a:ext uri="{FF2B5EF4-FFF2-40B4-BE49-F238E27FC236}">
                <a16:creationId xmlns:a16="http://schemas.microsoft.com/office/drawing/2014/main" id="{A8E38C97-9EF9-D780-6BA7-F6DEF2D0872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4D249C08-428D-F3AE-A0D1-5A24B902D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F97C0-89C0-8A4C-9EEA-3CADCA393802}" type="slidenum">
              <a:rPr lang="es-ES" smtClean="0"/>
              <a:t>4</a:t>
            </a:fld>
            <a:endParaRPr lang="es-ES" dirty="0"/>
          </a:p>
        </p:txBody>
      </p:sp>
      <p:sp>
        <p:nvSpPr>
          <p:cNvPr id="11" name="Título 10">
            <a:extLst>
              <a:ext uri="{FF2B5EF4-FFF2-40B4-BE49-F238E27FC236}">
                <a16:creationId xmlns:a16="http://schemas.microsoft.com/office/drawing/2014/main" id="{B6EF3982-A424-89EC-1FEC-5F691CA21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454375"/>
            <a:ext cx="5974080" cy="524629"/>
          </a:xfrm>
        </p:spPr>
        <p:txBody>
          <a:bodyPr/>
          <a:lstStyle/>
          <a:p>
            <a:r>
              <a:rPr lang="it-IT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Avantages</a:t>
            </a:r>
            <a:r>
              <a:rPr lang="it-IT" sz="3200" dirty="0">
                <a:latin typeface="Calibri" panose="020F0502020204030204" pitchFamily="34" charset="0"/>
                <a:cs typeface="Calibri" panose="020F0502020204030204" pitchFamily="34" charset="0"/>
              </a:rPr>
              <a:t> et </a:t>
            </a:r>
            <a:r>
              <a:rPr lang="it-IT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inconvénients</a:t>
            </a:r>
            <a:endParaRPr lang="es-E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Marcador de texto 17">
            <a:extLst>
              <a:ext uri="{FF2B5EF4-FFF2-40B4-BE49-F238E27FC236}">
                <a16:creationId xmlns:a16="http://schemas.microsoft.com/office/drawing/2014/main" id="{CB251B0A-3466-01CD-515F-64FC9041040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095999" y="979004"/>
            <a:ext cx="5518897" cy="413228"/>
          </a:xfrm>
        </p:spPr>
        <p:txBody>
          <a:bodyPr/>
          <a:lstStyle/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de l'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éducation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formelle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7F20FB4-2CE4-C5F8-0DD2-6438075A4E3B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9448800" y="6246813"/>
            <a:ext cx="2743200" cy="365125"/>
          </a:xfrm>
        </p:spPr>
        <p:txBody>
          <a:bodyPr/>
          <a:lstStyle/>
          <a:p>
            <a:fld id="{940DC668-59BB-7C4F-9F75-66B19341F162}" type="datetime1">
              <a:rPr lang="es-ES" smtClean="0"/>
              <a:t>11/4/25</a:t>
            </a:fld>
            <a:endParaRPr lang="es-ES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80AA0EAB-1BE2-4073-A0B7-BF3C43559F72}"/>
              </a:ext>
            </a:extLst>
          </p:cNvPr>
          <p:cNvSpPr>
            <a:spLocks noGrp="1" noChangeArrowheads="1"/>
          </p:cNvSpPr>
          <p:nvPr>
            <p:ph sz="quarter" idx="13"/>
          </p:nvPr>
        </p:nvSpPr>
        <p:spPr bwMode="auto">
          <a:xfrm>
            <a:off x="6095999" y="1581894"/>
            <a:ext cx="5518897" cy="4616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Avantages</a:t>
            </a:r>
            <a:r>
              <a:rPr kumimoji="0" lang="it-IT" altLang="it-IT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: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it-IT" altLang="it-IT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Organisation</a:t>
            </a:r>
            <a:r>
              <a:rPr kumimoji="0" lang="it-IT" altLang="it-IT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it-IT" altLang="it-IT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structurée</a:t>
            </a:r>
            <a:r>
              <a:rPr kumimoji="0" lang="it-IT" altLang="it-IT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: </a:t>
            </a:r>
            <a:r>
              <a:rPr kumimoji="0" lang="it-IT" altLang="it-IT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système</a:t>
            </a:r>
            <a:r>
              <a:rPr kumimoji="0" lang="it-IT" altLang="it-IT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it-IT" altLang="it-IT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éducatif</a:t>
            </a:r>
            <a:r>
              <a:rPr kumimoji="0" lang="it-IT" altLang="it-IT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it-IT" altLang="it-IT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bien</a:t>
            </a:r>
            <a:r>
              <a:rPr kumimoji="0" lang="it-IT" altLang="it-IT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it-IT" altLang="it-IT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planifié</a:t>
            </a:r>
            <a:r>
              <a:rPr kumimoji="0" lang="it-IT" altLang="it-IT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it-IT" altLang="it-IT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avec</a:t>
            </a:r>
            <a:r>
              <a:rPr kumimoji="0" lang="it-IT" altLang="it-IT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un </a:t>
            </a:r>
            <a:r>
              <a:rPr kumimoji="0" lang="it-IT" altLang="it-IT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contenu</a:t>
            </a:r>
            <a:r>
              <a:rPr kumimoji="0" lang="it-IT" altLang="it-IT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it-IT" altLang="it-IT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actualisé</a:t>
            </a:r>
            <a:r>
              <a:rPr kumimoji="0" lang="it-IT" altLang="it-IT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it-IT" altLang="it-IT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Apprentissage</a:t>
            </a:r>
            <a:r>
              <a:rPr kumimoji="0" lang="it-IT" altLang="it-IT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it-IT" altLang="it-IT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qualifié</a:t>
            </a:r>
            <a:r>
              <a:rPr kumimoji="0" lang="it-IT" altLang="it-IT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: </a:t>
            </a:r>
            <a:r>
              <a:rPr kumimoji="0" lang="it-IT" altLang="it-IT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des</a:t>
            </a:r>
            <a:r>
              <a:rPr kumimoji="0" lang="it-IT" altLang="it-IT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it-IT" altLang="it-IT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enseignants</a:t>
            </a:r>
            <a:r>
              <a:rPr kumimoji="0" lang="it-IT" altLang="it-IT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it-IT" altLang="it-IT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formés</a:t>
            </a:r>
            <a:r>
              <a:rPr kumimoji="0" lang="it-IT" altLang="it-IT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et </a:t>
            </a:r>
            <a:r>
              <a:rPr kumimoji="0" lang="it-IT" altLang="it-IT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professionnels</a:t>
            </a:r>
            <a:r>
              <a:rPr kumimoji="0" lang="it-IT" altLang="it-IT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it-IT" altLang="it-IT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garantissent</a:t>
            </a:r>
            <a:r>
              <a:rPr kumimoji="0" lang="it-IT" altLang="it-IT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un </a:t>
            </a:r>
            <a:r>
              <a:rPr kumimoji="0" lang="it-IT" altLang="it-IT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enseignement</a:t>
            </a:r>
            <a:r>
              <a:rPr kumimoji="0" lang="it-IT" altLang="it-IT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kumimoji="0" lang="it-IT" altLang="it-IT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qualité</a:t>
            </a:r>
            <a:r>
              <a:rPr kumimoji="0" lang="it-IT" altLang="it-IT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it-IT" altLang="it-IT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Évaluations</a:t>
            </a:r>
            <a:r>
              <a:rPr kumimoji="0" lang="it-IT" altLang="it-IT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it-IT" altLang="it-IT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systématiques</a:t>
            </a:r>
            <a:r>
              <a:rPr kumimoji="0" lang="it-IT" altLang="it-IT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: </a:t>
            </a:r>
            <a:r>
              <a:rPr kumimoji="0" lang="it-IT" altLang="it-IT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les</a:t>
            </a:r>
            <a:r>
              <a:rPr kumimoji="0" lang="it-IT" altLang="it-IT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it-IT" altLang="it-IT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examens</a:t>
            </a:r>
            <a:r>
              <a:rPr kumimoji="0" lang="it-IT" altLang="it-IT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à mi-</a:t>
            </a:r>
            <a:r>
              <a:rPr kumimoji="0" lang="it-IT" altLang="it-IT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parcours</a:t>
            </a:r>
            <a:r>
              <a:rPr kumimoji="0" lang="it-IT" altLang="it-IT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et </a:t>
            </a:r>
            <a:r>
              <a:rPr kumimoji="0" lang="it-IT" altLang="it-IT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finaux</a:t>
            </a:r>
            <a:r>
              <a:rPr kumimoji="0" lang="it-IT" altLang="it-IT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it-IT" altLang="it-IT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soutiennent</a:t>
            </a:r>
            <a:r>
              <a:rPr kumimoji="0" lang="it-IT" altLang="it-IT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it-IT" altLang="it-IT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les</a:t>
            </a:r>
            <a:r>
              <a:rPr kumimoji="0" lang="it-IT" altLang="it-IT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it-IT" altLang="it-IT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progrès</a:t>
            </a:r>
            <a:r>
              <a:rPr kumimoji="0" lang="it-IT" altLang="it-IT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it-IT" altLang="it-IT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des</a:t>
            </a:r>
            <a:r>
              <a:rPr kumimoji="0" lang="it-IT" altLang="it-IT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it-IT" altLang="it-IT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étudiants</a:t>
            </a:r>
            <a:r>
              <a:rPr kumimoji="0" lang="it-IT" altLang="it-IT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it-IT" altLang="it-IT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Certification</a:t>
            </a:r>
            <a:r>
              <a:rPr kumimoji="0" lang="it-IT" altLang="it-IT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it-IT" altLang="it-IT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reconnue</a:t>
            </a:r>
            <a:r>
              <a:rPr kumimoji="0" lang="it-IT" altLang="it-IT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: </a:t>
            </a:r>
            <a:r>
              <a:rPr kumimoji="0" lang="it-IT" altLang="it-IT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permet</a:t>
            </a:r>
            <a:r>
              <a:rPr kumimoji="0" lang="it-IT" altLang="it-IT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d'</a:t>
            </a:r>
            <a:r>
              <a:rPr kumimoji="0" lang="it-IT" altLang="it-IT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obtenir</a:t>
            </a:r>
            <a:r>
              <a:rPr kumimoji="0" lang="it-IT" altLang="it-IT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it-IT" altLang="it-IT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des</a:t>
            </a:r>
            <a:r>
              <a:rPr kumimoji="0" lang="it-IT" altLang="it-IT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it-IT" altLang="it-IT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diplômes</a:t>
            </a:r>
            <a:r>
              <a:rPr kumimoji="0" lang="it-IT" altLang="it-IT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it-IT" altLang="it-IT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officiels</a:t>
            </a:r>
            <a:r>
              <a:rPr kumimoji="0" lang="it-IT" altLang="it-IT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it-IT" altLang="it-IT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Gestion</a:t>
            </a:r>
            <a:r>
              <a:rPr kumimoji="0" lang="it-IT" altLang="it-IT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efficace : </a:t>
            </a:r>
            <a:r>
              <a:rPr kumimoji="0" lang="it-IT" altLang="it-IT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les</a:t>
            </a:r>
            <a:r>
              <a:rPr kumimoji="0" lang="it-IT" altLang="it-IT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institutions </a:t>
            </a:r>
            <a:r>
              <a:rPr kumimoji="0" lang="it-IT" altLang="it-IT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sont</a:t>
            </a:r>
            <a:r>
              <a:rPr kumimoji="0" lang="it-IT" altLang="it-IT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it-IT" altLang="it-IT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bien</a:t>
            </a:r>
            <a:r>
              <a:rPr kumimoji="0" lang="it-IT" altLang="it-IT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it-IT" altLang="it-IT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organisées</a:t>
            </a:r>
            <a:r>
              <a:rPr kumimoji="0" lang="it-IT" altLang="it-IT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en </a:t>
            </a:r>
            <a:r>
              <a:rPr kumimoji="0" lang="it-IT" altLang="it-IT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termes</a:t>
            </a:r>
            <a:r>
              <a:rPr kumimoji="0" lang="it-IT" altLang="it-IT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kumimoji="0" lang="it-IT" altLang="it-IT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gestion</a:t>
            </a:r>
            <a:r>
              <a:rPr kumimoji="0" lang="it-IT" altLang="it-IT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et de </a:t>
            </a:r>
            <a:r>
              <a:rPr kumimoji="0" lang="it-IT" altLang="it-IT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logistique</a:t>
            </a:r>
            <a:r>
              <a:rPr kumimoji="0" lang="it-IT" altLang="it-IT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it-IT" altLang="it-IT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t-IT" altLang="it-IT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Inconvénients</a:t>
            </a:r>
            <a:r>
              <a:rPr kumimoji="0" lang="it-IT" altLang="it-IT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: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it-IT" altLang="it-IT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Rigidité</a:t>
            </a:r>
            <a:r>
              <a:rPr kumimoji="0" lang="it-IT" altLang="it-IT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: </a:t>
            </a:r>
            <a:r>
              <a:rPr kumimoji="0" lang="it-IT" altLang="it-IT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moins</a:t>
            </a:r>
            <a:r>
              <a:rPr kumimoji="0" lang="it-IT" altLang="it-IT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it-IT" altLang="it-IT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flexible</a:t>
            </a:r>
            <a:r>
              <a:rPr kumimoji="0" lang="it-IT" altLang="it-IT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it-IT" altLang="it-IT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que</a:t>
            </a:r>
            <a:r>
              <a:rPr kumimoji="0" lang="it-IT" altLang="it-IT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d'</a:t>
            </a:r>
            <a:r>
              <a:rPr kumimoji="0" lang="it-IT" altLang="it-IT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autres</a:t>
            </a:r>
            <a:r>
              <a:rPr kumimoji="0" lang="it-IT" altLang="it-IT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it-IT" altLang="it-IT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méthodes</a:t>
            </a:r>
            <a:r>
              <a:rPr kumimoji="0" lang="it-IT" altLang="it-IT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d'</a:t>
            </a:r>
            <a:r>
              <a:rPr kumimoji="0" lang="it-IT" altLang="it-IT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apprentissage</a:t>
            </a:r>
            <a:r>
              <a:rPr kumimoji="0" lang="it-IT" altLang="it-IT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it-IT" altLang="it-IT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Manque de </a:t>
            </a:r>
            <a:r>
              <a:rPr kumimoji="0" lang="it-IT" altLang="it-IT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stimulation</a:t>
            </a:r>
            <a:r>
              <a:rPr kumimoji="0" lang="it-IT" altLang="it-IT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pour </a:t>
            </a:r>
            <a:r>
              <a:rPr kumimoji="0" lang="it-IT" altLang="it-IT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les</a:t>
            </a:r>
            <a:r>
              <a:rPr kumimoji="0" lang="it-IT" altLang="it-IT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plus </a:t>
            </a:r>
            <a:r>
              <a:rPr kumimoji="0" lang="it-IT" altLang="it-IT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brillants</a:t>
            </a:r>
            <a:r>
              <a:rPr kumimoji="0" lang="it-IT" altLang="it-IT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: </a:t>
            </a:r>
            <a:r>
              <a:rPr kumimoji="0" lang="it-IT" altLang="it-IT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des</a:t>
            </a:r>
            <a:r>
              <a:rPr kumimoji="0" lang="it-IT" altLang="it-IT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it-IT" altLang="it-IT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horaires</a:t>
            </a:r>
            <a:r>
              <a:rPr kumimoji="0" lang="it-IT" altLang="it-IT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it-IT" altLang="it-IT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rigides</a:t>
            </a:r>
            <a:r>
              <a:rPr kumimoji="0" lang="it-IT" altLang="it-IT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it-IT" altLang="it-IT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peuvent</a:t>
            </a:r>
            <a:r>
              <a:rPr kumimoji="0" lang="it-IT" altLang="it-IT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it-IT" altLang="it-IT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ennuyer</a:t>
            </a:r>
            <a:r>
              <a:rPr kumimoji="0" lang="it-IT" altLang="it-IT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it-IT" altLang="it-IT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les</a:t>
            </a:r>
            <a:r>
              <a:rPr kumimoji="0" lang="it-IT" altLang="it-IT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it-IT" altLang="it-IT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étudiants</a:t>
            </a:r>
            <a:r>
              <a:rPr kumimoji="0" lang="it-IT" altLang="it-IT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it-IT" altLang="it-IT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les</a:t>
            </a:r>
            <a:r>
              <a:rPr kumimoji="0" lang="it-IT" altLang="it-IT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plus </a:t>
            </a:r>
            <a:r>
              <a:rPr kumimoji="0" lang="it-IT" altLang="it-IT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avancés</a:t>
            </a:r>
            <a:r>
              <a:rPr kumimoji="0" lang="it-IT" altLang="it-IT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it-IT" altLang="it-IT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Implication</a:t>
            </a:r>
            <a:r>
              <a:rPr kumimoji="0" lang="it-IT" altLang="it-IT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it-IT" altLang="it-IT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limitée</a:t>
            </a:r>
            <a:r>
              <a:rPr kumimoji="0" lang="it-IT" altLang="it-IT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: </a:t>
            </a:r>
            <a:r>
              <a:rPr kumimoji="0" lang="it-IT" altLang="it-IT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difficulté</a:t>
            </a:r>
            <a:r>
              <a:rPr kumimoji="0" lang="it-IT" altLang="it-IT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à </a:t>
            </a:r>
            <a:r>
              <a:rPr kumimoji="0" lang="it-IT" altLang="it-IT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motiver</a:t>
            </a:r>
            <a:r>
              <a:rPr kumimoji="0" lang="it-IT" altLang="it-IT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it-IT" altLang="it-IT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les</a:t>
            </a:r>
            <a:r>
              <a:rPr kumimoji="0" lang="it-IT" altLang="it-IT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it-IT" altLang="it-IT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élèves</a:t>
            </a:r>
            <a:r>
              <a:rPr kumimoji="0" lang="it-IT" altLang="it-IT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it-IT" altLang="it-IT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paresseux</a:t>
            </a:r>
            <a:r>
              <a:rPr kumimoji="0" lang="it-IT" altLang="it-IT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it-IT" altLang="it-IT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ou</a:t>
            </a:r>
            <a:r>
              <a:rPr kumimoji="0" lang="it-IT" altLang="it-IT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non </a:t>
            </a:r>
            <a:r>
              <a:rPr kumimoji="0" lang="it-IT" altLang="it-IT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intéressés</a:t>
            </a:r>
            <a:r>
              <a:rPr kumimoji="0" lang="it-IT" altLang="it-IT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it-IT" altLang="it-IT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Risque</a:t>
            </a:r>
            <a:r>
              <a:rPr kumimoji="0" lang="it-IT" altLang="it-IT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d'</a:t>
            </a:r>
            <a:r>
              <a:rPr kumimoji="0" lang="it-IT" altLang="it-IT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inefficacité</a:t>
            </a:r>
            <a:r>
              <a:rPr kumimoji="0" lang="it-IT" altLang="it-IT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: </a:t>
            </a:r>
            <a:r>
              <a:rPr kumimoji="0" lang="it-IT" altLang="it-IT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les</a:t>
            </a:r>
            <a:r>
              <a:rPr kumimoji="0" lang="it-IT" altLang="it-IT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it-IT" altLang="it-IT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offres</a:t>
            </a:r>
            <a:r>
              <a:rPr kumimoji="0" lang="it-IT" altLang="it-IT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it-IT" altLang="it-IT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scolaires</a:t>
            </a:r>
            <a:r>
              <a:rPr kumimoji="0" lang="it-IT" altLang="it-IT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kumimoji="0" lang="it-IT" altLang="it-IT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moyenne</a:t>
            </a:r>
            <a:r>
              <a:rPr kumimoji="0" lang="it-IT" altLang="it-IT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it-IT" altLang="it-IT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qualité</a:t>
            </a:r>
            <a:r>
              <a:rPr kumimoji="0" lang="it-IT" altLang="it-IT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it-IT" altLang="it-IT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peuvent</a:t>
            </a:r>
            <a:r>
              <a:rPr kumimoji="0" lang="it-IT" altLang="it-IT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it-IT" altLang="it-IT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entraîner</a:t>
            </a:r>
            <a:r>
              <a:rPr kumimoji="0" lang="it-IT" altLang="it-IT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une </a:t>
            </a:r>
            <a:r>
              <a:rPr kumimoji="0" lang="it-IT" altLang="it-IT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perte</a:t>
            </a:r>
            <a:r>
              <a:rPr kumimoji="0" lang="it-IT" altLang="it-IT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kumimoji="0" lang="it-IT" altLang="it-IT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temps</a:t>
            </a:r>
            <a:r>
              <a:rPr kumimoji="0" lang="it-IT" altLang="it-IT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et de </a:t>
            </a:r>
            <a:r>
              <a:rPr kumimoji="0" lang="it-IT" altLang="it-IT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ressources</a:t>
            </a:r>
            <a:r>
              <a:rPr kumimoji="0" lang="it-IT" altLang="it-IT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it-IT" altLang="it-IT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Dynamique</a:t>
            </a:r>
            <a:r>
              <a:rPr kumimoji="0" lang="it-IT" altLang="it-IT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de classe </a:t>
            </a:r>
            <a:r>
              <a:rPr kumimoji="0" lang="it-IT" altLang="it-IT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complexe</a:t>
            </a:r>
            <a:r>
              <a:rPr kumimoji="0" lang="it-IT" altLang="it-IT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: </a:t>
            </a:r>
            <a:r>
              <a:rPr kumimoji="0" lang="it-IT" altLang="it-IT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création</a:t>
            </a:r>
            <a:r>
              <a:rPr kumimoji="0" lang="it-IT" altLang="it-IT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kumimoji="0" lang="it-IT" altLang="it-IT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sous-groupes</a:t>
            </a:r>
            <a:r>
              <a:rPr kumimoji="0" lang="it-IT" altLang="it-IT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it-IT" altLang="it-IT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difficiles</a:t>
            </a:r>
            <a:r>
              <a:rPr kumimoji="0" lang="it-IT" altLang="it-IT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à </a:t>
            </a:r>
            <a:r>
              <a:rPr kumimoji="0" lang="it-IT" altLang="it-IT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gérer</a:t>
            </a:r>
            <a:r>
              <a:rPr kumimoji="0" lang="it-IT" altLang="it-IT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67469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Marcador de contenido 27">
            <a:extLst>
              <a:ext uri="{FF2B5EF4-FFF2-40B4-BE49-F238E27FC236}">
                <a16:creationId xmlns:a16="http://schemas.microsoft.com/office/drawing/2014/main" id="{1A9EFEC2-1E9E-E786-944F-3A4E527D0C4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800886" y="2054150"/>
            <a:ext cx="5709839" cy="4135448"/>
          </a:xfrm>
        </p:spPr>
        <p:txBody>
          <a:bodyPr/>
          <a:lstStyle/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it-IT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Programmes</a:t>
            </a:r>
            <a:r>
              <a:rPr lang="it-IT" sz="1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structurés</a:t>
            </a:r>
            <a:r>
              <a:rPr lang="it-IT" sz="1800" b="1" dirty="0">
                <a:latin typeface="Calibri" panose="020F0502020204030204" pitchFamily="34" charset="0"/>
                <a:cs typeface="Calibri" panose="020F0502020204030204" pitchFamily="34" charset="0"/>
              </a:rPr>
              <a:t> et </a:t>
            </a:r>
            <a:r>
              <a:rPr lang="it-IT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planifiés</a:t>
            </a:r>
            <a:r>
              <a:rPr lang="it-IT" sz="1800" b="1" dirty="0">
                <a:latin typeface="Calibri" panose="020F0502020204030204" pitchFamily="34" charset="0"/>
                <a:cs typeface="Calibri" panose="020F0502020204030204" pitchFamily="34" charset="0"/>
              </a:rPr>
              <a:t> : </a:t>
            </a:r>
            <a:r>
              <a:rPr lang="it-IT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conçus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 pour </a:t>
            </a:r>
            <a:r>
              <a:rPr lang="it-IT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développer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des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aptitudes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 et </a:t>
            </a:r>
            <a:r>
              <a:rPr lang="it-IT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des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compétences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spécifiques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it-IT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Contexte</a:t>
            </a:r>
            <a:r>
              <a:rPr lang="it-IT" sz="1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informel</a:t>
            </a:r>
            <a:r>
              <a:rPr lang="it-IT" sz="1800" b="1" dirty="0">
                <a:latin typeface="Calibri" panose="020F0502020204030204" pitchFamily="34" charset="0"/>
                <a:cs typeface="Calibri" panose="020F0502020204030204" pitchFamily="34" charset="0"/>
              </a:rPr>
              <a:t> : 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se </a:t>
            </a:r>
            <a:r>
              <a:rPr lang="it-IT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déroule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 en dehors </a:t>
            </a:r>
            <a:r>
              <a:rPr lang="it-IT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du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programme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 d'</a:t>
            </a:r>
            <a:r>
              <a:rPr lang="it-IT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enseignement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formel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it-IT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Lieux</a:t>
            </a:r>
            <a:r>
              <a:rPr lang="it-IT" sz="1800" b="1" dirty="0">
                <a:latin typeface="Calibri" panose="020F0502020204030204" pitchFamily="34" charset="0"/>
                <a:cs typeface="Calibri" panose="020F0502020204030204" pitchFamily="34" charset="0"/>
              </a:rPr>
              <a:t> d'</a:t>
            </a:r>
            <a:r>
              <a:rPr lang="it-IT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apprentissage</a:t>
            </a:r>
            <a:r>
              <a:rPr lang="it-IT" sz="1800" b="1" dirty="0">
                <a:latin typeface="Calibri" panose="020F0502020204030204" pitchFamily="34" charset="0"/>
                <a:cs typeface="Calibri" panose="020F0502020204030204" pitchFamily="34" charset="0"/>
              </a:rPr>
              <a:t> : 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centres de jeunesse, clubs </a:t>
            </a:r>
            <a:r>
              <a:rPr lang="it-IT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sportifs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,  </a:t>
            </a:r>
            <a:r>
              <a:rPr lang="it-IT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théâtres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groupes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communautaires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it-IT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Activités</a:t>
            </a:r>
            <a:r>
              <a:rPr lang="it-IT" sz="1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pratiques</a:t>
            </a:r>
            <a:r>
              <a:rPr lang="it-IT" sz="1800" b="1" dirty="0">
                <a:latin typeface="Calibri" panose="020F0502020204030204" pitchFamily="34" charset="0"/>
                <a:cs typeface="Calibri" panose="020F0502020204030204" pitchFamily="34" charset="0"/>
              </a:rPr>
              <a:t> et </a:t>
            </a:r>
            <a:r>
              <a:rPr lang="it-IT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créatives</a:t>
            </a:r>
            <a:r>
              <a:rPr lang="it-IT" sz="1800" b="1" dirty="0">
                <a:latin typeface="Calibri" panose="020F0502020204030204" pitchFamily="34" charset="0"/>
                <a:cs typeface="Calibri" panose="020F0502020204030204" pitchFamily="34" charset="0"/>
              </a:rPr>
              <a:t> : </a:t>
            </a:r>
            <a:r>
              <a:rPr lang="it-IT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travail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 sur </a:t>
            </a:r>
            <a:r>
              <a:rPr lang="it-IT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des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projets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, jeux, </a:t>
            </a:r>
            <a:r>
              <a:rPr lang="it-IT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discussions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, camping, </a:t>
            </a:r>
            <a:r>
              <a:rPr lang="it-IT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musique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 et </a:t>
            </a:r>
            <a:r>
              <a:rPr lang="it-IT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théâtre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it-IT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Objectif</a:t>
            </a:r>
            <a:r>
              <a:rPr lang="it-IT" sz="1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personnel</a:t>
            </a:r>
            <a:r>
              <a:rPr lang="it-IT" sz="1800" b="1" dirty="0">
                <a:latin typeface="Calibri" panose="020F0502020204030204" pitchFamily="34" charset="0"/>
                <a:cs typeface="Calibri" panose="020F0502020204030204" pitchFamily="34" charset="0"/>
              </a:rPr>
              <a:t> et social : </a:t>
            </a:r>
            <a:r>
              <a:rPr lang="it-IT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vise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 à </a:t>
            </a:r>
            <a:r>
              <a:rPr lang="it-IT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améliorer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 le </a:t>
            </a:r>
            <a:r>
              <a:rPr lang="it-IT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développement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personnel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 et la </a:t>
            </a:r>
            <a:r>
              <a:rPr lang="it-IT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cohésion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 sociale.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it-IT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Reconnaissance</a:t>
            </a:r>
            <a:r>
              <a:rPr lang="it-IT" sz="1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limitée</a:t>
            </a:r>
            <a:r>
              <a:rPr lang="it-IT" sz="1800" b="1" dirty="0">
                <a:latin typeface="Calibri" panose="020F0502020204030204" pitchFamily="34" charset="0"/>
                <a:cs typeface="Calibri" panose="020F0502020204030204" pitchFamily="34" charset="0"/>
              </a:rPr>
              <a:t> : </a:t>
            </a:r>
            <a:r>
              <a:rPr lang="it-IT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les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résultats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sont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difficiles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 à </a:t>
            </a:r>
            <a:r>
              <a:rPr lang="it-IT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certifier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, mais elle est de plus en plus </a:t>
            </a:r>
            <a:r>
              <a:rPr lang="it-IT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reconnue</a:t>
            </a:r>
            <a:endParaRPr lang="it-IT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q"/>
            </a:pPr>
            <a:endParaRPr lang="it-IT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Título 26">
            <a:extLst>
              <a:ext uri="{FF2B5EF4-FFF2-40B4-BE49-F238E27FC236}">
                <a16:creationId xmlns:a16="http://schemas.microsoft.com/office/drawing/2014/main" id="{B56B6A11-3B47-37FA-E165-C8CB685ED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0886" y="1382996"/>
            <a:ext cx="6104634" cy="524629"/>
          </a:xfrm>
        </p:spPr>
        <p:txBody>
          <a:bodyPr/>
          <a:lstStyle/>
          <a:p>
            <a:r>
              <a:rPr lang="it-IT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Éléments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clés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 de l'</a:t>
            </a:r>
            <a:r>
              <a:rPr lang="it-IT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éducation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 non formelle</a:t>
            </a:r>
            <a:endParaRPr lang="es-E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Marcador de pie de página 12">
            <a:extLst>
              <a:ext uri="{FF2B5EF4-FFF2-40B4-BE49-F238E27FC236}">
                <a16:creationId xmlns:a16="http://schemas.microsoft.com/office/drawing/2014/main" id="{308CB581-E10B-3D28-5752-25A48A312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Replay Network APS</a:t>
            </a:r>
          </a:p>
        </p:txBody>
      </p:sp>
      <p:sp>
        <p:nvSpPr>
          <p:cNvPr id="14" name="Marcador de número de diapositiva 13">
            <a:extLst>
              <a:ext uri="{FF2B5EF4-FFF2-40B4-BE49-F238E27FC236}">
                <a16:creationId xmlns:a16="http://schemas.microsoft.com/office/drawing/2014/main" id="{58BCAB48-4237-27BB-4D6F-F127D7CE7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F97C0-89C0-8A4C-9EEA-3CADCA393802}" type="slidenum">
              <a:rPr lang="es-ES" smtClean="0"/>
              <a:t>5</a:t>
            </a:fld>
            <a:endParaRPr lang="es-ES" dirty="0"/>
          </a:p>
        </p:txBody>
      </p:sp>
      <p:pic>
        <p:nvPicPr>
          <p:cNvPr id="7" name="Segnaposto immagine 6">
            <a:extLst>
              <a:ext uri="{FF2B5EF4-FFF2-40B4-BE49-F238E27FC236}">
                <a16:creationId xmlns:a16="http://schemas.microsoft.com/office/drawing/2014/main" id="{BF058269-C69E-4C36-A0A7-EF88B61D3CC2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2"/>
          <a:srcRect l="16312" r="16312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155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B38E6B1A-9741-CE91-94E0-D612A3839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021" y="1050496"/>
            <a:ext cx="10690911" cy="524629"/>
          </a:xfrm>
        </p:spPr>
        <p:txBody>
          <a:bodyPr/>
          <a:lstStyle/>
          <a:p>
            <a:r>
              <a:rPr lang="it-IT" dirty="0" err="1"/>
              <a:t>Caractéristiques</a:t>
            </a:r>
            <a:r>
              <a:rPr lang="it-IT" dirty="0"/>
              <a:t> de l'</a:t>
            </a:r>
            <a:r>
              <a:rPr lang="it-IT" dirty="0" err="1"/>
              <a:t>éducation</a:t>
            </a:r>
            <a:r>
              <a:rPr lang="it-IT" dirty="0"/>
              <a:t> non formelle :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B08E8E-5DEE-43CF-2174-27B6C017A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Replay Network APS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3FE21D-1B78-B669-22F4-7F56D2849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F97C0-89C0-8A4C-9EEA-3CADCA393802}" type="slidenum">
              <a:rPr lang="es-ES" smtClean="0"/>
              <a:t>6</a:t>
            </a:fld>
            <a:endParaRPr lang="es-ES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D8254B2F-6D5E-4F93-888E-D32A147A9EB3}"/>
              </a:ext>
            </a:extLst>
          </p:cNvPr>
          <p:cNvSpPr/>
          <p:nvPr/>
        </p:nvSpPr>
        <p:spPr>
          <a:xfrm>
            <a:off x="629021" y="1691535"/>
            <a:ext cx="10881703" cy="4661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it-IT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Volontariat</a:t>
            </a: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 : </a:t>
            </a:r>
            <a:r>
              <a:rPr lang="it-IT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participation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 libre et non </a:t>
            </a:r>
            <a:r>
              <a:rPr lang="it-IT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obligatoire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it-IT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Accessibilité</a:t>
            </a: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universelle</a:t>
            </a: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 : </a:t>
            </a:r>
            <a:r>
              <a:rPr lang="it-IT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idéalement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ouvert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 à </a:t>
            </a:r>
            <a:r>
              <a:rPr lang="it-IT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tous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it-IT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Organisation</a:t>
            </a: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ciblée</a:t>
            </a: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 : </a:t>
            </a:r>
            <a:r>
              <a:rPr lang="it-IT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conçue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avec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des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objectifs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éducatifs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spécifiques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it-IT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Participation</a:t>
            </a: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active</a:t>
            </a: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 : </a:t>
            </a:r>
            <a:r>
              <a:rPr lang="it-IT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implication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active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des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participants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it-IT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Centrage</a:t>
            </a: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 sur l'</a:t>
            </a:r>
            <a:r>
              <a:rPr lang="it-IT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apprenant</a:t>
            </a: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 : </a:t>
            </a:r>
            <a:r>
              <a:rPr lang="it-IT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axée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 sur </a:t>
            </a:r>
            <a:r>
              <a:rPr lang="it-IT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les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besoins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 et le </a:t>
            </a:r>
            <a:r>
              <a:rPr lang="it-IT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développement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 de l'</a:t>
            </a:r>
            <a:r>
              <a:rPr lang="it-IT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individu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it-IT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Compétences</a:t>
            </a: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 de la vie </a:t>
            </a:r>
            <a:r>
              <a:rPr lang="it-IT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courante</a:t>
            </a: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 : </a:t>
            </a:r>
            <a:r>
              <a:rPr lang="it-IT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orientée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vers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 l'</a:t>
            </a:r>
            <a:r>
              <a:rPr lang="it-IT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apprentissage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pratique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 et la </a:t>
            </a:r>
            <a:r>
              <a:rPr lang="it-IT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citoyenneté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active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it-IT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Approche</a:t>
            </a: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collective</a:t>
            </a: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 : 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combine l'</a:t>
            </a:r>
            <a:r>
              <a:rPr lang="it-IT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apprentissage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individuel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 et l'</a:t>
            </a:r>
            <a:r>
              <a:rPr lang="it-IT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apprentissage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 en </a:t>
            </a:r>
            <a:r>
              <a:rPr lang="it-IT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groupe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it-IT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Orientation</a:t>
            </a: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holistique</a:t>
            </a: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it-IT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prend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 en </a:t>
            </a:r>
            <a:r>
              <a:rPr lang="it-IT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compte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 le </a:t>
            </a:r>
            <a:r>
              <a:rPr lang="it-IT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développement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holistique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du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participant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it-IT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Expérience</a:t>
            </a: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pratique</a:t>
            </a: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 : </a:t>
            </a:r>
            <a:r>
              <a:rPr lang="it-IT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basée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 sur l'action et l'</a:t>
            </a:r>
            <a:r>
              <a:rPr lang="it-IT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apprentissage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 par l'</a:t>
            </a:r>
            <a:r>
              <a:rPr lang="it-IT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expérience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it-IT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Flexibilité</a:t>
            </a: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 : </a:t>
            </a:r>
            <a:r>
              <a:rPr lang="it-IT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adaptée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aux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besoins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spécifiques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des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participants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97615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Marcador de texto 16">
            <a:extLst>
              <a:ext uri="{FF2B5EF4-FFF2-40B4-BE49-F238E27FC236}">
                <a16:creationId xmlns:a16="http://schemas.microsoft.com/office/drawing/2014/main" id="{A8E38C97-9EF9-D780-6BA7-F6DEF2D0872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4D249C08-428D-F3AE-A0D1-5A24B902D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F97C0-89C0-8A4C-9EEA-3CADCA393802}" type="slidenum">
              <a:rPr lang="es-ES" smtClean="0"/>
              <a:t>7</a:t>
            </a:fld>
            <a:endParaRPr lang="es-ES" dirty="0"/>
          </a:p>
        </p:txBody>
      </p:sp>
      <p:sp>
        <p:nvSpPr>
          <p:cNvPr id="11" name="Título 10">
            <a:extLst>
              <a:ext uri="{FF2B5EF4-FFF2-40B4-BE49-F238E27FC236}">
                <a16:creationId xmlns:a16="http://schemas.microsoft.com/office/drawing/2014/main" id="{B6EF3982-A424-89EC-1FEC-5F691CA21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454375"/>
            <a:ext cx="5974080" cy="524629"/>
          </a:xfrm>
        </p:spPr>
        <p:txBody>
          <a:bodyPr/>
          <a:lstStyle/>
          <a:p>
            <a:r>
              <a:rPr lang="it-IT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Avantages</a:t>
            </a:r>
            <a:r>
              <a:rPr lang="it-IT" sz="3200" dirty="0">
                <a:latin typeface="Calibri" panose="020F0502020204030204" pitchFamily="34" charset="0"/>
                <a:cs typeface="Calibri" panose="020F0502020204030204" pitchFamily="34" charset="0"/>
              </a:rPr>
              <a:t> et </a:t>
            </a:r>
            <a:r>
              <a:rPr lang="it-IT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inconvénients</a:t>
            </a:r>
            <a:endParaRPr lang="es-E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Marcador de texto 17">
            <a:extLst>
              <a:ext uri="{FF2B5EF4-FFF2-40B4-BE49-F238E27FC236}">
                <a16:creationId xmlns:a16="http://schemas.microsoft.com/office/drawing/2014/main" id="{CB251B0A-3466-01CD-515F-64FC9041040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095999" y="979004"/>
            <a:ext cx="5518897" cy="413228"/>
          </a:xfrm>
        </p:spPr>
        <p:txBody>
          <a:bodyPr/>
          <a:lstStyle/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de l'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éducation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non formelle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7F20FB4-2CE4-C5F8-0DD2-6438075A4E3B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9448800" y="6246813"/>
            <a:ext cx="2743200" cy="365125"/>
          </a:xfrm>
        </p:spPr>
        <p:txBody>
          <a:bodyPr/>
          <a:lstStyle/>
          <a:p>
            <a:fld id="{940DC668-59BB-7C4F-9F75-66B19341F162}" type="datetime1">
              <a:rPr lang="es-ES" smtClean="0"/>
              <a:t>11/4/25</a:t>
            </a:fld>
            <a:endParaRPr lang="es-ES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80AA0EAB-1BE2-4073-A0B7-BF3C43559F72}"/>
              </a:ext>
            </a:extLst>
          </p:cNvPr>
          <p:cNvSpPr>
            <a:spLocks noGrp="1" noChangeArrowheads="1"/>
          </p:cNvSpPr>
          <p:nvPr>
            <p:ph sz="quarter" idx="13"/>
          </p:nvPr>
        </p:nvSpPr>
        <p:spPr bwMode="auto">
          <a:xfrm>
            <a:off x="6095999" y="1423316"/>
            <a:ext cx="5518897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Advantages</a:t>
            </a:r>
          </a:p>
          <a:p>
            <a:pPr marL="285750" lvl="0" indent="-285750" algn="l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it-IT" altLang="it-IT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Practical approach</a:t>
            </a:r>
            <a:r>
              <a:rPr lang="it-IT" alt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experiential and concrete learning oriented.</a:t>
            </a:r>
          </a:p>
          <a:p>
            <a:pPr marL="285750" lvl="0" indent="-285750" algn="l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it-IT" altLang="it-IT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Natural growth</a:t>
            </a:r>
            <a:r>
              <a:rPr lang="it-IT" alt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promotes individual development without depending on changes in the formal education system.</a:t>
            </a:r>
          </a:p>
          <a:p>
            <a:pPr marL="285750" lvl="0" indent="-285750" algn="l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it-IT" altLang="it-IT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Self-learning: </a:t>
            </a:r>
            <a:r>
              <a:rPr lang="it-IT" alt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enhances autonomy and personal learning.</a:t>
            </a:r>
          </a:p>
          <a:p>
            <a:pPr marL="285750" lvl="0" indent="-285750" algn="l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it-IT" altLang="it-IT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Flexibility</a:t>
            </a:r>
            <a:r>
              <a:rPr lang="it-IT" alt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suitable for different ages, times and contents.</a:t>
            </a:r>
          </a:p>
          <a:p>
            <a:pPr marL="285750" lvl="0" indent="-285750" algn="l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it-IT" altLang="it-IT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Inclusiveness</a:t>
            </a:r>
            <a:r>
              <a:rPr lang="it-IT" alt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open to contributions from both the public and private sectors.</a:t>
            </a: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Disadvantages</a:t>
            </a:r>
          </a:p>
          <a:p>
            <a:pPr marL="285750" lvl="0" indent="-285750" algn="l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it-IT" altLang="it-IT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Instability in participation</a:t>
            </a:r>
            <a:r>
              <a:rPr lang="it-IT" alt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participants may have irregular attendance.</a:t>
            </a:r>
          </a:p>
          <a:p>
            <a:pPr marL="285750" lvl="0" indent="-285750" algn="l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it-IT" altLang="it-IT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Lack of certification</a:t>
            </a:r>
            <a:r>
              <a:rPr lang="it-IT" alt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does not provide recognised official certificates.</a:t>
            </a:r>
          </a:p>
          <a:p>
            <a:pPr marL="285750" lvl="0" indent="-285750" algn="l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it-IT" altLang="it-IT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Limited resources: </a:t>
            </a:r>
            <a:r>
              <a:rPr lang="it-IT" alt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often lacking adequate funds and materials.</a:t>
            </a:r>
          </a:p>
          <a:p>
            <a:pPr marL="285750" lvl="0" indent="-285750" algn="l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it-IT" altLang="it-IT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Inadequate space</a:t>
            </a:r>
            <a:r>
              <a:rPr lang="it-IT" alt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there may be a lack of adequate facilities provided by local authorities.</a:t>
            </a:r>
            <a:endParaRPr kumimoji="0" lang="it-IT" altLang="it-IT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Segnaposto immagine 12">
            <a:extLst>
              <a:ext uri="{FF2B5EF4-FFF2-40B4-BE49-F238E27FC236}">
                <a16:creationId xmlns:a16="http://schemas.microsoft.com/office/drawing/2014/main" id="{52FA1C7F-117C-44B2-94CE-516E18A390CE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l="15218" r="15218"/>
          <a:stretch>
            <a:fillRect/>
          </a:stretch>
        </p:blipFill>
        <p:spPr>
          <a:xfrm>
            <a:off x="0" y="0"/>
            <a:ext cx="5466978" cy="5393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876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Marcador de contenido 27">
            <a:extLst>
              <a:ext uri="{FF2B5EF4-FFF2-40B4-BE49-F238E27FC236}">
                <a16:creationId xmlns:a16="http://schemas.microsoft.com/office/drawing/2014/main" id="{1A9EFEC2-1E9E-E786-944F-3A4E527D0C4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800886" y="2054150"/>
            <a:ext cx="5709839" cy="4410184"/>
          </a:xfrm>
        </p:spPr>
        <p:txBody>
          <a:bodyPr/>
          <a:lstStyle/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it-IT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Définition</a:t>
            </a:r>
            <a:r>
              <a:rPr lang="it-IT" sz="1800" b="1" dirty="0">
                <a:latin typeface="Calibri" panose="020F0502020204030204" pitchFamily="34" charset="0"/>
                <a:cs typeface="Calibri" panose="020F0502020204030204" pitchFamily="34" charset="0"/>
              </a:rPr>
              <a:t> : </a:t>
            </a:r>
            <a:r>
              <a:rPr lang="it-IT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Apprentissage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continu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 tout </a:t>
            </a:r>
            <a:r>
              <a:rPr lang="it-IT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au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 long de la vie.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it-IT" sz="1800" b="1" dirty="0">
                <a:latin typeface="Calibri" panose="020F0502020204030204" pitchFamily="34" charset="0"/>
                <a:cs typeface="Calibri" panose="020F0502020204030204" pitchFamily="34" charset="0"/>
              </a:rPr>
              <a:t>Sources d’</a:t>
            </a:r>
            <a:r>
              <a:rPr lang="it-IT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apprentissage</a:t>
            </a:r>
            <a:r>
              <a:rPr lang="it-IT" sz="1800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285750" lvl="0" indent="-285750">
              <a:buFontTx/>
              <a:buChar char="-"/>
            </a:pPr>
            <a:r>
              <a:rPr lang="it-IT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Expériences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quotidiennes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 et interactions </a:t>
            </a:r>
            <a:r>
              <a:rPr lang="it-IT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avec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 l'environnement.</a:t>
            </a:r>
          </a:p>
          <a:p>
            <a:pPr marL="285750" lvl="0" indent="-285750">
              <a:buFontTx/>
              <a:buChar char="-"/>
            </a:pPr>
            <a:r>
              <a:rPr lang="it-IT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Famille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voisins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marché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, bibliothèque, </a:t>
            </a:r>
            <a:r>
              <a:rPr lang="it-IT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travail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, loisirs et </a:t>
            </a:r>
            <a:r>
              <a:rPr lang="it-IT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activités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sportives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informelles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it-IT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Caractéristiques</a:t>
            </a:r>
            <a:r>
              <a:rPr lang="it-IT" sz="1800" b="1" dirty="0">
                <a:latin typeface="Calibri" panose="020F0502020204030204" pitchFamily="34" charset="0"/>
                <a:cs typeface="Calibri" panose="020F0502020204030204" pitchFamily="34" charset="0"/>
              </a:rPr>
              <a:t> : </a:t>
            </a:r>
          </a:p>
          <a:p>
            <a:pPr marL="285750" lvl="0" indent="-285750">
              <a:buFontTx/>
              <a:buChar char="-"/>
            </a:pP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Non </a:t>
            </a:r>
            <a:r>
              <a:rPr lang="it-IT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planifiée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 et non </a:t>
            </a:r>
            <a:r>
              <a:rPr lang="it-IT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structurée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lvl="0" indent="-285750">
              <a:buFontTx/>
              <a:buChar char="-"/>
            </a:pP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Elle </a:t>
            </a:r>
            <a:r>
              <a:rPr lang="it-IT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favorise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 l'</a:t>
            </a:r>
            <a:r>
              <a:rPr lang="it-IT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acquisition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 d'</a:t>
            </a:r>
            <a:r>
              <a:rPr lang="it-IT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attitudes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, de </a:t>
            </a:r>
            <a:r>
              <a:rPr lang="it-IT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valeurs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, de </a:t>
            </a:r>
            <a:r>
              <a:rPr lang="it-IT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compétences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 et de </a:t>
            </a:r>
            <a:r>
              <a:rPr lang="it-IT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connaissances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it-IT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Espaces</a:t>
            </a:r>
            <a:r>
              <a:rPr lang="it-IT" sz="1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informels</a:t>
            </a:r>
            <a:r>
              <a:rPr lang="it-IT" sz="1800" b="1" dirty="0">
                <a:latin typeface="Calibri" panose="020F0502020204030204" pitchFamily="34" charset="0"/>
                <a:cs typeface="Calibri" panose="020F0502020204030204" pitchFamily="34" charset="0"/>
              </a:rPr>
              <a:t> : 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Art, </a:t>
            </a:r>
            <a:r>
              <a:rPr lang="it-IT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lecture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 et </a:t>
            </a:r>
            <a:r>
              <a:rPr lang="it-IT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autres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activités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récréatives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 et </a:t>
            </a:r>
            <a:r>
              <a:rPr lang="it-IT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culturelles</a:t>
            </a:r>
            <a:r>
              <a:rPr lang="it-IT" sz="18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it-IT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Título 26">
            <a:extLst>
              <a:ext uri="{FF2B5EF4-FFF2-40B4-BE49-F238E27FC236}">
                <a16:creationId xmlns:a16="http://schemas.microsoft.com/office/drawing/2014/main" id="{B56B6A11-3B47-37FA-E165-C8CB685ED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0886" y="1382996"/>
            <a:ext cx="6104634" cy="524629"/>
          </a:xfrm>
        </p:spPr>
        <p:txBody>
          <a:bodyPr/>
          <a:lstStyle/>
          <a:p>
            <a:r>
              <a:rPr lang="it-IT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Éléments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clés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 de l'</a:t>
            </a:r>
            <a:r>
              <a:rPr lang="it-IT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éducation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informelle</a:t>
            </a:r>
            <a:endParaRPr lang="es-E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Marcador de pie de página 12">
            <a:extLst>
              <a:ext uri="{FF2B5EF4-FFF2-40B4-BE49-F238E27FC236}">
                <a16:creationId xmlns:a16="http://schemas.microsoft.com/office/drawing/2014/main" id="{308CB581-E10B-3D28-5752-25A48A312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Replay Network APS</a:t>
            </a:r>
          </a:p>
        </p:txBody>
      </p:sp>
      <p:sp>
        <p:nvSpPr>
          <p:cNvPr id="14" name="Marcador de número de diapositiva 13">
            <a:extLst>
              <a:ext uri="{FF2B5EF4-FFF2-40B4-BE49-F238E27FC236}">
                <a16:creationId xmlns:a16="http://schemas.microsoft.com/office/drawing/2014/main" id="{58BCAB48-4237-27BB-4D6F-F127D7CE7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F97C0-89C0-8A4C-9EEA-3CADCA393802}" type="slidenum">
              <a:rPr lang="es-ES" smtClean="0"/>
              <a:t>8</a:t>
            </a:fld>
            <a:endParaRPr lang="es-ES" dirty="0"/>
          </a:p>
        </p:txBody>
      </p:sp>
      <p:pic>
        <p:nvPicPr>
          <p:cNvPr id="7" name="Segnaposto immagine 6">
            <a:extLst>
              <a:ext uri="{FF2B5EF4-FFF2-40B4-BE49-F238E27FC236}">
                <a16:creationId xmlns:a16="http://schemas.microsoft.com/office/drawing/2014/main" id="{BF058269-C69E-4C36-A0A7-EF88B61D3CC2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2"/>
          <a:srcRect r="3534"/>
          <a:stretch/>
        </p:blipFill>
        <p:spPr>
          <a:xfrm flipH="1">
            <a:off x="1354666" y="1907625"/>
            <a:ext cx="3817844" cy="2782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905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B38E6B1A-9741-CE91-94E0-D612A3839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021" y="1313558"/>
            <a:ext cx="10690911" cy="524629"/>
          </a:xfrm>
        </p:spPr>
        <p:txBody>
          <a:bodyPr/>
          <a:lstStyle/>
          <a:p>
            <a:r>
              <a:rPr lang="it-IT" dirty="0" err="1"/>
              <a:t>Caractéristiques</a:t>
            </a:r>
            <a:r>
              <a:rPr lang="it-IT" dirty="0"/>
              <a:t> de l'</a:t>
            </a:r>
            <a:r>
              <a:rPr lang="it-IT" dirty="0" err="1"/>
              <a:t>éducation</a:t>
            </a:r>
            <a:r>
              <a:rPr lang="it-IT" dirty="0"/>
              <a:t> </a:t>
            </a:r>
            <a:r>
              <a:rPr lang="it-IT" dirty="0" err="1"/>
              <a:t>informelle</a:t>
            </a:r>
            <a:r>
              <a:rPr lang="it-IT" dirty="0"/>
              <a:t> :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B08E8E-5DEE-43CF-2174-27B6C017A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Replay Network APS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3FE21D-1B78-B669-22F4-7F56D2849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F97C0-89C0-8A4C-9EEA-3CADCA393802}" type="slidenum">
              <a:rPr lang="es-ES" smtClean="0"/>
              <a:t>9</a:t>
            </a:fld>
            <a:endParaRPr lang="es-ES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D8254B2F-6D5E-4F93-888E-D32A147A9EB3}"/>
              </a:ext>
            </a:extLst>
          </p:cNvPr>
          <p:cNvSpPr/>
          <p:nvPr/>
        </p:nvSpPr>
        <p:spPr>
          <a:xfrm>
            <a:off x="629021" y="2157492"/>
            <a:ext cx="1088170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it-IT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Indépendance</a:t>
            </a:r>
            <a:r>
              <a:rPr lang="it-IT" sz="2800" b="1" dirty="0">
                <a:latin typeface="Calibri" panose="020F0502020204030204" pitchFamily="34" charset="0"/>
                <a:cs typeface="Calibri" panose="020F0502020204030204" pitchFamily="34" charset="0"/>
              </a:rPr>
              <a:t> par </a:t>
            </a:r>
            <a:r>
              <a:rPr lang="it-IT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rapport</a:t>
            </a:r>
            <a:r>
              <a:rPr lang="it-IT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aux</a:t>
            </a:r>
            <a:r>
              <a:rPr lang="it-IT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espaces</a:t>
            </a:r>
            <a:r>
              <a:rPr lang="it-IT" sz="2800" b="1" dirty="0">
                <a:latin typeface="Calibri" panose="020F0502020204030204" pitchFamily="34" charset="0"/>
                <a:cs typeface="Calibri" panose="020F0502020204030204" pitchFamily="34" charset="0"/>
              </a:rPr>
              <a:t> physiques </a:t>
            </a: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: elle se </a:t>
            </a:r>
            <a:r>
              <a:rPr lang="it-IT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déroule</a:t>
            </a: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 en dehors </a:t>
            </a:r>
            <a:r>
              <a:rPr lang="it-IT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des</a:t>
            </a: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limites</a:t>
            </a: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des</a:t>
            </a: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salles</a:t>
            </a: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 de classe </a:t>
            </a:r>
            <a:r>
              <a:rPr lang="it-IT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traditionnelles</a:t>
            </a: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it-IT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Absence</a:t>
            </a:r>
            <a:r>
              <a:rPr lang="it-IT" sz="2800" b="1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it-IT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programme</a:t>
            </a:r>
            <a:r>
              <a:rPr lang="it-IT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: ne </a:t>
            </a:r>
            <a:r>
              <a:rPr lang="it-IT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suit</a:t>
            </a: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pas</a:t>
            </a: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 un </a:t>
            </a:r>
            <a:r>
              <a:rPr lang="it-IT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programme</a:t>
            </a: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 d'</a:t>
            </a:r>
            <a:r>
              <a:rPr lang="it-IT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études</a:t>
            </a: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défini</a:t>
            </a: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it-IT" sz="2800" b="1" dirty="0">
                <a:latin typeface="Calibri" panose="020F0502020204030204" pitchFamily="34" charset="0"/>
                <a:cs typeface="Calibri" panose="020F0502020204030204" pitchFamily="34" charset="0"/>
              </a:rPr>
              <a:t>Non </a:t>
            </a:r>
            <a:r>
              <a:rPr lang="it-IT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planifiée</a:t>
            </a:r>
            <a:r>
              <a:rPr lang="it-IT" sz="2800" b="1" dirty="0">
                <a:latin typeface="Calibri" panose="020F0502020204030204" pitchFamily="34" charset="0"/>
                <a:cs typeface="Calibri" panose="020F0502020204030204" pitchFamily="34" charset="0"/>
              </a:rPr>
              <a:t> : </a:t>
            </a: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manque d'</a:t>
            </a:r>
            <a:r>
              <a:rPr lang="it-IT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horaires</a:t>
            </a: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 et de </a:t>
            </a:r>
            <a:r>
              <a:rPr lang="it-IT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structures</a:t>
            </a: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organisées</a:t>
            </a: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it-IT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Apprentissage</a:t>
            </a:r>
            <a:r>
              <a:rPr lang="it-IT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continu</a:t>
            </a:r>
            <a:r>
              <a:rPr lang="it-IT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it-IT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processus</a:t>
            </a: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naturel</a:t>
            </a: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 qui dure </a:t>
            </a:r>
            <a:r>
              <a:rPr lang="it-IT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toute</a:t>
            </a: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 la vie.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it-IT" sz="2800" b="1" dirty="0">
                <a:latin typeface="Calibri" panose="020F0502020204030204" pitchFamily="34" charset="0"/>
                <a:cs typeface="Calibri" panose="020F0502020204030204" pitchFamily="34" charset="0"/>
              </a:rPr>
              <a:t>Variété de sources : </a:t>
            </a: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acquis par le </a:t>
            </a:r>
            <a:r>
              <a:rPr lang="it-IT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biais</a:t>
            </a: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des</a:t>
            </a: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médias</a:t>
            </a: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des</a:t>
            </a: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expériences</a:t>
            </a: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 de vie, </a:t>
            </a:r>
            <a:r>
              <a:rPr lang="it-IT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des</a:t>
            </a: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 relations </a:t>
            </a:r>
            <a:r>
              <a:rPr lang="it-IT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avec</a:t>
            </a: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les</a:t>
            </a: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amis</a:t>
            </a: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, la </a:t>
            </a:r>
            <a:r>
              <a:rPr lang="it-IT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famille</a:t>
            </a: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 et d'</a:t>
            </a:r>
            <a:r>
              <a:rPr lang="it-IT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autres</a:t>
            </a: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 interactions </a:t>
            </a:r>
            <a:r>
              <a:rPr lang="it-IT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sociales</a:t>
            </a: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5895908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930</TotalTime>
  <Words>1028</Words>
  <Application>Microsoft Macintosh PowerPoint</Application>
  <PresentationFormat>Grand écran</PresentationFormat>
  <Paragraphs>109</Paragraphs>
  <Slides>11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Helvetica</vt:lpstr>
      <vt:lpstr>Wingdings</vt:lpstr>
      <vt:lpstr>Tema de Office</vt:lpstr>
      <vt:lpstr>Éducation formelle et non formelle</vt:lpstr>
      <vt:lpstr>Éléments clés de l'éducation formelle</vt:lpstr>
      <vt:lpstr>Caractéristiques de l'éducation formelle :</vt:lpstr>
      <vt:lpstr>Avantages et inconvénients</vt:lpstr>
      <vt:lpstr>Éléments clés de l'éducation non formelle</vt:lpstr>
      <vt:lpstr>Caractéristiques de l'éducation non formelle :</vt:lpstr>
      <vt:lpstr>Avantages et inconvénients</vt:lpstr>
      <vt:lpstr>Éléments clés de l'éducation informelle</vt:lpstr>
      <vt:lpstr>Caractéristiques de l'éducation informelle :</vt:lpstr>
      <vt:lpstr>Avantages et inconvénients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Formal Education  and non-formal</dc:title>
  <dc:creator>Communication onProjects</dc:creator>
  <cp:keywords>, docId:2BFF4CC4749331FB20C0137D14B9ED6B</cp:keywords>
  <cp:lastModifiedBy>Nicolas Condom</cp:lastModifiedBy>
  <cp:revision>82</cp:revision>
  <dcterms:created xsi:type="dcterms:W3CDTF">2022-11-23T09:11:19Z</dcterms:created>
  <dcterms:modified xsi:type="dcterms:W3CDTF">2025-04-11T08:02:45Z</dcterms:modified>
</cp:coreProperties>
</file>