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4" r:id="rId2"/>
    <p:sldId id="265" r:id="rId3"/>
    <p:sldId id="269" r:id="rId4"/>
    <p:sldId id="277" r:id="rId5"/>
    <p:sldId id="278" r:id="rId6"/>
    <p:sldId id="279" r:id="rId7"/>
    <p:sldId id="270" r:id="rId8"/>
    <p:sldId id="280" r:id="rId9"/>
    <p:sldId id="274" r:id="rId10"/>
    <p:sldId id="273" r:id="rId11"/>
    <p:sldId id="275" r:id="rId12"/>
    <p:sldId id="282" r:id="rId13"/>
    <p:sldId id="283" r:id="rId14"/>
    <p:sldId id="281" r:id="rId15"/>
    <p:sldId id="266" r:id="rId1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132"/>
    <a:srgbClr val="59AF37"/>
    <a:srgbClr val="EEFAEE"/>
    <a:srgbClr val="914B91"/>
    <a:srgbClr val="FAFAFA"/>
    <a:srgbClr val="F4BD02"/>
    <a:srgbClr val="ED7F21"/>
    <a:srgbClr val="0283C8"/>
    <a:srgbClr val="A1CE3B"/>
    <a:srgbClr val="EB3F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6"/>
    <p:restoredTop sz="94749"/>
  </p:normalViewPr>
  <p:slideViewPr>
    <p:cSldViewPr snapToGrid="0">
      <p:cViewPr varScale="1">
        <p:scale>
          <a:sx n="94" d="100"/>
          <a:sy n="94" d="100"/>
        </p:scale>
        <p:origin x="23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99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D8512B98-3EF1-1532-721F-AD493468A2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CD1CCDC-D576-1781-AC4A-03D47E0209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00EA7-C261-B646-9A69-ED40B18A742F}" type="datetimeFigureOut">
              <a:rPr lang="es-ES" smtClean="0"/>
              <a:t>2/6/25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C56BECC-291C-C7D2-3311-6B6A7EF4F4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30D23E2-60D1-1FDA-EA54-C4245377848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DCEB4-FAC7-6F46-BD43-80309A1EEDAD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45804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4C5FF-4360-6D43-8E4E-D12D2397760D}" type="datetimeFigureOut">
              <a:rPr lang="es-ES" smtClean="0"/>
              <a:t>2/6/25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DADFC-EDDC-C84D-89DC-F49CAFA8C320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5005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ADFC-EDDC-C84D-89DC-F49CAFA8C320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5557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1.png"/><Relationship Id="rId7" Type="http://schemas.openxmlformats.org/officeDocument/2006/relationships/image" Target="../media/image5.svg"/><Relationship Id="rId12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15.jpg"/><Relationship Id="rId5" Type="http://schemas.openxmlformats.org/officeDocument/2006/relationships/image" Target="../media/image3.sv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3DCE625-57C6-200A-6060-032B5010836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3467" y="5913519"/>
            <a:ext cx="5501096" cy="379537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rgbClr val="59AF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Add</a:t>
            </a:r>
            <a:r>
              <a:rPr lang="es-ES" dirty="0"/>
              <a:t> a </a:t>
            </a:r>
            <a:r>
              <a:rPr lang="es-ES" dirty="0" err="1"/>
              <a:t>subtitle</a:t>
            </a:r>
            <a:r>
              <a:rPr lang="es-ES" dirty="0"/>
              <a:t> (</a:t>
            </a:r>
            <a:r>
              <a:rPr lang="es-ES" dirty="0" err="1"/>
              <a:t>e.g</a:t>
            </a:r>
            <a:r>
              <a:rPr lang="es-ES" dirty="0"/>
              <a:t>.: Meeting, </a:t>
            </a:r>
            <a:r>
              <a:rPr lang="es-ES" dirty="0" err="1"/>
              <a:t>venue</a:t>
            </a:r>
            <a:r>
              <a:rPr lang="es-ES" dirty="0"/>
              <a:t> &amp; date)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08E08D27-259F-6B63-15D8-531EF6F330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568" y="2704104"/>
            <a:ext cx="5532995" cy="1899938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0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Write the title</a:t>
            </a:r>
            <a:br>
              <a:rPr lang="en-US" dirty="0"/>
            </a:br>
            <a:r>
              <a:rPr lang="en-US" dirty="0"/>
              <a:t>of your presentation here</a:t>
            </a:r>
          </a:p>
        </p:txBody>
      </p:sp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DCDABE45-3A6C-294B-2C1F-1937169570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1629" y="564944"/>
            <a:ext cx="3831771" cy="1022166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08CA58D3-0445-4A8C-CD51-8787074A22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398" r="5861"/>
          <a:stretch/>
        </p:blipFill>
        <p:spPr>
          <a:xfrm>
            <a:off x="7638749" y="2498397"/>
            <a:ext cx="4553251" cy="2825578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C95832E0-169F-9770-7FA3-7FA4D22326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18613" y="1851993"/>
            <a:ext cx="2617666" cy="1292807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B77D0581-0FD5-68D9-A8E0-EF31642B4F5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b="25251"/>
          <a:stretch/>
        </p:blipFill>
        <p:spPr>
          <a:xfrm rot="10800000">
            <a:off x="8360804" y="0"/>
            <a:ext cx="2768600" cy="1025256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514190DA-39DA-CB9B-E034-5A3CDAE0019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6024350">
            <a:off x="4795643" y="-351772"/>
            <a:ext cx="2577663" cy="1986317"/>
          </a:xfrm>
          <a:prstGeom prst="rect">
            <a:avLst/>
          </a:prstGeom>
        </p:spPr>
      </p:pic>
      <p:pic>
        <p:nvPicPr>
          <p:cNvPr id="19" name="Imagen 18" descr="Imagen que contiene Forma&#10;&#10;Descripción generada automáticamente">
            <a:extLst>
              <a:ext uri="{FF2B5EF4-FFF2-40B4-BE49-F238E27FC236}">
                <a16:creationId xmlns:a16="http://schemas.microsoft.com/office/drawing/2014/main" id="{C9AA8283-52B3-8F3A-114D-AFD6C370F96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494238" y="514059"/>
            <a:ext cx="1230829" cy="124776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5FD31E3F-8903-86C5-677E-408AD7B1B0D0}"/>
              </a:ext>
            </a:extLst>
          </p:cNvPr>
          <p:cNvSpPr txBox="1"/>
          <p:nvPr userDrawn="1"/>
        </p:nvSpPr>
        <p:spPr>
          <a:xfrm>
            <a:off x="7061200" y="5632496"/>
            <a:ext cx="46638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Funded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by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the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European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Union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.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Views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and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opinions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expressed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are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however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those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of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the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author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(s)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only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and do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not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necessarily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reflect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those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of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the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European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Union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or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the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European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Education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and Culture Executive Agency (EACEA).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Neither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the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European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Union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nor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EACE can be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held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responsible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for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them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.</a:t>
            </a:r>
          </a:p>
          <a:p>
            <a:pPr algn="just"/>
            <a:endParaRPr lang="en-GB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C69EAAB-3A69-9DCB-7125-BF2B18AF4933}"/>
              </a:ext>
            </a:extLst>
          </p:cNvPr>
          <p:cNvSpPr txBox="1"/>
          <p:nvPr userDrawn="1"/>
        </p:nvSpPr>
        <p:spPr>
          <a:xfrm>
            <a:off x="7067911" y="5295886"/>
            <a:ext cx="4079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F68132"/>
                </a:solidFill>
                <a:effectLst/>
                <a:latin typeface="Helvetica" pitchFamily="2" charset="0"/>
              </a:rPr>
              <a:t>ERASMUS PLUS - KA2 STRATEGIC PARTNERSHIP</a:t>
            </a:r>
          </a:p>
          <a:p>
            <a:r>
              <a:rPr lang="es-ES" sz="1000" b="1" dirty="0">
                <a:solidFill>
                  <a:srgbClr val="59AF37"/>
                </a:solidFill>
                <a:effectLst/>
                <a:latin typeface="Helvetica" pitchFamily="2" charset="0"/>
              </a:rPr>
              <a:t>Grant </a:t>
            </a:r>
            <a:r>
              <a:rPr lang="es-ES" sz="1000" b="1" dirty="0" err="1">
                <a:solidFill>
                  <a:srgbClr val="59AF37"/>
                </a:solidFill>
                <a:effectLst/>
                <a:latin typeface="Helvetica" pitchFamily="2" charset="0"/>
              </a:rPr>
              <a:t>Agreement</a:t>
            </a:r>
            <a:r>
              <a:rPr lang="es-ES" sz="1000" b="1" dirty="0">
                <a:solidFill>
                  <a:srgbClr val="59AF37"/>
                </a:solidFill>
                <a:effectLst/>
                <a:latin typeface="Helvetica" pitchFamily="2" charset="0"/>
              </a:rPr>
              <a:t> No. 2023-1-FR01-KA220-ADU-000153638</a:t>
            </a:r>
          </a:p>
        </p:txBody>
      </p:sp>
    </p:spTree>
    <p:extLst>
      <p:ext uri="{BB962C8B-B14F-4D97-AF65-F5344CB8AC3E}">
        <p14:creationId xmlns:p14="http://schemas.microsoft.com/office/powerpoint/2010/main" val="3652854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ECDFB287-0AA5-A79E-1197-E9F97C1AEE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022" y="1313558"/>
            <a:ext cx="5709497" cy="524629"/>
          </a:xfrm>
          <a:noFill/>
        </p:spPr>
        <p:txBody>
          <a:bodyPr anchor="t">
            <a:noAutofit/>
          </a:bodyPr>
          <a:lstStyle>
            <a:lvl1pPr>
              <a:defRPr sz="3800" b="1">
                <a:solidFill>
                  <a:srgbClr val="3315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 err="1"/>
              <a:t>Heading</a:t>
            </a:r>
            <a:endParaRPr lang="es-ES" dirty="0"/>
          </a:p>
        </p:txBody>
      </p:sp>
      <p:sp>
        <p:nvSpPr>
          <p:cNvPr id="8" name="Marcador de pie de página 3">
            <a:extLst>
              <a:ext uri="{FF2B5EF4-FFF2-40B4-BE49-F238E27FC236}">
                <a16:creationId xmlns:a16="http://schemas.microsoft.com/office/drawing/2014/main" id="{8AAB59A8-8A7F-EF7A-942E-225D0DE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4859" y="393666"/>
            <a:ext cx="4235866" cy="365125"/>
          </a:xfrm>
        </p:spPr>
        <p:txBody>
          <a:bodyPr/>
          <a:lstStyle>
            <a:lvl1pPr algn="r">
              <a:defRPr sz="1050">
                <a:solidFill>
                  <a:srgbClr val="3315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Name – Your </a:t>
            </a:r>
            <a:r>
              <a:rPr lang="en-US" dirty="0" err="1"/>
              <a:t>Organisation’s</a:t>
            </a:r>
            <a:r>
              <a:rPr lang="en-US" dirty="0"/>
              <a:t> name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98AD08D-CD59-BCC3-DD13-F9F77BC71BA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429286" y="390901"/>
            <a:ext cx="2743200" cy="365125"/>
          </a:xfrm>
        </p:spPr>
        <p:txBody>
          <a:bodyPr/>
          <a:lstStyle>
            <a:lvl1pPr algn="ctr">
              <a:defRPr sz="1050">
                <a:solidFill>
                  <a:srgbClr val="3315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5DC1A8-9426-5242-A3FE-A1307E09766A}" type="datetime1">
              <a:rPr lang="es-ES" smtClean="0"/>
              <a:t>2/6/25</a:t>
            </a:fld>
            <a:endParaRPr lang="es-ES" dirty="0"/>
          </a:p>
        </p:txBody>
      </p:sp>
      <p:sp>
        <p:nvSpPr>
          <p:cNvPr id="10" name="Marcador de número de diapositiva 4">
            <a:extLst>
              <a:ext uri="{FF2B5EF4-FFF2-40B4-BE49-F238E27FC236}">
                <a16:creationId xmlns:a16="http://schemas.microsoft.com/office/drawing/2014/main" id="{61F304CA-DAA3-5EFE-1288-BFC1290BA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7525" y="6177517"/>
            <a:ext cx="2743200" cy="350589"/>
          </a:xfrm>
        </p:spPr>
        <p:txBody>
          <a:bodyPr/>
          <a:lstStyle>
            <a:lvl1pPr>
              <a:defRPr sz="1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FF97C0-89C0-8A4C-9EEA-3CADCA393802}" type="slidenum">
              <a:rPr lang="es-ES" smtClean="0"/>
              <a:pPr/>
              <a:t>‹N°›</a:t>
            </a:fld>
            <a:endParaRPr lang="es-ES" dirty="0"/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E8F78307-0891-1B50-F2F7-DA6D0667D9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329" y="341351"/>
            <a:ext cx="2129971" cy="56819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3350012-2EF9-17E4-CA8D-499F47589936}"/>
              </a:ext>
            </a:extLst>
          </p:cNvPr>
          <p:cNvSpPr/>
          <p:nvPr userDrawn="1"/>
        </p:nvSpPr>
        <p:spPr>
          <a:xfrm>
            <a:off x="0" y="6769100"/>
            <a:ext cx="12192000" cy="127000"/>
          </a:xfrm>
          <a:prstGeom prst="rect">
            <a:avLst/>
          </a:prstGeom>
          <a:solidFill>
            <a:srgbClr val="59AF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329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CEE0D79F-DCDA-7F3B-0B9A-672FEC1B2C5A}"/>
              </a:ext>
            </a:extLst>
          </p:cNvPr>
          <p:cNvSpPr/>
          <p:nvPr userDrawn="1"/>
        </p:nvSpPr>
        <p:spPr>
          <a:xfrm>
            <a:off x="0" y="0"/>
            <a:ext cx="3668486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308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Lágrima 4">
            <a:extLst>
              <a:ext uri="{FF2B5EF4-FFF2-40B4-BE49-F238E27FC236}">
                <a16:creationId xmlns:a16="http://schemas.microsoft.com/office/drawing/2014/main" id="{EDD4D3A8-074B-314C-97F5-1554D3975D1F}"/>
              </a:ext>
            </a:extLst>
          </p:cNvPr>
          <p:cNvSpPr/>
          <p:nvPr userDrawn="1"/>
        </p:nvSpPr>
        <p:spPr>
          <a:xfrm rot="16200000">
            <a:off x="694336" y="1294844"/>
            <a:ext cx="4844315" cy="4844315"/>
          </a:xfrm>
          <a:prstGeom prst="teardrop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D707B52-02C9-3A8B-D778-2E05B3C0B54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800886" y="3061991"/>
            <a:ext cx="5709839" cy="2749700"/>
          </a:xfrm>
        </p:spPr>
        <p:txBody>
          <a:bodyPr>
            <a:noAutofit/>
          </a:bodyPr>
          <a:lstStyle>
            <a:lvl1pPr marL="0" indent="0" algn="just">
              <a:lnSpc>
                <a:spcPct val="100000"/>
              </a:lnSpc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vel illum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eros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luptatum</a:t>
            </a:r>
            <a:r>
              <a:rPr lang="en-US" dirty="0"/>
              <a:t> </a:t>
            </a:r>
            <a:r>
              <a:rPr lang="en-US" dirty="0" err="1"/>
              <a:t>zzril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dolore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vel illum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eros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luptatum</a:t>
            </a:r>
            <a:r>
              <a:rPr lang="en-US" dirty="0"/>
              <a:t> </a:t>
            </a:r>
            <a:r>
              <a:rPr lang="en-US" dirty="0" err="1"/>
              <a:t>zzril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dolore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49DAF09-7083-1FE3-70AE-D40CD47AD9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1227" y="1803213"/>
            <a:ext cx="5709497" cy="524629"/>
          </a:xfrm>
          <a:noFill/>
        </p:spPr>
        <p:txBody>
          <a:bodyPr anchor="t">
            <a:noAutofit/>
          </a:bodyPr>
          <a:lstStyle>
            <a:lvl1pPr>
              <a:defRPr sz="3800" b="1">
                <a:solidFill>
                  <a:srgbClr val="3315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 err="1"/>
              <a:t>Heading</a:t>
            </a:r>
            <a:endParaRPr lang="es-ES" dirty="0"/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170B5539-8C61-B9FD-B0E5-E1F8352D1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4859" y="393666"/>
            <a:ext cx="4235866" cy="365125"/>
          </a:xfrm>
        </p:spPr>
        <p:txBody>
          <a:bodyPr/>
          <a:lstStyle>
            <a:lvl1pPr algn="r">
              <a:defRPr sz="1050">
                <a:solidFill>
                  <a:srgbClr val="3315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Name – Your </a:t>
            </a:r>
            <a:r>
              <a:rPr lang="en-US" dirty="0" err="1"/>
              <a:t>Organisation’s</a:t>
            </a:r>
            <a:r>
              <a:rPr lang="en-US" dirty="0"/>
              <a:t> name</a:t>
            </a:r>
          </a:p>
        </p:txBody>
      </p:sp>
      <p:sp>
        <p:nvSpPr>
          <p:cNvPr id="12" name="Date Placeholder 8">
            <a:extLst>
              <a:ext uri="{FF2B5EF4-FFF2-40B4-BE49-F238E27FC236}">
                <a16:creationId xmlns:a16="http://schemas.microsoft.com/office/drawing/2014/main" id="{61644D17-64BC-8382-B404-BABBD65802B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429286" y="390901"/>
            <a:ext cx="2743200" cy="365125"/>
          </a:xfrm>
        </p:spPr>
        <p:txBody>
          <a:bodyPr/>
          <a:lstStyle>
            <a:lvl1pPr algn="ctr">
              <a:defRPr sz="1050">
                <a:solidFill>
                  <a:srgbClr val="3315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5DC1A8-9426-5242-A3FE-A1307E09766A}" type="datetime1">
              <a:rPr lang="es-ES" smtClean="0"/>
              <a:t>2/6/25</a:t>
            </a:fld>
            <a:endParaRPr lang="es-ES" dirty="0"/>
          </a:p>
        </p:txBody>
      </p:sp>
      <p:sp>
        <p:nvSpPr>
          <p:cNvPr id="16" name="Marcador de número de diapositiva 4">
            <a:extLst>
              <a:ext uri="{FF2B5EF4-FFF2-40B4-BE49-F238E27FC236}">
                <a16:creationId xmlns:a16="http://schemas.microsoft.com/office/drawing/2014/main" id="{5EFF03AE-FCCA-1618-7596-D2EFD3FC2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7525" y="6177517"/>
            <a:ext cx="2743200" cy="350589"/>
          </a:xfrm>
        </p:spPr>
        <p:txBody>
          <a:bodyPr/>
          <a:lstStyle>
            <a:lvl1pPr>
              <a:defRPr sz="1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FF97C0-89C0-8A4C-9EEA-3CADCA393802}" type="slidenum">
              <a:rPr lang="es-ES" smtClean="0"/>
              <a:pPr/>
              <a:t>‹N°›</a:t>
            </a:fld>
            <a:endParaRPr lang="es-ES" dirty="0"/>
          </a:p>
        </p:txBody>
      </p:sp>
      <p:sp>
        <p:nvSpPr>
          <p:cNvPr id="13" name="Marcador de texto 7">
            <a:extLst>
              <a:ext uri="{FF2B5EF4-FFF2-40B4-BE49-F238E27FC236}">
                <a16:creationId xmlns:a16="http://schemas.microsoft.com/office/drawing/2014/main" id="{65526418-A556-1FB9-715C-C04660A1ED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87780" y="2637876"/>
            <a:ext cx="5709497" cy="413228"/>
          </a:xfrm>
        </p:spPr>
        <p:txBody>
          <a:bodyPr>
            <a:normAutofit/>
          </a:bodyPr>
          <a:lstStyle>
            <a:lvl1pPr marL="0" indent="0">
              <a:buNone/>
              <a:defRPr sz="1900" b="1">
                <a:solidFill>
                  <a:srgbClr val="F681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60CC7817-1D40-B77A-194A-A5B4E327A4C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flipH="1">
            <a:off x="1022216" y="1651049"/>
            <a:ext cx="4192629" cy="4135448"/>
          </a:xfrm>
          <a:prstGeom prst="teardrop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s-ES" dirty="0"/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AFD9C54A-EF26-D595-8F73-F47F47415A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329" y="341351"/>
            <a:ext cx="2129971" cy="56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39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, title, sub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A4D294EA-5354-9A3E-4C00-7C8DA214F1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466978" cy="539363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 err="1"/>
              <a:t>Photo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AB31038-3C86-073E-FE67-EF654A7300A4}"/>
              </a:ext>
            </a:extLst>
          </p:cNvPr>
          <p:cNvSpPr/>
          <p:nvPr userDrawn="1"/>
        </p:nvSpPr>
        <p:spPr>
          <a:xfrm>
            <a:off x="9711" y="5405209"/>
            <a:ext cx="5466978" cy="1464365"/>
          </a:xfrm>
          <a:prstGeom prst="rect">
            <a:avLst/>
          </a:prstGeom>
          <a:solidFill>
            <a:srgbClr val="59AF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14B91"/>
              </a:solidFill>
            </a:endParaRP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D477C188-B185-BC8E-5B29-056209F896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1115" y="5777948"/>
            <a:ext cx="4564711" cy="833642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AA230D1-4DC4-C22C-055A-2B8486457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4859" y="393666"/>
            <a:ext cx="4235866" cy="365125"/>
          </a:xfrm>
        </p:spPr>
        <p:txBody>
          <a:bodyPr/>
          <a:lstStyle>
            <a:lvl1pPr algn="r">
              <a:defRPr sz="1050">
                <a:solidFill>
                  <a:srgbClr val="3315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Name – Your </a:t>
            </a:r>
            <a:r>
              <a:rPr lang="en-US" dirty="0" err="1"/>
              <a:t>Organisation’s</a:t>
            </a:r>
            <a:r>
              <a:rPr lang="en-US" dirty="0"/>
              <a:t> name</a:t>
            </a:r>
          </a:p>
        </p:txBody>
      </p:sp>
      <p:sp>
        <p:nvSpPr>
          <p:cNvPr id="9" name="Marcador de número de diapositiva 4">
            <a:extLst>
              <a:ext uri="{FF2B5EF4-FFF2-40B4-BE49-F238E27FC236}">
                <a16:creationId xmlns:a16="http://schemas.microsoft.com/office/drawing/2014/main" id="{3F3D7FE6-E816-0D48-5650-237BEEC9B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7525" y="6177517"/>
            <a:ext cx="2743200" cy="350589"/>
          </a:xfrm>
        </p:spPr>
        <p:txBody>
          <a:bodyPr/>
          <a:lstStyle>
            <a:lvl1pPr>
              <a:defRPr sz="1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FF97C0-89C0-8A4C-9EEA-3CADCA393802}" type="slidenum">
              <a:rPr lang="es-ES" smtClean="0"/>
              <a:pPr/>
              <a:t>‹N°›</a:t>
            </a:fld>
            <a:endParaRPr lang="es-ES" dirty="0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13FE66DC-D7C7-7319-881F-03CD96E16B9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96000" y="2749473"/>
            <a:ext cx="5518898" cy="3199914"/>
          </a:xfrm>
        </p:spPr>
        <p:txBody>
          <a:bodyPr>
            <a:noAutofit/>
          </a:bodyPr>
          <a:lstStyle>
            <a:lvl1pPr marL="0" indent="0" algn="just">
              <a:lnSpc>
                <a:spcPct val="100000"/>
              </a:lnSpc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vel illum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eros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luptatum</a:t>
            </a:r>
            <a:r>
              <a:rPr lang="en-US" dirty="0"/>
              <a:t> </a:t>
            </a:r>
            <a:r>
              <a:rPr lang="en-US" dirty="0" err="1"/>
              <a:t>zzril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dolore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vel illum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eros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luptatum</a:t>
            </a:r>
            <a:r>
              <a:rPr lang="en-US" dirty="0"/>
              <a:t> </a:t>
            </a:r>
            <a:r>
              <a:rPr lang="en-US" dirty="0" err="1"/>
              <a:t>zzril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dolore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183A05F5-7C73-ADA2-BA09-6985060395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90695"/>
            <a:ext cx="5518897" cy="524629"/>
          </a:xfrm>
          <a:noFill/>
        </p:spPr>
        <p:txBody>
          <a:bodyPr anchor="t">
            <a:noAutofit/>
          </a:bodyPr>
          <a:lstStyle>
            <a:lvl1pPr>
              <a:defRPr sz="3800" b="1">
                <a:solidFill>
                  <a:srgbClr val="3315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 err="1"/>
              <a:t>Heading</a:t>
            </a:r>
            <a:endParaRPr lang="es-ES" dirty="0"/>
          </a:p>
        </p:txBody>
      </p:sp>
      <p:sp>
        <p:nvSpPr>
          <p:cNvPr id="17" name="Marcador de texto 7">
            <a:extLst>
              <a:ext uri="{FF2B5EF4-FFF2-40B4-BE49-F238E27FC236}">
                <a16:creationId xmlns:a16="http://schemas.microsoft.com/office/drawing/2014/main" id="{FC9674BD-66DA-6FBC-22B2-DA89944297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2325358"/>
            <a:ext cx="5518897" cy="413228"/>
          </a:xfrm>
        </p:spPr>
        <p:txBody>
          <a:bodyPr>
            <a:normAutofit/>
          </a:bodyPr>
          <a:lstStyle>
            <a:lvl1pPr marL="0" indent="0">
              <a:buNone/>
              <a:defRPr sz="1900" b="1">
                <a:solidFill>
                  <a:srgbClr val="59AF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Subtitle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78652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ie de página 3">
            <a:extLst>
              <a:ext uri="{FF2B5EF4-FFF2-40B4-BE49-F238E27FC236}">
                <a16:creationId xmlns:a16="http://schemas.microsoft.com/office/drawing/2014/main" id="{6E24DBEF-F88A-FCAA-67AF-74CE89633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4859" y="393666"/>
            <a:ext cx="4235866" cy="365125"/>
          </a:xfrm>
        </p:spPr>
        <p:txBody>
          <a:bodyPr/>
          <a:lstStyle>
            <a:lvl1pPr algn="r">
              <a:defRPr sz="1050">
                <a:solidFill>
                  <a:srgbClr val="3315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Name – Your </a:t>
            </a:r>
            <a:r>
              <a:rPr lang="en-US" dirty="0" err="1"/>
              <a:t>Organisation’s</a:t>
            </a:r>
            <a:r>
              <a:rPr lang="en-US" dirty="0"/>
              <a:t> name</a:t>
            </a:r>
          </a:p>
        </p:txBody>
      </p:sp>
      <p:sp>
        <p:nvSpPr>
          <p:cNvPr id="6" name="Date Placeholder 8">
            <a:extLst>
              <a:ext uri="{FF2B5EF4-FFF2-40B4-BE49-F238E27FC236}">
                <a16:creationId xmlns:a16="http://schemas.microsoft.com/office/drawing/2014/main" id="{A1976DB7-F157-08AD-64A0-E64B8AD6FEF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429286" y="390901"/>
            <a:ext cx="2743200" cy="365125"/>
          </a:xfrm>
        </p:spPr>
        <p:txBody>
          <a:bodyPr/>
          <a:lstStyle>
            <a:lvl1pPr algn="ctr">
              <a:defRPr sz="1050">
                <a:solidFill>
                  <a:srgbClr val="3315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5DC1A8-9426-5242-A3FE-A1307E09766A}" type="datetime1">
              <a:rPr lang="es-ES" smtClean="0"/>
              <a:t>2/6/25</a:t>
            </a:fld>
            <a:endParaRPr lang="es-ES" dirty="0"/>
          </a:p>
        </p:txBody>
      </p:sp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24F848A6-7441-798B-5865-66F4F8C96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7525" y="6177517"/>
            <a:ext cx="2743200" cy="350589"/>
          </a:xfrm>
        </p:spPr>
        <p:txBody>
          <a:bodyPr/>
          <a:lstStyle>
            <a:lvl1pPr>
              <a:defRPr sz="1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FF97C0-89C0-8A4C-9EEA-3CADCA393802}" type="slidenum">
              <a:rPr lang="es-ES" smtClean="0"/>
              <a:pPr/>
              <a:t>‹N°›</a:t>
            </a:fld>
            <a:endParaRPr lang="es-ES" dirty="0"/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ED76FEDE-B713-02B3-BD37-12F73C85F2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329" y="341351"/>
            <a:ext cx="2129971" cy="56819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012102B-DCFD-4602-AA3B-4E67B99433A0}"/>
              </a:ext>
            </a:extLst>
          </p:cNvPr>
          <p:cNvSpPr/>
          <p:nvPr userDrawn="1"/>
        </p:nvSpPr>
        <p:spPr>
          <a:xfrm>
            <a:off x="0" y="6769100"/>
            <a:ext cx="12192000" cy="127000"/>
          </a:xfrm>
          <a:prstGeom prst="rect">
            <a:avLst/>
          </a:prstGeom>
          <a:solidFill>
            <a:srgbClr val="59AF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036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ángulo 38">
            <a:extLst>
              <a:ext uri="{FF2B5EF4-FFF2-40B4-BE49-F238E27FC236}">
                <a16:creationId xmlns:a16="http://schemas.microsoft.com/office/drawing/2014/main" id="{A05D1E60-AD83-11FC-560E-09695B6F4538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25">
            <a:extLst>
              <a:ext uri="{FF2B5EF4-FFF2-40B4-BE49-F238E27FC236}">
                <a16:creationId xmlns:a16="http://schemas.microsoft.com/office/drawing/2014/main" id="{7B5B11CC-AB9C-186A-22F4-601B36B27936}"/>
              </a:ext>
            </a:extLst>
          </p:cNvPr>
          <p:cNvSpPr txBox="1"/>
          <p:nvPr userDrawn="1"/>
        </p:nvSpPr>
        <p:spPr>
          <a:xfrm>
            <a:off x="6524262" y="917185"/>
            <a:ext cx="38649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 spc="0" dirty="0">
                <a:solidFill>
                  <a:srgbClr val="F681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COORDINATOR</a:t>
            </a:r>
          </a:p>
        </p:txBody>
      </p:sp>
      <p:pic>
        <p:nvPicPr>
          <p:cNvPr id="37" name="Imagen 36" descr="Imagen que contiene Forma&#10;&#10;Descripción generada automáticamente">
            <a:extLst>
              <a:ext uri="{FF2B5EF4-FFF2-40B4-BE49-F238E27FC236}">
                <a16:creationId xmlns:a16="http://schemas.microsoft.com/office/drawing/2014/main" id="{EC5B01F8-8B24-9EED-7771-70E8BE5E69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900" y="5172541"/>
            <a:ext cx="1318740" cy="1336888"/>
          </a:xfrm>
          <a:prstGeom prst="rect">
            <a:avLst/>
          </a:prstGeom>
        </p:spPr>
      </p:pic>
      <p:sp>
        <p:nvSpPr>
          <p:cNvPr id="40" name="CuadroTexto 25">
            <a:extLst>
              <a:ext uri="{FF2B5EF4-FFF2-40B4-BE49-F238E27FC236}">
                <a16:creationId xmlns:a16="http://schemas.microsoft.com/office/drawing/2014/main" id="{C0869E09-A581-6C37-38B7-8CB999722540}"/>
              </a:ext>
            </a:extLst>
          </p:cNvPr>
          <p:cNvSpPr txBox="1"/>
          <p:nvPr userDrawn="1"/>
        </p:nvSpPr>
        <p:spPr>
          <a:xfrm>
            <a:off x="6524262" y="3238488"/>
            <a:ext cx="38649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 spc="0" dirty="0">
                <a:solidFill>
                  <a:srgbClr val="F681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</a:t>
            </a:r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4D04E495-B4A8-6FBC-8D25-B63F632A0C62}"/>
              </a:ext>
            </a:extLst>
          </p:cNvPr>
          <p:cNvCxnSpPr>
            <a:cxnSpLocks/>
          </p:cNvCxnSpPr>
          <p:nvPr userDrawn="1"/>
        </p:nvCxnSpPr>
        <p:spPr>
          <a:xfrm>
            <a:off x="6620436" y="3519936"/>
            <a:ext cx="4965822" cy="0"/>
          </a:xfrm>
          <a:prstGeom prst="line">
            <a:avLst/>
          </a:prstGeom>
          <a:ln w="25400">
            <a:solidFill>
              <a:srgbClr val="F681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3712F79D-7F54-5901-610D-56B38DC82DE0}"/>
              </a:ext>
            </a:extLst>
          </p:cNvPr>
          <p:cNvCxnSpPr>
            <a:cxnSpLocks/>
          </p:cNvCxnSpPr>
          <p:nvPr userDrawn="1"/>
        </p:nvCxnSpPr>
        <p:spPr>
          <a:xfrm>
            <a:off x="6620436" y="1205876"/>
            <a:ext cx="4965822" cy="0"/>
          </a:xfrm>
          <a:prstGeom prst="line">
            <a:avLst/>
          </a:prstGeom>
          <a:ln w="25400">
            <a:solidFill>
              <a:srgbClr val="F681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3B0983D6-3F96-9081-095D-2EA2AD167C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5478" y="1809277"/>
            <a:ext cx="3890446" cy="255991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D6BE65C-23A3-C614-FED7-F6E6BC65F1F0}"/>
              </a:ext>
            </a:extLst>
          </p:cNvPr>
          <p:cNvSpPr txBox="1"/>
          <p:nvPr userDrawn="1"/>
        </p:nvSpPr>
        <p:spPr>
          <a:xfrm>
            <a:off x="1788640" y="5589837"/>
            <a:ext cx="3890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Funded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by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the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European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Union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.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Views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and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opinions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expressed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are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however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those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of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the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author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(s)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only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and do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not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necessarily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reflect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those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of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the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European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Union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or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the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European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Education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and Culture Executive Agency (EACEA).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Neither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the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European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Union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nor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EACE can be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held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responsible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for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them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.</a:t>
            </a:r>
          </a:p>
          <a:p>
            <a:pPr algn="just"/>
            <a:endParaRPr lang="en-GB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654F9CA-F401-8959-E8E0-A80F47F7C519}"/>
              </a:ext>
            </a:extLst>
          </p:cNvPr>
          <p:cNvSpPr txBox="1"/>
          <p:nvPr userDrawn="1"/>
        </p:nvSpPr>
        <p:spPr>
          <a:xfrm>
            <a:off x="1795351" y="5253227"/>
            <a:ext cx="4079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F68132"/>
                </a:solidFill>
                <a:effectLst/>
                <a:latin typeface="Helvetica" pitchFamily="2" charset="0"/>
              </a:rPr>
              <a:t>ERASMUS PLUS - KA2 STRATEGIC PARTNERSHIP</a:t>
            </a:r>
          </a:p>
          <a:p>
            <a:r>
              <a:rPr lang="es-ES" sz="1000" b="1" dirty="0">
                <a:solidFill>
                  <a:srgbClr val="59AF37"/>
                </a:solidFill>
                <a:effectLst/>
                <a:latin typeface="Helvetica" pitchFamily="2" charset="0"/>
              </a:rPr>
              <a:t>Grant </a:t>
            </a:r>
            <a:r>
              <a:rPr lang="es-ES" sz="1000" b="1" dirty="0" err="1">
                <a:solidFill>
                  <a:srgbClr val="59AF37"/>
                </a:solidFill>
                <a:effectLst/>
                <a:latin typeface="Helvetica" pitchFamily="2" charset="0"/>
              </a:rPr>
              <a:t>Agreement</a:t>
            </a:r>
            <a:r>
              <a:rPr lang="es-ES" sz="1000" b="1" dirty="0">
                <a:solidFill>
                  <a:srgbClr val="59AF37"/>
                </a:solidFill>
                <a:effectLst/>
                <a:latin typeface="Helvetica" pitchFamily="2" charset="0"/>
              </a:rPr>
              <a:t> No. 2023-1-FR01-KA220-ADU-000153638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2BEF6236-FE6A-B3A9-E2F4-C10E3BE21D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1152" r="394"/>
          <a:stretch/>
        </p:blipFill>
        <p:spPr>
          <a:xfrm>
            <a:off x="1802756" y="0"/>
            <a:ext cx="4318645" cy="1768566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795A4C39-DEF5-2F78-1108-A4B493714AE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1719"/>
          <a:stretch/>
        </p:blipFill>
        <p:spPr>
          <a:xfrm>
            <a:off x="-15230" y="866830"/>
            <a:ext cx="1303720" cy="1333603"/>
          </a:xfrm>
          <a:prstGeom prst="rect">
            <a:avLst/>
          </a:prstGeom>
        </p:spPr>
      </p:pic>
      <p:pic>
        <p:nvPicPr>
          <p:cNvPr id="14" name="Imagen 13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34D2D7D2-D7DB-6A2C-E6F6-DD0EA004F4C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524262" y="1345889"/>
            <a:ext cx="1374494" cy="1443219"/>
          </a:xfrm>
          <a:prstGeom prst="rect">
            <a:avLst/>
          </a:prstGeom>
        </p:spPr>
      </p:pic>
      <p:pic>
        <p:nvPicPr>
          <p:cNvPr id="21" name="Imagen 20" descr="Imagen que contiene Texto&#10;&#10;Descripción generada automáticamente">
            <a:extLst>
              <a:ext uri="{FF2B5EF4-FFF2-40B4-BE49-F238E27FC236}">
                <a16:creationId xmlns:a16="http://schemas.microsoft.com/office/drawing/2014/main" id="{46F5B7B9-14CC-0439-0209-EEF48734693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620436" y="3888667"/>
            <a:ext cx="2307664" cy="1137523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BD5C6625-5827-0712-25F8-731BB122519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631014" y="5531698"/>
            <a:ext cx="2297086" cy="282168"/>
          </a:xfrm>
          <a:prstGeom prst="rect">
            <a:avLst/>
          </a:prstGeom>
        </p:spPr>
      </p:pic>
      <p:pic>
        <p:nvPicPr>
          <p:cNvPr id="30" name="Imagen 29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EE8E64BC-74A7-AFE6-F31B-16AD4D57BD1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341569" y="5430884"/>
            <a:ext cx="2095349" cy="427800"/>
          </a:xfrm>
          <a:prstGeom prst="rect">
            <a:avLst/>
          </a:prstGeom>
        </p:spPr>
      </p:pic>
      <p:pic>
        <p:nvPicPr>
          <p:cNvPr id="32" name="Imagen 3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EE27F85-2872-63D2-E350-FBDDB77B160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668713" y="3723267"/>
            <a:ext cx="1441060" cy="144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07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6F82EFC-ABDC-F304-702C-01D10C522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A11D00F-6FE2-EF74-6C1A-08537CBCB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2F2B1D-C30C-A6AC-B154-EC127A22B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ED7E2-0D93-4F4B-A8E3-4663300AC84C}" type="datetime1">
              <a:rPr lang="es-ES" smtClean="0"/>
              <a:t>2/6/25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DFF5F9-B027-9D32-58E5-6A93C2ED4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Your Name – Your Organisation’s name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F06C3A-E227-D7E7-C5DF-95E08491F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F97C0-89C0-8A4C-9EEA-3CADCA393802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924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60" r:id="rId3"/>
    <p:sldLayoutId id="2147483662" r:id="rId4"/>
    <p:sldLayoutId id="2147483655" r:id="rId5"/>
    <p:sldLayoutId id="2147483661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w-oJjxnO11I?feature=oembed" TargetMode="Externa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MYo2KSycGU?feature=oembe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oXi5E0mDQOY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C79466CD-BB49-E8EC-FF7D-B8CDB2DC8C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Module 5 – </a:t>
            </a:r>
            <a:r>
              <a:rPr lang="es-ES" dirty="0" err="1"/>
              <a:t>Lesson</a:t>
            </a:r>
            <a:r>
              <a:rPr lang="es-ES" dirty="0"/>
              <a:t> 1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FAD4B74-4120-31AE-829B-CA93796B5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Comptabilité</a:t>
            </a:r>
            <a:r>
              <a:rPr lang="es-ES" dirty="0"/>
              <a:t> et </a:t>
            </a:r>
            <a:r>
              <a:rPr lang="es-ES" dirty="0" err="1"/>
              <a:t>gestion</a:t>
            </a:r>
            <a:r>
              <a:rPr lang="es-ES" dirty="0"/>
              <a:t> </a:t>
            </a:r>
            <a:r>
              <a:rPr lang="es-ES" dirty="0" err="1"/>
              <a:t>financière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72725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13FD3-2ADC-14DA-2E28-1C4307667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F22D334B-7B88-AACD-6598-15760142F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Example of forecasted budget</a:t>
            </a:r>
          </a:p>
        </p:txBody>
      </p:sp>
      <p:sp>
        <p:nvSpPr>
          <p:cNvPr id="6" name="Titre 18">
            <a:extLst>
              <a:ext uri="{FF2B5EF4-FFF2-40B4-BE49-F238E27FC236}">
                <a16:creationId xmlns:a16="http://schemas.microsoft.com/office/drawing/2014/main" id="{4EF18C8A-2D0F-100A-4B70-C77AC7018126}"/>
              </a:ext>
            </a:extLst>
          </p:cNvPr>
          <p:cNvSpPr txBox="1">
            <a:spLocks/>
          </p:cNvSpPr>
          <p:nvPr/>
        </p:nvSpPr>
        <p:spPr>
          <a:xfrm>
            <a:off x="631488" y="2882872"/>
            <a:ext cx="3476854" cy="52462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rgbClr val="33153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Actif et passif</a:t>
            </a:r>
          </a:p>
        </p:txBody>
      </p:sp>
      <p:pic>
        <p:nvPicPr>
          <p:cNvPr id="2" name="Image 1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F5BFD003-164A-C9C6-34C5-A1605211A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083" y="1005063"/>
            <a:ext cx="6604217" cy="428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5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DAE1B-BAE7-4CA2-5951-9A50CC492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E6045B-0981-FF26-910B-6F01D5914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31" y="1378187"/>
            <a:ext cx="11249386" cy="524629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131313"/>
                </a:solidFill>
                <a:latin typeface="Roboto" panose="02000000000000000000" pitchFamily="2" charset="0"/>
              </a:rPr>
              <a:t>Le bilan comptable, </a:t>
            </a:r>
            <a:br>
              <a:rPr lang="fr-FR" dirty="0">
                <a:solidFill>
                  <a:srgbClr val="131313"/>
                </a:solidFill>
                <a:latin typeface="Roboto" panose="02000000000000000000" pitchFamily="2" charset="0"/>
              </a:rPr>
            </a:br>
            <a:r>
              <a:rPr lang="fr-FR" dirty="0">
                <a:solidFill>
                  <a:srgbClr val="131313"/>
                </a:solidFill>
                <a:latin typeface="Roboto" panose="02000000000000000000" pitchFamily="2" charset="0"/>
              </a:rPr>
              <a:t>4 indicateurs primordiaux</a:t>
            </a:r>
            <a:br>
              <a:rPr lang="fr-FR" dirty="0">
                <a:solidFill>
                  <a:srgbClr val="131313"/>
                </a:solidFill>
                <a:latin typeface="Roboto" panose="02000000000000000000" pitchFamily="2" charset="0"/>
              </a:rPr>
            </a:b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AEB2CC6-C034-B5D1-3284-D499D4E6E4A5}"/>
              </a:ext>
            </a:extLst>
          </p:cNvPr>
          <p:cNvSpPr txBox="1"/>
          <p:nvPr/>
        </p:nvSpPr>
        <p:spPr>
          <a:xfrm>
            <a:off x="1570385" y="2935801"/>
            <a:ext cx="9051229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Wingdings" pitchFamily="2" charset="2"/>
              <a:buChar char="q"/>
            </a:pPr>
            <a:r>
              <a:rPr lang="fr-FR" sz="4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Cash</a:t>
            </a:r>
            <a:r>
              <a:rPr lang="fr-FR" sz="40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sz="4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disponible</a:t>
            </a:r>
          </a:p>
          <a:p>
            <a:pPr marL="571500" indent="-571500">
              <a:buFont typeface="Wingdings" pitchFamily="2" charset="2"/>
              <a:buChar char="q"/>
            </a:pPr>
            <a:r>
              <a:rPr lang="fr-FR" sz="4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Les créances clients</a:t>
            </a:r>
          </a:p>
          <a:p>
            <a:pPr marL="571500" indent="-571500">
              <a:buFont typeface="Wingdings" pitchFamily="2" charset="2"/>
              <a:buChar char="q"/>
            </a:pPr>
            <a:r>
              <a:rPr lang="fr-FR" sz="4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dettes</a:t>
            </a:r>
          </a:p>
          <a:p>
            <a:pPr marL="571500" indent="-571500">
              <a:buFont typeface="Wingdings" pitchFamily="2" charset="2"/>
              <a:buChar char="q"/>
            </a:pPr>
            <a:r>
              <a:rPr lang="fr-FR" sz="4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capitaux propres </a:t>
            </a:r>
          </a:p>
        </p:txBody>
      </p:sp>
    </p:spTree>
    <p:extLst>
      <p:ext uri="{BB962C8B-B14F-4D97-AF65-F5344CB8AC3E}">
        <p14:creationId xmlns:p14="http://schemas.microsoft.com/office/powerpoint/2010/main" val="3767551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33373-FFCF-1B60-5393-834779115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C8DF85E-533A-E4BC-97C1-3DE869C4C8C9}"/>
              </a:ext>
            </a:extLst>
          </p:cNvPr>
          <p:cNvSpPr txBox="1"/>
          <p:nvPr/>
        </p:nvSpPr>
        <p:spPr>
          <a:xfrm>
            <a:off x="1816044" y="1311718"/>
            <a:ext cx="9051229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spc="-100" dirty="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Fond de </a:t>
            </a:r>
            <a:r>
              <a:rPr lang="en-US" sz="3200" spc="-100" dirty="0" err="1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roulement</a:t>
            </a:r>
            <a:r>
              <a:rPr lang="en-US" sz="3200" spc="-100" dirty="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 = </a:t>
            </a:r>
            <a:r>
              <a:rPr lang="en-US" sz="3200" spc="-100" dirty="0" err="1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passif</a:t>
            </a:r>
            <a:r>
              <a:rPr lang="en-US" sz="3200" spc="-100" dirty="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spc="-100" dirty="0" err="1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immobilisé</a:t>
            </a:r>
            <a:r>
              <a:rPr lang="en-US" sz="3200" spc="-100" dirty="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 - </a:t>
            </a:r>
            <a:r>
              <a:rPr lang="en-US" sz="3200" spc="-100" dirty="0" err="1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actif</a:t>
            </a:r>
            <a:r>
              <a:rPr lang="en-US" sz="3200" spc="-100" dirty="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spc="-100" dirty="0" err="1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immobilisé</a:t>
            </a:r>
            <a:br>
              <a:rPr lang="en-US" sz="3200" spc="-100" dirty="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3200" spc="-100" dirty="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200" spc="-100" dirty="0" err="1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Besoin</a:t>
            </a:r>
            <a:r>
              <a:rPr lang="en-US" sz="3200" spc="-100" dirty="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spc="-100" dirty="0" err="1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en</a:t>
            </a:r>
            <a:r>
              <a:rPr lang="en-US" sz="3200" spc="-100" dirty="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 fond de </a:t>
            </a:r>
            <a:r>
              <a:rPr lang="en-US" sz="3200" spc="-100" dirty="0" err="1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roulement</a:t>
            </a:r>
            <a:r>
              <a:rPr lang="en-US" sz="3200" spc="-100" dirty="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 = </a:t>
            </a:r>
            <a:r>
              <a:rPr lang="en-US" sz="3200" spc="-100" dirty="0" err="1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actif</a:t>
            </a:r>
            <a:r>
              <a:rPr lang="en-US" sz="3200" spc="-100" dirty="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 circulant – </a:t>
            </a:r>
            <a:r>
              <a:rPr lang="en-US" sz="3200" spc="-100" dirty="0" err="1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passif</a:t>
            </a:r>
            <a:r>
              <a:rPr lang="en-US" sz="3200" spc="-100" dirty="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 circulant</a:t>
            </a:r>
            <a:br>
              <a:rPr lang="en-US" sz="3200" spc="-100" dirty="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3200" spc="-100" dirty="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200" spc="-100" dirty="0" err="1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Trésorerie</a:t>
            </a:r>
            <a:r>
              <a:rPr lang="en-US" sz="3200" spc="-100" dirty="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 = fond de </a:t>
            </a:r>
            <a:r>
              <a:rPr lang="en-US" sz="3200" spc="-100" dirty="0" err="1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roulement</a:t>
            </a:r>
            <a:r>
              <a:rPr lang="en-US" sz="3200" spc="-100" dirty="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 – </a:t>
            </a:r>
            <a:r>
              <a:rPr lang="en-US" sz="3200" spc="-100" dirty="0" err="1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besoin</a:t>
            </a:r>
            <a:r>
              <a:rPr lang="en-US" sz="3200" spc="-100" dirty="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spc="-100" dirty="0" err="1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en</a:t>
            </a:r>
            <a:r>
              <a:rPr lang="en-US" sz="3200" spc="-100" dirty="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 fond de </a:t>
            </a:r>
            <a:r>
              <a:rPr lang="en-US" sz="3200" spc="-100" dirty="0" err="1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roulement</a:t>
            </a:r>
            <a:br>
              <a:rPr lang="en-US" sz="3200" spc="-100" dirty="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3200" cap="all" spc="-100" dirty="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3200" cap="all" spc="-100" dirty="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200" cap="all" spc="-100" dirty="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T = 0 🤔     T  0 🫣     T &gt; 0 ✅</a:t>
            </a:r>
            <a:endParaRPr lang="fr-FR" sz="3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328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im.C34B3AFA-8758-496F-B0D7-504EBD195F68.MOV">
            <a:hlinkClick r:id="" action="ppaction://media"/>
            <a:extLst>
              <a:ext uri="{FF2B5EF4-FFF2-40B4-BE49-F238E27FC236}">
                <a16:creationId xmlns:a16="http://schemas.microsoft.com/office/drawing/2014/main" id="{A0AFC32D-E196-83BA-E7D9-7B573F008A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7330" y="886425"/>
            <a:ext cx="7057339" cy="529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1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D2C85-039B-5AEF-ED04-F4110AAEC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6D44AE-8D86-D40A-F996-7B58D2BA9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670" y="1992336"/>
            <a:ext cx="11249386" cy="524629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131313"/>
                </a:solidFill>
                <a:latin typeface="Roboto" panose="02000000000000000000" pitchFamily="2" charset="0"/>
              </a:rPr>
              <a:t>Gestion comptable ou gestion financière ?</a:t>
            </a:r>
            <a:br>
              <a:rPr lang="fr-FR" dirty="0">
                <a:solidFill>
                  <a:srgbClr val="131313"/>
                </a:solidFill>
                <a:latin typeface="Roboto" panose="02000000000000000000" pitchFamily="2" charset="0"/>
              </a:rPr>
            </a:b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597690E-3075-E690-3216-3277FF040088}"/>
              </a:ext>
            </a:extLst>
          </p:cNvPr>
          <p:cNvSpPr txBox="1"/>
          <p:nvPr/>
        </p:nvSpPr>
        <p:spPr>
          <a:xfrm>
            <a:off x="1570385" y="2935801"/>
            <a:ext cx="9051229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800" dirty="0">
                <a:solidFill>
                  <a:srgbClr val="131313"/>
                </a:solidFill>
                <a:latin typeface="Roboto" panose="02000000000000000000" pitchFamily="2" charset="0"/>
                <a:ea typeface="+mj-ea"/>
                <a:cs typeface="Arial" panose="020B0604020202020204" pitchFamily="34" charset="0"/>
              </a:rPr>
              <a:t>Le comptable organise les chiffres,</a:t>
            </a:r>
          </a:p>
          <a:p>
            <a:pPr algn="ctr"/>
            <a:r>
              <a:rPr lang="fr-FR" sz="3800" dirty="0">
                <a:solidFill>
                  <a:srgbClr val="131313"/>
                </a:solidFill>
                <a:latin typeface="Roboto" panose="02000000000000000000" pitchFamily="2" charset="0"/>
                <a:ea typeface="+mj-ea"/>
                <a:cs typeface="Arial" panose="020B0604020202020204" pitchFamily="34" charset="0"/>
              </a:rPr>
              <a:t> le gestionnaire les utilise pour prendre des décisions au quotidien.</a:t>
            </a:r>
          </a:p>
        </p:txBody>
      </p:sp>
    </p:spTree>
    <p:extLst>
      <p:ext uri="{BB962C8B-B14F-4D97-AF65-F5344CB8AC3E}">
        <p14:creationId xmlns:p14="http://schemas.microsoft.com/office/powerpoint/2010/main" val="4111318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420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CDA7928D-CBD1-432B-6441-849AA69D5D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   </a:t>
            </a:r>
          </a:p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DC185FA-72F3-76E2-BF2B-A8CF56D1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9827" y="508289"/>
            <a:ext cx="5518897" cy="524629"/>
          </a:xfrm>
        </p:spPr>
        <p:txBody>
          <a:bodyPr/>
          <a:lstStyle/>
          <a:p>
            <a:r>
              <a:rPr lang="fr-FR" dirty="0"/>
              <a:t>Le compte de résultat</a:t>
            </a:r>
          </a:p>
        </p:txBody>
      </p:sp>
      <p:pic>
        <p:nvPicPr>
          <p:cNvPr id="6" name="Média en ligne 5" descr="1 min pour comprendre le Compte de Résultat 👍">
            <a:hlinkClick r:id="" action="ppaction://media"/>
            <a:extLst>
              <a:ext uri="{FF2B5EF4-FFF2-40B4-BE49-F238E27FC236}">
                <a16:creationId xmlns:a16="http://schemas.microsoft.com/office/drawing/2014/main" id="{668FD6F3-07B0-530E-1A38-0877DE8BC34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35512" y="1196360"/>
            <a:ext cx="9120975" cy="515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7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18">
            <a:extLst>
              <a:ext uri="{FF2B5EF4-FFF2-40B4-BE49-F238E27FC236}">
                <a16:creationId xmlns:a16="http://schemas.microsoft.com/office/drawing/2014/main" id="{93837628-926C-609E-3B71-1E425C43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30" y="2000925"/>
            <a:ext cx="3108709" cy="2112060"/>
          </a:xfrm>
        </p:spPr>
        <p:txBody>
          <a:bodyPr/>
          <a:lstStyle/>
          <a:p>
            <a:pPr algn="ctr"/>
            <a:r>
              <a:rPr lang="fr-FR" dirty="0"/>
              <a:t>Exemple </a:t>
            </a:r>
            <a:br>
              <a:rPr lang="fr-FR" dirty="0"/>
            </a:br>
            <a:r>
              <a:rPr lang="fr-FR" dirty="0"/>
              <a:t>de compte</a:t>
            </a:r>
            <a:br>
              <a:rPr lang="fr-FR" dirty="0"/>
            </a:br>
            <a:r>
              <a:rPr lang="fr-FR" dirty="0"/>
              <a:t> de résultat</a:t>
            </a:r>
          </a:p>
        </p:txBody>
      </p:sp>
      <p:pic>
        <p:nvPicPr>
          <p:cNvPr id="2" name="Image 1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92687DBE-2817-C23E-3DE3-F26794D60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738" y="821801"/>
            <a:ext cx="6926072" cy="4470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99035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BE615-CF47-83F9-C507-1BEB52E4E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18">
            <a:extLst>
              <a:ext uri="{FF2B5EF4-FFF2-40B4-BE49-F238E27FC236}">
                <a16:creationId xmlns:a16="http://schemas.microsoft.com/office/drawing/2014/main" id="{95C33081-9886-B9DF-B2D7-96D37021B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18" y="2724256"/>
            <a:ext cx="3108709" cy="1192651"/>
          </a:xfrm>
        </p:spPr>
        <p:txBody>
          <a:bodyPr/>
          <a:lstStyle/>
          <a:p>
            <a:pPr algn="ctr"/>
            <a:r>
              <a:rPr lang="fr-FR" dirty="0"/>
              <a:t>La valeur ajoutée</a:t>
            </a:r>
          </a:p>
        </p:txBody>
      </p:sp>
      <p:pic>
        <p:nvPicPr>
          <p:cNvPr id="4" name="Image 3" descr="Une image contenant texte, diagramme, ligne, Plan&#10;&#10;Description générée automatiquement">
            <a:extLst>
              <a:ext uri="{FF2B5EF4-FFF2-40B4-BE49-F238E27FC236}">
                <a16:creationId xmlns:a16="http://schemas.microsoft.com/office/drawing/2014/main" id="{E636D3BF-1D4C-D379-F7FC-C73A65D39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727" y="1503009"/>
            <a:ext cx="6909386" cy="385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90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500C9-B7C2-3873-4EEE-A2BD92E5C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18">
            <a:extLst>
              <a:ext uri="{FF2B5EF4-FFF2-40B4-BE49-F238E27FC236}">
                <a16:creationId xmlns:a16="http://schemas.microsoft.com/office/drawing/2014/main" id="{025D23D5-C795-21C4-BCED-C2E2C3612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18" y="2724256"/>
            <a:ext cx="3108709" cy="1192651"/>
          </a:xfrm>
        </p:spPr>
        <p:txBody>
          <a:bodyPr/>
          <a:lstStyle/>
          <a:p>
            <a:pPr algn="ctr"/>
            <a:r>
              <a:rPr lang="fr-FR" dirty="0"/>
              <a:t>Le budget prévisionnel</a:t>
            </a:r>
          </a:p>
        </p:txBody>
      </p:sp>
      <p:pic>
        <p:nvPicPr>
          <p:cNvPr id="2" name="Image 1" descr="Une image contenant texte, capture d’écran, nombre, Police&#10;&#10;Description générée automatiquement">
            <a:extLst>
              <a:ext uri="{FF2B5EF4-FFF2-40B4-BE49-F238E27FC236}">
                <a16:creationId xmlns:a16="http://schemas.microsoft.com/office/drawing/2014/main" id="{A600FF68-6170-1A49-17B1-2C85AFE94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211" y="538249"/>
            <a:ext cx="5161224" cy="55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46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527C2B-E3BC-FFA4-0A95-A567DA29E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57" y="1586513"/>
            <a:ext cx="3642727" cy="524629"/>
          </a:xfrm>
        </p:spPr>
        <p:txBody>
          <a:bodyPr/>
          <a:lstStyle/>
          <a:p>
            <a:pPr algn="ctr"/>
            <a:r>
              <a:rPr lang="fr-FR" dirty="0"/>
              <a:t>Pour ne plus comprendre bénéfice et trésorerie, regardez la vidéo </a:t>
            </a:r>
            <a:br>
              <a:rPr lang="fr-FR" dirty="0"/>
            </a:br>
            <a:r>
              <a:rPr lang="fr-FR" dirty="0"/>
              <a:t>suivante !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B5AD2C0-B245-74CB-FF31-A0F9996E7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F97C0-89C0-8A4C-9EEA-3CADCA393802}" type="slidenum">
              <a:rPr lang="es-ES" smtClean="0"/>
              <a:pPr/>
              <a:t>6</a:t>
            </a:fld>
            <a:endParaRPr lang="es-ES" dirty="0"/>
          </a:p>
        </p:txBody>
      </p:sp>
      <p:pic>
        <p:nvPicPr>
          <p:cNvPr id="10" name="Média en ligne 9" descr="Arrête de confondre Bénéfice et Trésorerie 😱">
            <a:hlinkClick r:id="" action="ppaction://media"/>
            <a:extLst>
              <a:ext uri="{FF2B5EF4-FFF2-40B4-BE49-F238E27FC236}">
                <a16:creationId xmlns:a16="http://schemas.microsoft.com/office/drawing/2014/main" id="{4DE84F54-D3C9-1034-AD6C-EE95045B98E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053384" y="1290257"/>
            <a:ext cx="7699580" cy="435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2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91F74-3431-8902-FF01-F835FB4D7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10EFF17F-85B6-2D0E-A5A1-C2B0B05CE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21" y="754000"/>
            <a:ext cx="8828877" cy="524629"/>
          </a:xfrm>
        </p:spPr>
        <p:txBody>
          <a:bodyPr/>
          <a:lstStyle/>
          <a:p>
            <a:pPr algn="ctr"/>
            <a:r>
              <a:rPr lang="fr-FR" sz="3600" dirty="0"/>
              <a:t>D’où le plan de trésorerie…</a:t>
            </a:r>
            <a:endParaRPr lang="es-ES" dirty="0"/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8D3F2F9D-07CE-0EB9-D10E-27D1D0ACA7C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5778500"/>
            <a:ext cx="4564063" cy="833438"/>
          </a:xfrm>
        </p:spPr>
        <p:txBody>
          <a:bodyPr/>
          <a:lstStyle/>
          <a:p>
            <a:r>
              <a:rPr lang="es-ES" dirty="0"/>
              <a:t>    </a:t>
            </a:r>
          </a:p>
          <a:p>
            <a:endParaRPr lang="es-ES" dirty="0"/>
          </a:p>
        </p:txBody>
      </p:sp>
      <p:pic>
        <p:nvPicPr>
          <p:cNvPr id="6" name="Image 5" descr="Une image contenant dessin, texte, croquis, Dessin au trait&#10;&#10;Description générée automatiquement">
            <a:extLst>
              <a:ext uri="{FF2B5EF4-FFF2-40B4-BE49-F238E27FC236}">
                <a16:creationId xmlns:a16="http://schemas.microsoft.com/office/drawing/2014/main" id="{1D457557-6914-5FDC-48C8-A29E7A59C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725" y="1344514"/>
            <a:ext cx="6664239" cy="485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02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3AC6B6-A396-125A-43AA-33BDFC9D7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48" y="644818"/>
            <a:ext cx="10881703" cy="524629"/>
          </a:xfrm>
        </p:spPr>
        <p:txBody>
          <a:bodyPr/>
          <a:lstStyle/>
          <a:p>
            <a:pPr algn="ctr"/>
            <a:r>
              <a:rPr lang="fr-FR" dirty="0"/>
              <a:t>Le plan de trésorerie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ED2949C-876C-D841-4188-E663E8A5D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F97C0-89C0-8A4C-9EEA-3CADCA393802}" type="slidenum">
              <a:rPr lang="es-ES" smtClean="0"/>
              <a:pPr/>
              <a:t>8</a:t>
            </a:fld>
            <a:endParaRPr lang="es-ES" dirty="0"/>
          </a:p>
        </p:txBody>
      </p:sp>
      <p:pic>
        <p:nvPicPr>
          <p:cNvPr id="6" name="Image 5" descr="Une image contenant texte, nombre, Parallèle, reçu&#10;&#10;Description générée automatiquement">
            <a:extLst>
              <a:ext uri="{FF2B5EF4-FFF2-40B4-BE49-F238E27FC236}">
                <a16:creationId xmlns:a16="http://schemas.microsoft.com/office/drawing/2014/main" id="{132D4194-B83C-C668-36B8-E747202D3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978" y="1221576"/>
            <a:ext cx="10308269" cy="513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36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F6800-432A-2236-9C56-C86ABBF58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E9A4A412-774B-5230-6A89-AF52705E3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01" y="2406652"/>
            <a:ext cx="2826399" cy="524629"/>
          </a:xfrm>
        </p:spPr>
        <p:txBody>
          <a:bodyPr/>
          <a:lstStyle/>
          <a:p>
            <a:pPr algn="ctr"/>
            <a:r>
              <a:rPr lang="fr-FR" sz="3600" dirty="0"/>
              <a:t>Le bilan comptable, c’est quoi ?</a:t>
            </a:r>
            <a:endParaRPr lang="es-ES" dirty="0"/>
          </a:p>
        </p:txBody>
      </p:sp>
      <p:pic>
        <p:nvPicPr>
          <p:cNvPr id="9" name="Média en ligne 8" descr="Bilan Comptable en 3 minutes ! - COMPTABILITÉ 💸  | TUTO">
            <a:hlinkClick r:id="" action="ppaction://media"/>
            <a:extLst>
              <a:ext uri="{FF2B5EF4-FFF2-40B4-BE49-F238E27FC236}">
                <a16:creationId xmlns:a16="http://schemas.microsoft.com/office/drawing/2014/main" id="{9E8CDCC2-1BE9-60DC-7C8D-262840D17DC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657600" y="1249954"/>
            <a:ext cx="8341474" cy="471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</TotalTime>
  <Words>164</Words>
  <Application>Microsoft Macintosh PowerPoint</Application>
  <PresentationFormat>Grand écran</PresentationFormat>
  <Paragraphs>26</Paragraphs>
  <Slides>15</Slides>
  <Notes>1</Notes>
  <HiddenSlides>0</HiddenSlides>
  <MMClips>4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Helvetica</vt:lpstr>
      <vt:lpstr>Roboto</vt:lpstr>
      <vt:lpstr>Wingdings</vt:lpstr>
      <vt:lpstr>Tema de Office</vt:lpstr>
      <vt:lpstr>Comptabilité et gestion financière</vt:lpstr>
      <vt:lpstr>Le compte de résultat</vt:lpstr>
      <vt:lpstr>Exemple  de compte  de résultat</vt:lpstr>
      <vt:lpstr>La valeur ajoutée</vt:lpstr>
      <vt:lpstr>Le budget prévisionnel</vt:lpstr>
      <vt:lpstr>Pour ne plus comprendre bénéfice et trésorerie, regardez la vidéo  suivante !</vt:lpstr>
      <vt:lpstr>D’où le plan de trésorerie…</vt:lpstr>
      <vt:lpstr>Le plan de trésorerie</vt:lpstr>
      <vt:lpstr>Le bilan comptable, c’est quoi ?</vt:lpstr>
      <vt:lpstr>Example of forecasted budget</vt:lpstr>
      <vt:lpstr>Le bilan comptable,  4 indicateurs primordiaux </vt:lpstr>
      <vt:lpstr>Présentation PowerPoint</vt:lpstr>
      <vt:lpstr>Présentation PowerPoint</vt:lpstr>
      <vt:lpstr>Gestion comptable ou gestion financière ?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Communication onProjects</dc:creator>
  <cp:lastModifiedBy>Nicolas Condom</cp:lastModifiedBy>
  <cp:revision>76</cp:revision>
  <dcterms:created xsi:type="dcterms:W3CDTF">2022-11-23T09:11:19Z</dcterms:created>
  <dcterms:modified xsi:type="dcterms:W3CDTF">2025-06-02T08:15:45Z</dcterms:modified>
</cp:coreProperties>
</file>