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5" r:id="rId3"/>
    <p:sldId id="270" r:id="rId4"/>
    <p:sldId id="271" r:id="rId5"/>
    <p:sldId id="272" r:id="rId6"/>
    <p:sldId id="26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/>
    <p:restoredTop sz="94667"/>
  </p:normalViewPr>
  <p:slideViewPr>
    <p:cSldViewPr snapToGrid="0">
      <p:cViewPr varScale="1">
        <p:scale>
          <a:sx n="105" d="100"/>
          <a:sy n="10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3/3/25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3/3/25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'N°'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3/3/25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Su nombre - Nombre de su organización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'N°'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Lección </a:t>
            </a:r>
            <a:r>
              <a:rPr lang="es-ES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Historia </a:t>
            </a:r>
            <a:r>
              <a:rPr lang="es-ES" dirty="0" err="1"/>
              <a:t>antigua </a:t>
            </a:r>
            <a:r>
              <a:rPr lang="es-ES" dirty="0" err="1"/>
              <a:t>de los </a:t>
            </a:r>
            <a:r>
              <a:rPr lang="es-ES" dirty="0" err="1"/>
              <a:t>jardines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sp>
        <p:nvSpPr>
          <p:cNvPr id="12" name="Google Shape;100;p14">
            <a:extLst>
              <a:ext uri="{FF2B5EF4-FFF2-40B4-BE49-F238E27FC236}">
                <a16:creationId xmlns:a16="http://schemas.microsoft.com/office/drawing/2014/main" id="{417C6904-E507-7905-4556-4A71DF8750B6}"/>
              </a:ext>
            </a:extLst>
          </p:cNvPr>
          <p:cNvSpPr txBox="1"/>
          <p:nvPr/>
        </p:nvSpPr>
        <p:spPr>
          <a:xfrm>
            <a:off x="1427471" y="3050938"/>
            <a:ext cx="2806082" cy="3416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b="1" dirty="0"/>
              <a:t>Nacimiento de la agricultura (</a:t>
            </a:r>
            <a:r>
              <a:rPr lang="fr-FR" b="1" dirty="0" err="1"/>
              <a:t>Mesopotamia </a:t>
            </a:r>
            <a:r>
              <a:rPr lang="fr-FR" b="1" dirty="0"/>
              <a:t>- </a:t>
            </a:r>
            <a:r>
              <a:rPr lang="fr-FR" b="1" dirty="0" err="1"/>
              <a:t>entre </a:t>
            </a:r>
            <a:r>
              <a:rPr lang="fr-FR" b="1" dirty="0"/>
              <a:t>2 </a:t>
            </a:r>
            <a:r>
              <a:rPr lang="fr-FR" b="1" dirty="0" err="1"/>
              <a:t>ríos</a:t>
            </a:r>
            <a:r>
              <a:rPr lang="fr-FR" b="1" dirty="0"/>
              <a:t>)</a:t>
            </a:r>
            <a:r>
              <a:rPr lang="fr-FR" dirty="0"/>
              <a:t>. </a:t>
            </a:r>
          </a:p>
          <a:p>
            <a:r>
              <a:rPr lang="fr-FR" dirty="0"/>
              <a:t>Esta </a:t>
            </a:r>
            <a:r>
              <a:rPr lang="fr-FR" dirty="0" err="1"/>
              <a:t>región</a:t>
            </a:r>
            <a:r>
              <a:rPr lang="fr-FR" dirty="0"/>
              <a:t> </a:t>
            </a:r>
            <a:r>
              <a:rPr lang="fr-FR" dirty="0" err="1"/>
              <a:t>se </a:t>
            </a:r>
            <a:r>
              <a:rPr lang="fr-FR" dirty="0"/>
              <a:t>conoce a menudo como la "</a:t>
            </a:r>
            <a:r>
              <a:rPr lang="fr-FR" dirty="0" err="1"/>
              <a:t>cuna </a:t>
            </a:r>
            <a:r>
              <a:rPr lang="fr-FR" dirty="0"/>
              <a:t>de la </a:t>
            </a:r>
            <a:r>
              <a:rPr lang="fr-FR" dirty="0" err="1"/>
              <a:t>civilización</a:t>
            </a:r>
            <a:r>
              <a:rPr lang="fr-FR" dirty="0"/>
              <a:t>", </a:t>
            </a:r>
            <a:r>
              <a:rPr lang="fr-FR" dirty="0" err="1"/>
              <a:t>porque </a:t>
            </a:r>
            <a:r>
              <a:rPr lang="fr-FR" dirty="0"/>
              <a:t>fue en los fértiles </a:t>
            </a:r>
            <a:r>
              <a:rPr lang="fr-FR" dirty="0" err="1"/>
              <a:t>valles </a:t>
            </a:r>
            <a:r>
              <a:rPr lang="fr-FR" dirty="0" err="1"/>
              <a:t>entre </a:t>
            </a:r>
            <a:r>
              <a:rPr lang="fr-FR" dirty="0"/>
              <a:t>los 2 </a:t>
            </a:r>
            <a:r>
              <a:rPr lang="fr-FR" dirty="0" err="1"/>
              <a:t>grandes </a:t>
            </a:r>
            <a:r>
              <a:rPr lang="fr-FR" dirty="0" err="1"/>
              <a:t>ríos </a:t>
            </a:r>
            <a:r>
              <a:rPr lang="fr-FR" dirty="0" err="1"/>
              <a:t>(Tigris </a:t>
            </a:r>
            <a:r>
              <a:rPr lang="fr-FR" dirty="0"/>
              <a:t>y </a:t>
            </a:r>
            <a:r>
              <a:rPr lang="fr-FR" dirty="0" err="1"/>
              <a:t>Éufrates</a:t>
            </a:r>
            <a:r>
              <a:rPr lang="fr-FR" dirty="0" err="1"/>
              <a:t>) donde </a:t>
            </a:r>
            <a:r>
              <a:rPr lang="fr-FR" dirty="0" err="1"/>
              <a:t>se desarrollaron </a:t>
            </a:r>
            <a:r>
              <a:rPr lang="fr-FR" dirty="0"/>
              <a:t>las primeras </a:t>
            </a:r>
            <a:r>
              <a:rPr lang="fr-FR" dirty="0" err="1"/>
              <a:t>comunidades </a:t>
            </a:r>
            <a:r>
              <a:rPr lang="fr-FR" dirty="0"/>
              <a:t>gracias a la agricultura.</a:t>
            </a:r>
          </a:p>
        </p:txBody>
      </p:sp>
      <p:sp>
        <p:nvSpPr>
          <p:cNvPr id="13" name="Google Shape;101;p14">
            <a:extLst>
              <a:ext uri="{FF2B5EF4-FFF2-40B4-BE49-F238E27FC236}">
                <a16:creationId xmlns:a16="http://schemas.microsoft.com/office/drawing/2014/main" id="{636631B6-4633-2AA5-C814-9DF588B83990}"/>
              </a:ext>
            </a:extLst>
          </p:cNvPr>
          <p:cNvSpPr txBox="1"/>
          <p:nvPr/>
        </p:nvSpPr>
        <p:spPr>
          <a:xfrm>
            <a:off x="4446748" y="3031731"/>
            <a:ext cx="3069452" cy="36486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ts val="1800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Jardines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colgantes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 </a:t>
            </a:r>
            <a:r>
              <a:rPr lang="fr-FR" dirty="0"/>
              <a:t>Según la tradición, </a:t>
            </a:r>
            <a:r>
              <a:rPr lang="fr-FR" dirty="0" err="1"/>
              <a:t>fueron construidos </a:t>
            </a:r>
            <a:r>
              <a:rPr lang="fr-FR" dirty="0"/>
              <a:t>por la </a:t>
            </a:r>
            <a:r>
              <a:rPr lang="fr-FR" dirty="0" err="1"/>
              <a:t>reina </a:t>
            </a:r>
            <a:r>
              <a:rPr lang="fr-FR" dirty="0" err="1"/>
              <a:t>asiria </a:t>
            </a:r>
            <a:r>
              <a:rPr lang="fr-FR" dirty="0" err="1"/>
              <a:t>Semiramis</a:t>
            </a:r>
            <a:r>
              <a:rPr lang="fr-FR" dirty="0"/>
              <a:t>. </a:t>
            </a:r>
            <a:r>
              <a:rPr lang="fr-FR" dirty="0" err="1"/>
              <a:t>Tomaron </a:t>
            </a:r>
            <a:r>
              <a:rPr lang="fr-FR" dirty="0" err="1"/>
              <a:t>forma </a:t>
            </a:r>
            <a:r>
              <a:rPr lang="fr-FR" dirty="0"/>
              <a:t>gracias a los </a:t>
            </a:r>
            <a:r>
              <a:rPr lang="fr-FR" dirty="0" err="1"/>
              <a:t>experimentos </a:t>
            </a:r>
            <a:r>
              <a:rPr lang="fr-FR" dirty="0" err="1"/>
              <a:t>que desarrollaron </a:t>
            </a:r>
            <a:r>
              <a:rPr lang="fr-FR" dirty="0"/>
              <a:t>en los </a:t>
            </a:r>
            <a:r>
              <a:rPr lang="fr-FR" dirty="0" err="1"/>
              <a:t>campos </a:t>
            </a:r>
            <a:r>
              <a:rPr lang="fr-FR" dirty="0"/>
              <a:t>arquitectónico, </a:t>
            </a:r>
            <a:r>
              <a:rPr lang="fr-FR" dirty="0" err="1"/>
              <a:t>hidráulico </a:t>
            </a:r>
            <a:r>
              <a:rPr lang="fr-FR" dirty="0"/>
              <a:t>y </a:t>
            </a:r>
            <a:r>
              <a:rPr lang="fr-FR" dirty="0" err="1"/>
              <a:t>botánico</a:t>
            </a:r>
            <a:r>
              <a:rPr lang="fr-FR" dirty="0"/>
              <a:t>. </a:t>
            </a:r>
            <a:r>
              <a:rPr lang="fr-FR" dirty="0" err="1"/>
              <a:t>Estaban </a:t>
            </a:r>
            <a:r>
              <a:rPr lang="fr-FR" dirty="0" err="1"/>
              <a:t>destinados </a:t>
            </a:r>
            <a:r>
              <a:rPr lang="fr-FR" dirty="0"/>
              <a:t>a </a:t>
            </a:r>
            <a:r>
              <a:rPr lang="fr-FR" dirty="0" err="1"/>
              <a:t>convertirse en </a:t>
            </a:r>
            <a:r>
              <a:rPr lang="fr-FR" dirty="0"/>
              <a:t>una de las Siete </a:t>
            </a:r>
            <a:r>
              <a:rPr lang="fr-FR" dirty="0" err="1"/>
              <a:t>Maravillas </a:t>
            </a:r>
            <a:r>
              <a:rPr lang="fr-FR" dirty="0"/>
              <a:t>del Mundo Antiguo.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0018599F-BDC8-E405-7816-D502A493B3A5}"/>
              </a:ext>
            </a:extLst>
          </p:cNvPr>
          <p:cNvSpPr txBox="1"/>
          <p:nvPr/>
        </p:nvSpPr>
        <p:spPr>
          <a:xfrm>
            <a:off x="7536724" y="3271664"/>
            <a:ext cx="2742888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Ágora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Atenas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Cimone, un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ateniense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plantar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jardines en el Ágora. En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Grecia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democrática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verde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 ser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público, abierto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3;p14">
            <a:extLst>
              <a:ext uri="{FF2B5EF4-FFF2-40B4-BE49-F238E27FC236}">
                <a16:creationId xmlns:a16="http://schemas.microsoft.com/office/drawing/2014/main" id="{EBF541AD-3695-AA70-12AE-EA7520217E46}"/>
              </a:ext>
            </a:extLst>
          </p:cNvPr>
          <p:cNvSpPr txBox="1"/>
          <p:nvPr/>
        </p:nvSpPr>
        <p:spPr>
          <a:xfrm>
            <a:off x="1427471" y="2771043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8 000 A.C.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4;p14">
            <a:extLst>
              <a:ext uri="{FF2B5EF4-FFF2-40B4-BE49-F238E27FC236}">
                <a16:creationId xmlns:a16="http://schemas.microsoft.com/office/drawing/2014/main" id="{EA2BADC5-3074-FE90-6D53-6ADAEC00254D}"/>
              </a:ext>
            </a:extLst>
          </p:cNvPr>
          <p:cNvSpPr txBox="1"/>
          <p:nvPr/>
        </p:nvSpPr>
        <p:spPr>
          <a:xfrm>
            <a:off x="4538108" y="2745433"/>
            <a:ext cx="19511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590 </a:t>
            </a:r>
            <a:r>
              <a:rPr lang="it-IT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5;p14">
            <a:extLst>
              <a:ext uri="{FF2B5EF4-FFF2-40B4-BE49-F238E27FC236}">
                <a16:creationId xmlns:a16="http://schemas.microsoft.com/office/drawing/2014/main" id="{7D220763-97C5-E069-14BE-E617AB8F42AF}"/>
              </a:ext>
            </a:extLst>
          </p:cNvPr>
          <p:cNvSpPr txBox="1"/>
          <p:nvPr/>
        </p:nvSpPr>
        <p:spPr>
          <a:xfrm>
            <a:off x="7516200" y="2737198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470 </a:t>
            </a:r>
            <a:r>
              <a:rPr lang="it-IT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06;p14">
            <a:extLst>
              <a:ext uri="{FF2B5EF4-FFF2-40B4-BE49-F238E27FC236}">
                <a16:creationId xmlns:a16="http://schemas.microsoft.com/office/drawing/2014/main" id="{729E4D09-687B-F4DB-7D63-CDFED4C4C2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7797" y="918023"/>
            <a:ext cx="1469036" cy="185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7;p14" descr="Immagine che contiene testo, resort&#10;&#10;Descrizione generata automaticamente">
            <a:extLst>
              <a:ext uri="{FF2B5EF4-FFF2-40B4-BE49-F238E27FC236}">
                <a16:creationId xmlns:a16="http://schemas.microsoft.com/office/drawing/2014/main" id="{47A5AA35-140F-50DE-5D89-660CFF37C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3808" y="840433"/>
            <a:ext cx="2535687" cy="183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8;p14" descr="Immagine che contiene edificio, esterni, albero, montagna&#10;&#10;Descrizione generata automaticamente">
            <a:extLst>
              <a:ext uri="{FF2B5EF4-FFF2-40B4-BE49-F238E27FC236}">
                <a16:creationId xmlns:a16="http://schemas.microsoft.com/office/drawing/2014/main" id="{0D5BBB2C-D977-CFCD-3C26-2F4CB17BE4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724" y="891455"/>
            <a:ext cx="2693186" cy="168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CBA7-25F4-B464-176A-D449FE33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5945-C872-B49C-00A6-368F2C2E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2" name="Google Shape;115;p15">
            <a:extLst>
              <a:ext uri="{FF2B5EF4-FFF2-40B4-BE49-F238E27FC236}">
                <a16:creationId xmlns:a16="http://schemas.microsoft.com/office/drawing/2014/main" id="{0FFA960F-643F-8CCA-7CB1-D79253C55527}"/>
              </a:ext>
            </a:extLst>
          </p:cNvPr>
          <p:cNvSpPr txBox="1"/>
          <p:nvPr/>
        </p:nvSpPr>
        <p:spPr>
          <a:xfrm>
            <a:off x="1709123" y="3175818"/>
            <a:ext cx="2897705" cy="335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etruscos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primer escritor 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mencionó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"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fue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Plinio el Vecchio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jardín de Tarquinio el Superbo,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séptimo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último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etrusco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Roma.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etruscos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aficionados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vegetación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necrópolis ro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jardines.</a:t>
            </a: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6;p15">
            <a:extLst>
              <a:ext uri="{FF2B5EF4-FFF2-40B4-BE49-F238E27FC236}">
                <a16:creationId xmlns:a16="http://schemas.microsoft.com/office/drawing/2014/main" id="{DD102E31-ABD3-7E43-1518-72D34436B143}"/>
              </a:ext>
            </a:extLst>
          </p:cNvPr>
          <p:cNvSpPr txBox="1"/>
          <p:nvPr/>
        </p:nvSpPr>
        <p:spPr>
          <a:xfrm>
            <a:off x="4649591" y="3148965"/>
            <a:ext cx="2771128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r>
              <a:rPr lang="it-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romanos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peristilo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el interior de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villas rom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encontraban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"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hortus"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 y el jardín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representaban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oasis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paz y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tranquilidad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refugio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vida de la ciudad, un lugar lleno de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 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simbólico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6F1E8874-9F9B-44FF-96E3-053E0FDA9C10}"/>
              </a:ext>
            </a:extLst>
          </p:cNvPr>
          <p:cNvSpPr txBox="1"/>
          <p:nvPr/>
        </p:nvSpPr>
        <p:spPr>
          <a:xfrm>
            <a:off x="7595199" y="3179892"/>
            <a:ext cx="2657381" cy="3416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Jardines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benedictinos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"Ora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Benedetto da Norcia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compuso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"El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monasterio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debe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posiblemente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organizarse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tal manera 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 interior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encuentre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lo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agua,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molino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 y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...".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15">
            <a:extLst>
              <a:ext uri="{FF2B5EF4-FFF2-40B4-BE49-F238E27FC236}">
                <a16:creationId xmlns:a16="http://schemas.microsoft.com/office/drawing/2014/main" id="{D9CF45E4-C73F-2124-AC78-A8199D7F4E07}"/>
              </a:ext>
            </a:extLst>
          </p:cNvPr>
          <p:cNvSpPr txBox="1"/>
          <p:nvPr/>
        </p:nvSpPr>
        <p:spPr>
          <a:xfrm>
            <a:off x="1693348" y="2779633"/>
            <a:ext cx="2591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Desde el 300 a.C.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504EA346-6F4C-0DD9-4DD6-AA1791F8C1DF}"/>
              </a:ext>
            </a:extLst>
          </p:cNvPr>
          <p:cNvSpPr txBox="1"/>
          <p:nvPr/>
        </p:nvSpPr>
        <p:spPr>
          <a:xfrm>
            <a:off x="4684501" y="2806527"/>
            <a:ext cx="25707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Desde 200 a.C.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0;p15">
            <a:extLst>
              <a:ext uri="{FF2B5EF4-FFF2-40B4-BE49-F238E27FC236}">
                <a16:creationId xmlns:a16="http://schemas.microsoft.com/office/drawing/2014/main" id="{B53A6A2B-EF41-F772-CAD1-48F9BA706800}"/>
              </a:ext>
            </a:extLst>
          </p:cNvPr>
          <p:cNvSpPr txBox="1"/>
          <p:nvPr/>
        </p:nvSpPr>
        <p:spPr>
          <a:xfrm>
            <a:off x="7604164" y="2790074"/>
            <a:ext cx="26573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partir de 529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21;p15">
            <a:extLst>
              <a:ext uri="{FF2B5EF4-FFF2-40B4-BE49-F238E27FC236}">
                <a16:creationId xmlns:a16="http://schemas.microsoft.com/office/drawing/2014/main" id="{BB6B136E-35FD-ADDD-B2AD-B213B4F9E0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2269" y="1081540"/>
            <a:ext cx="2605670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2;p15" descr="Immagine che contiene edificio, erba, casa, esterni&#10;&#10;Descrizione generata automaticamente">
            <a:extLst>
              <a:ext uri="{FF2B5EF4-FFF2-40B4-BE49-F238E27FC236}">
                <a16:creationId xmlns:a16="http://schemas.microsoft.com/office/drawing/2014/main" id="{15BD57A1-4FE2-6F10-079E-12EA443E9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888" y="990455"/>
            <a:ext cx="2564224" cy="17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3;p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8650E8-8F34-2648-C73D-62DD6DE9D2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581" y="287112"/>
            <a:ext cx="2034988" cy="2537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61548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763C-F1DC-9736-882B-5A91B84D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176BA-74F6-DD6D-85EF-9DE76D0F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4</a:t>
            </a:fld>
            <a:endParaRPr lang="es-ES" dirty="0"/>
          </a:p>
        </p:txBody>
      </p:sp>
      <p:sp>
        <p:nvSpPr>
          <p:cNvPr id="12" name="Google Shape;130;p16">
            <a:extLst>
              <a:ext uri="{FF2B5EF4-FFF2-40B4-BE49-F238E27FC236}">
                <a16:creationId xmlns:a16="http://schemas.microsoft.com/office/drawing/2014/main" id="{2727A5C0-367D-2032-491F-6D1E9D377DF4}"/>
              </a:ext>
            </a:extLst>
          </p:cNvPr>
          <p:cNvSpPr txBox="1"/>
          <p:nvPr/>
        </p:nvSpPr>
        <p:spPr>
          <a:xfrm>
            <a:off x="5127245" y="3252277"/>
            <a:ext cx="2581682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Conclusus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 medieval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detrás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casas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había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cultivaban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hierbas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aromáticas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hortalizas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primera necesidad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veces,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vides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árboles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frutales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16">
            <a:extLst>
              <a:ext uri="{FF2B5EF4-FFF2-40B4-BE49-F238E27FC236}">
                <a16:creationId xmlns:a16="http://schemas.microsoft.com/office/drawing/2014/main" id="{0EC0DFD2-31B4-12F3-D038-45160BA58E8F}"/>
              </a:ext>
            </a:extLst>
          </p:cNvPr>
          <p:cNvSpPr txBox="1"/>
          <p:nvPr/>
        </p:nvSpPr>
        <p:spPr>
          <a:xfrm>
            <a:off x="2033481" y="3252277"/>
            <a:ext cx="2784737" cy="3055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jardín árabe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atribuye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árabes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Europa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mediterránea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varias especies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cultivadas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berenjenas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limones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naranjas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melocotones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albaricoques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algodón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caña de azúcar,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arroz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algarroba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2;p16">
            <a:extLst>
              <a:ext uri="{FF2B5EF4-FFF2-40B4-BE49-F238E27FC236}">
                <a16:creationId xmlns:a16="http://schemas.microsoft.com/office/drawing/2014/main" id="{53025A2F-90B8-0C00-6D3A-C464B27E32E5}"/>
              </a:ext>
            </a:extLst>
          </p:cNvPr>
          <p:cNvSpPr txBox="1"/>
          <p:nvPr/>
        </p:nvSpPr>
        <p:spPr>
          <a:xfrm>
            <a:off x="8017955" y="3252277"/>
            <a:ext cx="2742888" cy="3339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Jean De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Quintinie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estudiante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botánica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primer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 para el rey Luis XIV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castillo de Versalles (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hectáreas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época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 los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centros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experimentación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 de Europa en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3;p16">
            <a:extLst>
              <a:ext uri="{FF2B5EF4-FFF2-40B4-BE49-F238E27FC236}">
                <a16:creationId xmlns:a16="http://schemas.microsoft.com/office/drawing/2014/main" id="{41158FC7-2CC7-1326-5A76-3265D5AEEF99}"/>
              </a:ext>
            </a:extLst>
          </p:cNvPr>
          <p:cNvSpPr txBox="1"/>
          <p:nvPr/>
        </p:nvSpPr>
        <p:spPr>
          <a:xfrm>
            <a:off x="5574726" y="2882945"/>
            <a:ext cx="23084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1100 - 1450 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4;p16">
            <a:extLst>
              <a:ext uri="{FF2B5EF4-FFF2-40B4-BE49-F238E27FC236}">
                <a16:creationId xmlns:a16="http://schemas.microsoft.com/office/drawing/2014/main" id="{D2C5AC20-B95A-C4CC-965A-680B28A45D33}"/>
              </a:ext>
            </a:extLst>
          </p:cNvPr>
          <p:cNvSpPr txBox="1"/>
          <p:nvPr/>
        </p:nvSpPr>
        <p:spPr>
          <a:xfrm>
            <a:off x="2924005" y="2833989"/>
            <a:ext cx="1759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800-1000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5;p16">
            <a:extLst>
              <a:ext uri="{FF2B5EF4-FFF2-40B4-BE49-F238E27FC236}">
                <a16:creationId xmlns:a16="http://schemas.microsoft.com/office/drawing/2014/main" id="{3153AC44-47C5-EDAC-AF46-42035D6A3851}"/>
              </a:ext>
            </a:extLst>
          </p:cNvPr>
          <p:cNvSpPr txBox="1"/>
          <p:nvPr/>
        </p:nvSpPr>
        <p:spPr>
          <a:xfrm>
            <a:off x="8866428" y="2882945"/>
            <a:ext cx="1675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1660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36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E00A09-2F41-4AFC-472A-754A233AB0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7367" y="343140"/>
            <a:ext cx="2000416" cy="24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16">
            <a:extLst>
              <a:ext uri="{FF2B5EF4-FFF2-40B4-BE49-F238E27FC236}">
                <a16:creationId xmlns:a16="http://schemas.microsoft.com/office/drawing/2014/main" id="{B9576D34-0AAA-A0FF-0322-F33CBE1D28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402" y="845357"/>
            <a:ext cx="2843817" cy="193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14E93E-4D61-ACFB-6E39-AD6B3D590F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0999" y="479563"/>
            <a:ext cx="2000416" cy="240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3605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9CBF-AC60-B813-1C09-7D7383CC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FADF-1B48-797E-031D-FF5FF62D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Google Shape;144;p17">
            <a:extLst>
              <a:ext uri="{FF2B5EF4-FFF2-40B4-BE49-F238E27FC236}">
                <a16:creationId xmlns:a16="http://schemas.microsoft.com/office/drawing/2014/main" id="{7505BA6C-A932-6E84-D062-79AF91CA714A}"/>
              </a:ext>
            </a:extLst>
          </p:cNvPr>
          <p:cNvSpPr txBox="1"/>
          <p:nvPr/>
        </p:nvSpPr>
        <p:spPr>
          <a:xfrm>
            <a:off x="3235868" y="5945501"/>
            <a:ext cx="55799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Entrada real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jardín de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Luis XIV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5;p17" descr="Immagine che contiene albero, esterni, edificio, pietra&#10;&#10;Descrizione generata automaticamente">
            <a:extLst>
              <a:ext uri="{FF2B5EF4-FFF2-40B4-BE49-F238E27FC236}">
                <a16:creationId xmlns:a16="http://schemas.microsoft.com/office/drawing/2014/main" id="{46D6951D-900C-9768-08D9-FC81A67A8C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04" y="1284487"/>
            <a:ext cx="4025665" cy="38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Plan_du_potager_de_Versailles_[...]Le_Nôtre_btv1b53128275r.JPEG">
            <a:extLst>
              <a:ext uri="{FF2B5EF4-FFF2-40B4-BE49-F238E27FC236}">
                <a16:creationId xmlns:a16="http://schemas.microsoft.com/office/drawing/2014/main" id="{E4EDAFAF-9A94-F67E-D58D-1055F9B0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31" y="329894"/>
            <a:ext cx="3348000" cy="5038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A33C84-C67B-DC8F-F9A1-8EBCA7DFBD91}"/>
              </a:ext>
            </a:extLst>
          </p:cNvPr>
          <p:cNvSpPr/>
          <p:nvPr/>
        </p:nvSpPr>
        <p:spPr>
          <a:xfrm>
            <a:off x="6205873" y="5433806"/>
            <a:ext cx="439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Plano </a:t>
            </a:r>
            <a:r>
              <a:rPr lang="fr-FR" dirty="0" err="1"/>
              <a:t>del huerto </a:t>
            </a:r>
            <a:r>
              <a:rPr lang="fr-FR" dirty="0"/>
              <a:t>de Versalles, 1678</a:t>
            </a:r>
          </a:p>
        </p:txBody>
      </p:sp>
    </p:spTree>
    <p:extLst>
      <p:ext uri="{BB962C8B-B14F-4D97-AF65-F5344CB8AC3E}">
        <p14:creationId xmlns:p14="http://schemas.microsoft.com/office/powerpoint/2010/main" val="1122764182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1159</ap:TotalTime>
  <ap:Words>446</ap:Words>
  <ap:Application>Microsoft Macintosh PowerPoint</ap:Application>
  <ap:PresentationFormat>Grand écran</ap:PresentationFormat>
  <ap:Paragraphs>34</ap:Paragraphs>
  <ap:Slides>6</ap:Slides>
  <ap:Notes>0</ap:Notes>
  <ap:HiddenSlides>0</ap:HiddenSlides>
  <ap:MMClips>0</ap:MMClips>
  <ap:ScaleCrop>false</ap:ScaleCrop>
  <ap:HeadingPairs>
    <vt:vector baseType="variant" size="6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ap:HeadingPairs>
  <ap:TitlesOfParts>
    <vt:vector baseType="lpstr" size="12">
      <vt:lpstr>Arial</vt:lpstr>
      <vt:lpstr>Calibri</vt:lpstr>
      <vt:lpstr>Calibri Light</vt:lpstr>
      <vt:lpstr>Helvetica</vt:lpstr>
      <vt:lpstr>Times New Roman</vt:lpstr>
      <vt:lpstr>Tema de Office</vt:lpstr>
      <vt:lpstr>Ancient history of gardens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Communication onProjects</dc:creator>
  <lastModifiedBy>Nicolas Condom</lastModifiedBy>
  <revision>74</revision>
  <dcterms:created xsi:type="dcterms:W3CDTF">2022-11-23T09:11:19.0000000Z</dcterms:created>
  <dcterms:modified xsi:type="dcterms:W3CDTF">2025-03-03T15:10:35.0000000Z</dcterms:modified>
  <keywords>, docId:4EED398E6904661259CE9F324CA8C720</keywords>
</coreProperties>
</file>