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4" r:id="rId2"/>
    <p:sldId id="269" r:id="rId3"/>
    <p:sldId id="265" r:id="rId4"/>
    <p:sldId id="267" r:id="rId5"/>
    <p:sldId id="270" r:id="rId6"/>
    <p:sldId id="271" r:id="rId7"/>
    <p:sldId id="272" r:id="rId8"/>
    <p:sldId id="273" r:id="rId9"/>
    <p:sldId id="274" r:id="rId10"/>
    <p:sldId id="275" r:id="rId11"/>
    <p:sldId id="266" r:id="rId1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132"/>
    <a:srgbClr val="59AF37"/>
    <a:srgbClr val="EEFAEE"/>
    <a:srgbClr val="914B91"/>
    <a:srgbClr val="FAFAFA"/>
    <a:srgbClr val="F4BD02"/>
    <a:srgbClr val="ED7F21"/>
    <a:srgbClr val="0283C8"/>
    <a:srgbClr val="A1CE3B"/>
    <a:srgbClr val="EB3F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14"/>
    <p:restoredTop sz="94725"/>
  </p:normalViewPr>
  <p:slideViewPr>
    <p:cSldViewPr snapToGrid="0">
      <p:cViewPr varScale="1">
        <p:scale>
          <a:sx n="113" d="100"/>
          <a:sy n="113" d="100"/>
        </p:scale>
        <p:origin x="1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99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8512B98-3EF1-1532-721F-AD493468A2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CD1CCDC-D576-1781-AC4A-03D47E0209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00EA7-C261-B646-9A69-ED40B18A742F}" type="datetimeFigureOut">
              <a:rPr lang="es-ES" smtClean="0"/>
              <a:t>23/12/2024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C56BECC-291C-C7D2-3311-6B6A7EF4F4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30D23E2-60D1-1FDA-EA54-C424537784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DCEB4-FAC7-6F46-BD43-80309A1EEDAD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58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4C5FF-4360-6D43-8E4E-D12D2397760D}" type="datetimeFigureOut">
              <a:rPr lang="es-ES" smtClean="0"/>
              <a:t>23/12/2024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DADFC-EDDC-C84D-89DC-F49CAFA8C320}" type="slidenum">
              <a:rPr lang="es-ES" smtClean="0"/>
              <a:t>'N'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5005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6DADFC-EDDC-C84D-89DC-F49CAFA8C320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0229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1.png"/><Relationship Id="rId7" Type="http://schemas.openxmlformats.org/officeDocument/2006/relationships/image" Target="../media/image5.svg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15.jpg"/><Relationship Id="rId5" Type="http://schemas.openxmlformats.org/officeDocument/2006/relationships/image" Target="../media/image3.sv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43DCE625-57C6-200A-6060-032B501083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3467" y="5913519"/>
            <a:ext cx="5501096" cy="37953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(</a:t>
            </a:r>
            <a:r>
              <a:rPr lang="es-ES" dirty="0" err="1"/>
              <a:t>e.g</a:t>
            </a:r>
            <a:r>
              <a:rPr lang="es-ES" dirty="0"/>
              <a:t>.: Meeting, </a:t>
            </a:r>
            <a:r>
              <a:rPr lang="es-ES" dirty="0" err="1"/>
              <a:t>venue</a:t>
            </a:r>
            <a:r>
              <a:rPr lang="es-ES" dirty="0"/>
              <a:t> &amp; date)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08E08D27-259F-6B63-15D8-531EF6F330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568" y="2704104"/>
            <a:ext cx="5532995" cy="189993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Write the title</a:t>
            </a:r>
            <a:br>
              <a:rPr lang="en-US" dirty="0"/>
            </a:br>
            <a:r>
              <a:rPr lang="en-US" dirty="0"/>
              <a:t>of your presentation here</a:t>
            </a:r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DCDABE45-3A6C-294B-2C1F-1937169570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1629" y="564944"/>
            <a:ext cx="3831771" cy="1022166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08CA58D3-0445-4A8C-CD51-8787074A22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398" r="5861"/>
          <a:stretch/>
        </p:blipFill>
        <p:spPr>
          <a:xfrm>
            <a:off x="7638749" y="2498397"/>
            <a:ext cx="4553251" cy="2825578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C95832E0-169F-9770-7FA3-7FA4D22326E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613" y="1851993"/>
            <a:ext cx="2617666" cy="1292807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B77D0581-0FD5-68D9-A8E0-EF31642B4F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5251"/>
          <a:stretch/>
        </p:blipFill>
        <p:spPr>
          <a:xfrm rot="10800000">
            <a:off x="8360804" y="0"/>
            <a:ext cx="2768600" cy="1025256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514190DA-39DA-CB9B-E034-5A3CDAE0019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6024350">
            <a:off x="4795643" y="-351772"/>
            <a:ext cx="2577663" cy="1986317"/>
          </a:xfrm>
          <a:prstGeom prst="rect">
            <a:avLst/>
          </a:prstGeom>
        </p:spPr>
      </p:pic>
      <p:pic>
        <p:nvPicPr>
          <p:cNvPr id="19" name="Imagen 18" descr="Imagen que contiene Forma&#10;&#10;Descripción generada automáticamente">
            <a:extLst>
              <a:ext uri="{FF2B5EF4-FFF2-40B4-BE49-F238E27FC236}">
                <a16:creationId xmlns:a16="http://schemas.microsoft.com/office/drawing/2014/main" id="{C9AA8283-52B3-8F3A-114D-AFD6C370F96A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94238" y="514059"/>
            <a:ext cx="1230829" cy="1247767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5FD31E3F-8903-86C5-677E-408AD7B1B0D0}"/>
              </a:ext>
            </a:extLst>
          </p:cNvPr>
          <p:cNvSpPr txBox="1"/>
          <p:nvPr userDrawn="1"/>
        </p:nvSpPr>
        <p:spPr>
          <a:xfrm>
            <a:off x="7061200" y="5632496"/>
            <a:ext cx="46638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C69EAAB-3A69-9DCB-7125-BF2B18AF4933}"/>
              </a:ext>
            </a:extLst>
          </p:cNvPr>
          <p:cNvSpPr txBox="1"/>
          <p:nvPr userDrawn="1"/>
        </p:nvSpPr>
        <p:spPr>
          <a:xfrm>
            <a:off x="7067911" y="5295886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</p:spTree>
    <p:extLst>
      <p:ext uri="{BB962C8B-B14F-4D97-AF65-F5344CB8AC3E}">
        <p14:creationId xmlns:p14="http://schemas.microsoft.com/office/powerpoint/2010/main" val="365285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CDFB287-0AA5-A79E-1197-E9F97C1AE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022" y="1313558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8" name="Marcador de pie de página 3">
            <a:extLst>
              <a:ext uri="{FF2B5EF4-FFF2-40B4-BE49-F238E27FC236}">
                <a16:creationId xmlns:a16="http://schemas.microsoft.com/office/drawing/2014/main" id="{8AAB59A8-8A7F-EF7A-942E-225D0DE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98AD08D-CD59-BCC3-DD13-F9F77BC71BA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23/12/2024</a:t>
            </a:fld>
            <a:endParaRPr lang="es-ES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61F304CA-DAA3-5EFE-1288-BFC1290BA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8F78307-0891-1B50-F2F7-DA6D0667D9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3350012-2EF9-17E4-CA8D-499F47589936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329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CEE0D79F-DCDA-7F3B-0B9A-672FEC1B2C5A}"/>
              </a:ext>
            </a:extLst>
          </p:cNvPr>
          <p:cNvSpPr/>
          <p:nvPr userDrawn="1"/>
        </p:nvSpPr>
        <p:spPr>
          <a:xfrm>
            <a:off x="0" y="0"/>
            <a:ext cx="3668486" cy="6858000"/>
          </a:xfrm>
          <a:prstGeom prst="rect">
            <a:avLst/>
          </a:prstGeom>
          <a:solidFill>
            <a:schemeClr val="accent2">
              <a:lumMod val="20000"/>
              <a:lumOff val="80000"/>
              <a:alpha val="3308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Lágrima 4">
            <a:extLst>
              <a:ext uri="{FF2B5EF4-FFF2-40B4-BE49-F238E27FC236}">
                <a16:creationId xmlns:a16="http://schemas.microsoft.com/office/drawing/2014/main" id="{EDD4D3A8-074B-314C-97F5-1554D3975D1F}"/>
              </a:ext>
            </a:extLst>
          </p:cNvPr>
          <p:cNvSpPr/>
          <p:nvPr userDrawn="1"/>
        </p:nvSpPr>
        <p:spPr>
          <a:xfrm rot="16200000">
            <a:off x="694336" y="1294844"/>
            <a:ext cx="4844315" cy="4844315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707B52-02C9-3A8B-D778-2E05B3C0B5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800886" y="3061991"/>
            <a:ext cx="5709839" cy="2749700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49DAF09-7083-1FE3-70AE-D40CD47AD9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1227" y="1803213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170B5539-8C61-B9FD-B0E5-E1F8352D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12" name="Date Placeholder 8">
            <a:extLst>
              <a:ext uri="{FF2B5EF4-FFF2-40B4-BE49-F238E27FC236}">
                <a16:creationId xmlns:a16="http://schemas.microsoft.com/office/drawing/2014/main" id="{61644D17-64BC-8382-B404-BABBD65802B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23/12/2024</a:t>
            </a:fld>
            <a:endParaRPr lang="es-ES" dirty="0"/>
          </a:p>
        </p:txBody>
      </p:sp>
      <p:sp>
        <p:nvSpPr>
          <p:cNvPr id="16" name="Marcador de número de diapositiva 4">
            <a:extLst>
              <a:ext uri="{FF2B5EF4-FFF2-40B4-BE49-F238E27FC236}">
                <a16:creationId xmlns:a16="http://schemas.microsoft.com/office/drawing/2014/main" id="{5EFF03AE-FCCA-1618-7596-D2EFD3FC2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sp>
        <p:nvSpPr>
          <p:cNvPr id="13" name="Marcador de texto 7">
            <a:extLst>
              <a:ext uri="{FF2B5EF4-FFF2-40B4-BE49-F238E27FC236}">
                <a16:creationId xmlns:a16="http://schemas.microsoft.com/office/drawing/2014/main" id="{65526418-A556-1FB9-715C-C04660A1ED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7780" y="2637876"/>
            <a:ext cx="57094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60CC7817-1D40-B77A-194A-A5B4E327A4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 flipH="1">
            <a:off x="1022216" y="1651049"/>
            <a:ext cx="4192629" cy="4135448"/>
          </a:xfrm>
          <a:prstGeom prst="teardrop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AFD9C54A-EF26-D595-8F73-F47F47415A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, 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A4D294EA-5354-9A3E-4C00-7C8DA214F1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466978" cy="5393634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 err="1"/>
              <a:t>Photo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AB31038-3C86-073E-FE67-EF654A7300A4}"/>
              </a:ext>
            </a:extLst>
          </p:cNvPr>
          <p:cNvSpPr/>
          <p:nvPr userDrawn="1"/>
        </p:nvSpPr>
        <p:spPr>
          <a:xfrm>
            <a:off x="9711" y="5405209"/>
            <a:ext cx="5466978" cy="1464365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914B91"/>
              </a:solidFill>
            </a:endParaRP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D477C188-B185-BC8E-5B29-056209F896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115" y="5777948"/>
            <a:ext cx="4564711" cy="833642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AA230D1-4DC4-C22C-055A-2B8486457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3F3D7FE6-E816-0D48-5650-237BEEC9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13FE66DC-D7C7-7319-881F-03CD96E16B9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0" y="2749473"/>
            <a:ext cx="5518898" cy="3199914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183A05F5-7C73-ADA2-BA09-6985060395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90695"/>
            <a:ext cx="55188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7" name="Marcador de texto 7">
            <a:extLst>
              <a:ext uri="{FF2B5EF4-FFF2-40B4-BE49-F238E27FC236}">
                <a16:creationId xmlns:a16="http://schemas.microsoft.com/office/drawing/2014/main" id="{FC9674BD-66DA-6FBC-22B2-DA89944297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2325358"/>
            <a:ext cx="55188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865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3">
            <a:extLst>
              <a:ext uri="{FF2B5EF4-FFF2-40B4-BE49-F238E27FC236}">
                <a16:creationId xmlns:a16="http://schemas.microsoft.com/office/drawing/2014/main" id="{6E24DBEF-F88A-FCAA-67AF-74CE89633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A1976DB7-F157-08AD-64A0-E64B8AD6FEF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23/12/2024</a:t>
            </a:fld>
            <a:endParaRPr lang="es-ES" dirty="0"/>
          </a:p>
        </p:txBody>
      </p:sp>
      <p:sp>
        <p:nvSpPr>
          <p:cNvPr id="7" name="Marcador de número de diapositiva 4">
            <a:extLst>
              <a:ext uri="{FF2B5EF4-FFF2-40B4-BE49-F238E27FC236}">
                <a16:creationId xmlns:a16="http://schemas.microsoft.com/office/drawing/2014/main" id="{24F848A6-7441-798B-5865-66F4F8C9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D76FEDE-B713-02B3-BD37-12F73C85F2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4012102B-DCFD-4602-AA3B-4E67B99433A0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036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A05D1E60-AD83-11FC-560E-09695B6F4538}"/>
              </a:ext>
            </a:extLst>
          </p:cNvPr>
          <p:cNvSpPr/>
          <p:nvPr userDrawn="1"/>
        </p:nvSpPr>
        <p:spPr>
          <a:xfrm>
            <a:off x="1" y="0"/>
            <a:ext cx="6096000" cy="68580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25">
            <a:extLst>
              <a:ext uri="{FF2B5EF4-FFF2-40B4-BE49-F238E27FC236}">
                <a16:creationId xmlns:a16="http://schemas.microsoft.com/office/drawing/2014/main" id="{7B5B11CC-AB9C-186A-22F4-601B36B27936}"/>
              </a:ext>
            </a:extLst>
          </p:cNvPr>
          <p:cNvSpPr txBox="1"/>
          <p:nvPr userDrawn="1"/>
        </p:nvSpPr>
        <p:spPr>
          <a:xfrm>
            <a:off x="6524262" y="917185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COORDINATOR</a:t>
            </a:r>
          </a:p>
        </p:txBody>
      </p:sp>
      <p:pic>
        <p:nvPicPr>
          <p:cNvPr id="37" name="Imagen 36" descr="Imagen que contiene Forma&#10;&#10;Descripción generada automáticamente">
            <a:extLst>
              <a:ext uri="{FF2B5EF4-FFF2-40B4-BE49-F238E27FC236}">
                <a16:creationId xmlns:a16="http://schemas.microsoft.com/office/drawing/2014/main" id="{EC5B01F8-8B24-9EED-7771-70E8BE5E6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900" y="5172541"/>
            <a:ext cx="1318740" cy="1336888"/>
          </a:xfrm>
          <a:prstGeom prst="rect">
            <a:avLst/>
          </a:prstGeom>
        </p:spPr>
      </p:pic>
      <p:sp>
        <p:nvSpPr>
          <p:cNvPr id="40" name="CuadroTexto 25">
            <a:extLst>
              <a:ext uri="{FF2B5EF4-FFF2-40B4-BE49-F238E27FC236}">
                <a16:creationId xmlns:a16="http://schemas.microsoft.com/office/drawing/2014/main" id="{C0869E09-A581-6C37-38B7-8CB999722540}"/>
              </a:ext>
            </a:extLst>
          </p:cNvPr>
          <p:cNvSpPr txBox="1"/>
          <p:nvPr userDrawn="1"/>
        </p:nvSpPr>
        <p:spPr>
          <a:xfrm>
            <a:off x="6524262" y="3238488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</a:t>
            </a:r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4D04E495-B4A8-6FBC-8D25-B63F632A0C62}"/>
              </a:ext>
            </a:extLst>
          </p:cNvPr>
          <p:cNvCxnSpPr>
            <a:cxnSpLocks/>
          </p:cNvCxnSpPr>
          <p:nvPr userDrawn="1"/>
        </p:nvCxnSpPr>
        <p:spPr>
          <a:xfrm>
            <a:off x="6620436" y="351993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3712F79D-7F54-5901-610D-56B38DC82DE0}"/>
              </a:ext>
            </a:extLst>
          </p:cNvPr>
          <p:cNvCxnSpPr>
            <a:cxnSpLocks/>
          </p:cNvCxnSpPr>
          <p:nvPr userDrawn="1"/>
        </p:nvCxnSpPr>
        <p:spPr>
          <a:xfrm>
            <a:off x="6620436" y="120587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3B0983D6-3F96-9081-095D-2EA2AD167C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5478" y="1809277"/>
            <a:ext cx="3890446" cy="255991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D6BE65C-23A3-C614-FED7-F6E6BC65F1F0}"/>
              </a:ext>
            </a:extLst>
          </p:cNvPr>
          <p:cNvSpPr txBox="1"/>
          <p:nvPr userDrawn="1"/>
        </p:nvSpPr>
        <p:spPr>
          <a:xfrm>
            <a:off x="1788640" y="5589837"/>
            <a:ext cx="3890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54F9CA-F401-8959-E8E0-A80F47F7C519}"/>
              </a:ext>
            </a:extLst>
          </p:cNvPr>
          <p:cNvSpPr txBox="1"/>
          <p:nvPr userDrawn="1"/>
        </p:nvSpPr>
        <p:spPr>
          <a:xfrm>
            <a:off x="1795351" y="5253227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2BEF6236-FE6A-B3A9-E2F4-C10E3BE21D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1152" r="394"/>
          <a:stretch/>
        </p:blipFill>
        <p:spPr>
          <a:xfrm>
            <a:off x="1802756" y="0"/>
            <a:ext cx="4318645" cy="1768566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795A4C39-DEF5-2F78-1108-A4B493714AE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1719"/>
          <a:stretch/>
        </p:blipFill>
        <p:spPr>
          <a:xfrm>
            <a:off x="-15230" y="866830"/>
            <a:ext cx="1303720" cy="1333603"/>
          </a:xfrm>
          <a:prstGeom prst="rect">
            <a:avLst/>
          </a:prstGeom>
        </p:spPr>
      </p:pic>
      <p:pic>
        <p:nvPicPr>
          <p:cNvPr id="14" name="Imagen 13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34D2D7D2-D7DB-6A2C-E6F6-DD0EA004F4C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524262" y="1345889"/>
            <a:ext cx="1374494" cy="1443219"/>
          </a:xfrm>
          <a:prstGeom prst="rect">
            <a:avLst/>
          </a:prstGeom>
        </p:spPr>
      </p:pic>
      <p:pic>
        <p:nvPicPr>
          <p:cNvPr id="21" name="Imagen 20" descr="Imagen que contiene Texto&#10;&#10;Descripción generada automáticamente">
            <a:extLst>
              <a:ext uri="{FF2B5EF4-FFF2-40B4-BE49-F238E27FC236}">
                <a16:creationId xmlns:a16="http://schemas.microsoft.com/office/drawing/2014/main" id="{46F5B7B9-14CC-0439-0209-EEF48734693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620436" y="3888667"/>
            <a:ext cx="2307664" cy="1137523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BD5C6625-5827-0712-25F8-731BB122519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631014" y="5531698"/>
            <a:ext cx="2297086" cy="282168"/>
          </a:xfrm>
          <a:prstGeom prst="rect">
            <a:avLst/>
          </a:prstGeom>
        </p:spPr>
      </p:pic>
      <p:pic>
        <p:nvPicPr>
          <p:cNvPr id="30" name="Imagen 2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EE8E64BC-74A7-AFE6-F31B-16AD4D57BD1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341569" y="5430884"/>
            <a:ext cx="2095349" cy="427800"/>
          </a:xfrm>
          <a:prstGeom prst="rect">
            <a:avLst/>
          </a:prstGeom>
        </p:spPr>
      </p:pic>
      <p:pic>
        <p:nvPicPr>
          <p:cNvPr id="32" name="Imagen 3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EE27F85-2872-63D2-E350-FBDDB77B160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668713" y="3723267"/>
            <a:ext cx="1441060" cy="144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0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6F82EFC-ABDC-F304-702C-01D10C522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11D00F-6FE2-EF74-6C1A-08537CBCB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2F2B1D-C30C-A6AC-B154-EC127A22B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ED7E2-0D93-4F4B-A8E3-4663300AC84C}" type="datetime1">
              <a:rPr lang="es-ES" smtClean="0"/>
              <a:t>23/12/2024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DFF5F9-B027-9D32-58E5-6A93C2ED4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Nombre de su organización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F06C3A-E227-D7E7-C5DF-95E08491F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F97C0-89C0-8A4C-9EEA-3CADCA393802}" type="slidenum">
              <a:rPr lang="es-ES" smtClean="0"/>
              <a:t>'N'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24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60" r:id="rId3"/>
    <p:sldLayoutId id="2147483662" r:id="rId4"/>
    <p:sldLayoutId id="2147483655" r:id="rId5"/>
    <p:sldLayoutId id="2147483661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79466CD-BB49-E8EC-FF7D-B8CDB2DC8C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4275219"/>
            <a:ext cx="5501096" cy="379537"/>
          </a:xfrm>
        </p:spPr>
        <p:txBody>
          <a:bodyPr/>
          <a:lstStyle/>
          <a:p>
            <a:r>
              <a:rPr lang="es-ES" dirty="0"/>
              <a:t>COMPARACIONES Y DIFERENCIAS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AD4B74-4120-31AE-829B-CA93796B5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800" dirty="0">
                <a:latin typeface="Calibri" panose="020F0502020204030204" pitchFamily="34" charset="0"/>
                <a:cs typeface="Calibri" panose="020F0502020204030204" pitchFamily="34" charset="0"/>
              </a:rPr>
              <a:t>Educación formal </a:t>
            </a:r>
            <a:br>
              <a:rPr lang="it-IT" sz="4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4800" dirty="0">
                <a:latin typeface="Calibri" panose="020F0502020204030204" pitchFamily="34" charset="0"/>
                <a:cs typeface="Calibri" panose="020F0502020204030204" pitchFamily="34" charset="0"/>
              </a:rPr>
              <a:t>y no formal</a:t>
            </a:r>
            <a:endParaRPr lang="es-ES" sz="4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725998"/>
      </p:ext>
    </p:extLst>
  </p:cSld>
  <p:clrMapOvr>
    <a:masterClrMapping/>
  </p:clrMapOvr>
</p:sld>
</file>

<file path=ppt/slides/slide1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A8E38C97-9EF9-D780-6BA7-F6DEF2D0872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D249C08-428D-F3AE-A0D1-5A24B902D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10</a:t>
            </a:fld>
            <a:endParaRPr lang="es-ES" dirty="0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B6EF3982-A424-89EC-1FEC-5F691CA2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454375"/>
            <a:ext cx="5974080" cy="524629"/>
          </a:xfrm>
        </p:spPr>
        <p:txBody>
          <a:bodyPr/>
          <a:lstStyle/>
          <a:p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Ventajas e inconvenientes</a:t>
            </a:r>
            <a:endParaRPr lang="es-E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CB251B0A-3466-01CD-515F-64FC904104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999" y="979004"/>
            <a:ext cx="5518897" cy="413228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de la Educación Informal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7F20FB4-2CE4-C5F8-0DD2-6438075A4E3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9448800" y="6246813"/>
            <a:ext cx="2743200" cy="365125"/>
          </a:xfrm>
        </p:spPr>
        <p:txBody>
          <a:bodyPr/>
          <a:lstStyle/>
          <a:p>
            <a:fld id="{940DC668-59BB-7C4F-9F75-66B19341F162}" type="datetime1">
              <a:rPr lang="es-ES" smtClean="0"/>
              <a:t>23/12/2024</a:t>
            </a:fld>
            <a:endParaRPr lang="es-E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0AA0EAB-1BE2-4073-A0B7-BF3C43559F72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6095998" y="1549624"/>
            <a:ext cx="5518897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Ventajas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Aprendizaje natural y continuo: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puede tener lugar en cualquier lugar y en cualquier momento, basándose en experiencias cotidianas.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Flexibilidad y personalización: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permite la investigación individual sobre temas de interés a través de libros, medios sociales, Internet o formadores informales.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Diversos métodos: utiliza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una amplia gama de técnicas de aprendizaje.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Eficacia del tiempo: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permite un aprendizaje rápido y directo.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Accesibilidad de la información: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 recursos incluyen libros, medios digitales, televisión, radio y conversaciones personales.</a:t>
            </a: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Desventajas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Riesgo de desinformación: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fuentes como Internet, las redes sociales o las conversaciones personales pueden difundir información errónea.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Métodos inadecuados: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algunas técnicas pueden no ser eficaces o pertinentes.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Falta de estructura: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ausencia de un programa definido puede causar confusión y pérdida de concentración.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Resultados inciertos: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 aprendizaje puede no alcanzar los objetivos previstos.</a:t>
            </a:r>
            <a:endParaRPr kumimoji="0" lang="it-IT" altLang="it-IT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Segnaposto immagine 12">
            <a:extLst>
              <a:ext uri="{FF2B5EF4-FFF2-40B4-BE49-F238E27FC236}">
                <a16:creationId xmlns:a16="http://schemas.microsoft.com/office/drawing/2014/main" id="{52FA1C7F-117C-44B2-94CE-516E18A390C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5218" r="15218"/>
          <a:stretch>
            <a:fillRect/>
          </a:stretch>
        </p:blipFill>
        <p:spPr>
          <a:xfrm>
            <a:off x="0" y="0"/>
            <a:ext cx="5466978" cy="539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683937"/>
      </p:ext>
    </p:extLst>
  </p:cSld>
  <p:clrMapOvr>
    <a:masterClrMapping/>
  </p:clrMapOvr>
</p:sld>
</file>

<file path=ppt/slides/slide11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420798"/>
      </p:ext>
    </p:extLst>
  </p:cSld>
  <p:clrMapOvr>
    <a:masterClrMapping/>
  </p:clrMapOvr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Marcador de contenido 27">
            <a:extLst>
              <a:ext uri="{FF2B5EF4-FFF2-40B4-BE49-F238E27FC236}">
                <a16:creationId xmlns:a16="http://schemas.microsoft.com/office/drawing/2014/main" id="{1A9EFEC2-1E9E-E786-944F-3A4E527D0C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00886" y="2054150"/>
            <a:ext cx="5709839" cy="4135448"/>
          </a:xfrm>
        </p:spPr>
        <p:txBody>
          <a:bodyPr/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Definición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La educación formal tiene lugar en entornos institucionales como escuelas, institutos o universidades.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Estructura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Se basa en un plan de estudios definido y sigue normas y reglamentos preestablecidos.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Fases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Incluye educación primaria, secundaria y postsecundaria.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Evaluación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Consiste en verificar y certificar las competencias o conocimientos adquiridos.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Objetivos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Proporciona habilidades académicas, vocacionales o básicas.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Certificación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Conduce a la concesión de diplomas y certificados reconocidos oficialmente.</a:t>
            </a:r>
          </a:p>
        </p:txBody>
      </p:sp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886" y="1382996"/>
            <a:ext cx="6104634" cy="524629"/>
          </a:xfrm>
        </p:spPr>
        <p:txBody>
          <a:bodyPr/>
          <a:lstStyle/>
          <a:p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Elementos clave de la educación formal</a:t>
            </a:r>
            <a:endParaRPr lang="es-E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Red de repetición APS</a:t>
            </a:r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2</a:t>
            </a:fld>
            <a:endParaRPr lang="es-ES" dirty="0"/>
          </a:p>
        </p:txBody>
      </p:sp>
      <p:pic>
        <p:nvPicPr>
          <p:cNvPr id="7" name="Segnaposto immagine 6">
            <a:extLst>
              <a:ext uri="{FF2B5EF4-FFF2-40B4-BE49-F238E27FC236}">
                <a16:creationId xmlns:a16="http://schemas.microsoft.com/office/drawing/2014/main" id="{BF058269-C69E-4C36-A0A7-EF88B61D3CC2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2"/>
          <a:srcRect l="747" t="999" r="34402" b="-999"/>
          <a:stretch/>
        </p:blipFill>
        <p:spPr>
          <a:xfrm flipH="1">
            <a:off x="1489509" y="1717129"/>
            <a:ext cx="3700557" cy="342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035039"/>
      </p:ext>
    </p:extLst>
  </p:cSld>
  <p:clrMapOvr>
    <a:masterClrMapping/>
  </p:clrMapOvr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2" y="1313558"/>
            <a:ext cx="9423028" cy="524629"/>
          </a:xfrm>
        </p:spPr>
        <p:txBody>
          <a:bodyPr/>
          <a:lstStyle/>
          <a:p>
            <a:r>
              <a:rPr lang="it-IT" dirty="0"/>
              <a:t>Características de la educación formal: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Red de repetición APS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3</a:t>
            </a:fld>
            <a:endParaRPr lang="es-ES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8254B2F-6D5E-4F93-888E-D32A147A9EB3}"/>
              </a:ext>
            </a:extLst>
          </p:cNvPr>
          <p:cNvSpPr/>
          <p:nvPr/>
        </p:nvSpPr>
        <p:spPr>
          <a:xfrm>
            <a:off x="629021" y="2157492"/>
            <a:ext cx="1088170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Estructura organizada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sigue un programa definido basado en materias específicas y organizado jerárquicamente.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Duración 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determinada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el programa debe completarse en un periodo de tiempo específico.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Profesores 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cualificados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la enseñanza corre a cargo de profesores profesionales.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Evaluación 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estructurada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incluye un sistema de evaluación cronológica para controlar el progreso de los alumnos.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Planificación educativa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está diseñada para satisfacer necesidades educativas específicas mediante cursos planificados.</a:t>
            </a:r>
          </a:p>
        </p:txBody>
      </p:sp>
    </p:spTree>
    <p:extLst>
      <p:ext uri="{BB962C8B-B14F-4D97-AF65-F5344CB8AC3E}">
        <p14:creationId xmlns:p14="http://schemas.microsoft.com/office/powerpoint/2010/main" val="2954873655"/>
      </p:ext>
    </p:extLst>
  </p:cSld>
  <p:clrMapOvr>
    <a:masterClrMapping/>
  </p:clrMapOvr>
</p:sld>
</file>

<file path=ppt/slides/slide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immagine 3">
            <a:extLst>
              <a:ext uri="{FF2B5EF4-FFF2-40B4-BE49-F238E27FC236}">
                <a16:creationId xmlns:a16="http://schemas.microsoft.com/office/drawing/2014/main" id="{5671523E-B186-45D2-ABA3-3F37E52306E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0386" r="2038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A8E38C97-9EF9-D780-6BA7-F6DEF2D0872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D249C08-428D-F3AE-A0D1-5A24B902D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4</a:t>
            </a:fld>
            <a:endParaRPr lang="es-ES" dirty="0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B6EF3982-A424-89EC-1FEC-5F691CA2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454375"/>
            <a:ext cx="5974080" cy="524629"/>
          </a:xfrm>
        </p:spPr>
        <p:txBody>
          <a:bodyPr/>
          <a:lstStyle/>
          <a:p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Ventajas e inconvenientes</a:t>
            </a:r>
            <a:endParaRPr lang="es-E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CB251B0A-3466-01CD-515F-64FC904104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999" y="979004"/>
            <a:ext cx="5518897" cy="413228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de educación formal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7F20FB4-2CE4-C5F8-0DD2-6438075A4E3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9448800" y="6246813"/>
            <a:ext cx="2743200" cy="365125"/>
          </a:xfrm>
        </p:spPr>
        <p:txBody>
          <a:bodyPr/>
          <a:lstStyle/>
          <a:p>
            <a:fld id="{940DC668-59BB-7C4F-9F75-66B19341F162}" type="datetime1">
              <a:rPr lang="es-ES" smtClean="0"/>
              <a:t>23/12/2024</a:t>
            </a:fld>
            <a:endParaRPr lang="es-E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0AA0EAB-1BE2-4073-A0B7-BF3C43559F72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6095999" y="1474172"/>
            <a:ext cx="5518897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Ventajas: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Organización estructurada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sistema educativo bien planificado con contenidos actualizados.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Aprendizaje cualificado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profesores formados y profesionales garantizan una educación de calidad.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Evaluaciones sistemáticas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los exámenes parciales y finales apoyan el progreso de los estudiantes.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Certificación reconocida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conduce a diplomas oficiales.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Gestión 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eficaz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las instituciones están bien organizadas en términos de gestión y logística.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altLang="it-IT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Desventajas: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Rigidez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menos flexible que otros métodos de aprendizaje.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Falta de estímulo para los más brillantes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los horarios rígidos pueden aburrir a los alumnos más avanzados.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Participación limitada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dificultad para motivar a los alumnos perezosos o desinteresados.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Riesgo de ineficacia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las ofertas escolares no profesionales pueden hacer perder tiempo y recursos.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Dinámicas complejas en el aula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creación de subgrupos difíciles de gestionar.</a:t>
            </a:r>
          </a:p>
        </p:txBody>
      </p:sp>
    </p:spTree>
    <p:extLst>
      <p:ext uri="{BB962C8B-B14F-4D97-AF65-F5344CB8AC3E}">
        <p14:creationId xmlns:p14="http://schemas.microsoft.com/office/powerpoint/2010/main" val="2067469748"/>
      </p:ext>
    </p:extLst>
  </p:cSld>
  <p:clrMapOvr>
    <a:masterClrMapping/>
  </p:clrMapOvr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Marcador de contenido 27">
            <a:extLst>
              <a:ext uri="{FF2B5EF4-FFF2-40B4-BE49-F238E27FC236}">
                <a16:creationId xmlns:a16="http://schemas.microsoft.com/office/drawing/2014/main" id="{1A9EFEC2-1E9E-E786-944F-3A4E527D0C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00886" y="2054150"/>
            <a:ext cx="5709839" cy="4135448"/>
          </a:xfrm>
        </p:spPr>
        <p:txBody>
          <a:bodyPr/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Programas estructurados y planificados: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diseñados para desarrollar habilidades y competencias específicas.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Contexto informal: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tiene lugar fuera del currículo educativo formal.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Lugares de aprendizaje: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incluye organizaciones, clubes deportivos, teatro y grupos comunitarios.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Actividades prácticas y creativas: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proyectos, juegos, debates, acampadas, música y teatro.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Enfoque personal y social: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pretende mejorar el desarrollo personal y la cohesión social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Reconocimiento limitado: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los resultados son difíciles de certificar, pero el reconocimiento social es cada vez mayor.</a:t>
            </a:r>
          </a:p>
        </p:txBody>
      </p:sp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886" y="1382996"/>
            <a:ext cx="6104634" cy="524629"/>
          </a:xfrm>
        </p:spPr>
        <p:txBody>
          <a:bodyPr/>
          <a:lstStyle/>
          <a:p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Elementos clave de la educación no formal</a:t>
            </a:r>
            <a:endParaRPr lang="es-E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Red de repetición APS</a:t>
            </a:r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5</a:t>
            </a:fld>
            <a:endParaRPr lang="es-ES" dirty="0"/>
          </a:p>
        </p:txBody>
      </p:sp>
      <p:pic>
        <p:nvPicPr>
          <p:cNvPr id="7" name="Segnaposto immagine 6">
            <a:extLst>
              <a:ext uri="{FF2B5EF4-FFF2-40B4-BE49-F238E27FC236}">
                <a16:creationId xmlns:a16="http://schemas.microsoft.com/office/drawing/2014/main" id="{BF058269-C69E-4C36-A0A7-EF88B61D3CC2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/>
          <a:srcRect l="16312" r="1631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155496"/>
      </p:ext>
    </p:extLst>
  </p:cSld>
  <p:clrMapOvr>
    <a:masterClrMapping/>
  </p:clrMapOvr>
</p:sld>
</file>

<file path=ppt/slides/slide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1" y="1313558"/>
            <a:ext cx="10690911" cy="524629"/>
          </a:xfrm>
        </p:spPr>
        <p:txBody>
          <a:bodyPr/>
          <a:lstStyle/>
          <a:p>
            <a:r>
              <a:rPr lang="it-IT" dirty="0"/>
              <a:t>Características de la educación no formal: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Red de repetición APS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6</a:t>
            </a:fld>
            <a:endParaRPr lang="es-ES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8254B2F-6D5E-4F93-888E-D32A147A9EB3}"/>
              </a:ext>
            </a:extLst>
          </p:cNvPr>
          <p:cNvSpPr/>
          <p:nvPr/>
        </p:nvSpPr>
        <p:spPr>
          <a:xfrm>
            <a:off x="629021" y="2157492"/>
            <a:ext cx="1088170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Voluntariedad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participación libre y no obligatoria.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Accesibilidad universal: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idealmente abierta a todos.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Organización dirigida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diseñada con objetivos educativos específicos.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Participación activa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implicar activamente a los participantes.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Centrado en el alumno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centrado en las necesidades y el desarrollo del individuo.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Habilidades para la vida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orientadas al aprendizaje práctico y la ciudadanía activa.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Enfoque colectivo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combina el aprendizaje individual y en grupo.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Orientación holística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considera el desarrollo holístico del participante.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Experiencia práctica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basada en la acción y el aprendizaje experimental.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Flexibilidad: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adaptada a las necesidades específicas de los participantes.</a:t>
            </a:r>
          </a:p>
        </p:txBody>
      </p:sp>
    </p:spTree>
    <p:extLst>
      <p:ext uri="{BB962C8B-B14F-4D97-AF65-F5344CB8AC3E}">
        <p14:creationId xmlns:p14="http://schemas.microsoft.com/office/powerpoint/2010/main" val="3297615995"/>
      </p:ext>
    </p:extLst>
  </p:cSld>
  <p:clrMapOvr>
    <a:masterClrMapping/>
  </p:clrMapOvr>
</p:sld>
</file>

<file path=ppt/slides/slide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A8E38C97-9EF9-D780-6BA7-F6DEF2D0872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D249C08-428D-F3AE-A0D1-5A24B902D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7</a:t>
            </a:fld>
            <a:endParaRPr lang="es-ES" dirty="0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B6EF3982-A424-89EC-1FEC-5F691CA2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454375"/>
            <a:ext cx="5974080" cy="524629"/>
          </a:xfrm>
        </p:spPr>
        <p:txBody>
          <a:bodyPr/>
          <a:lstStyle/>
          <a:p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Ventajas e inconvenientes</a:t>
            </a:r>
            <a:endParaRPr lang="es-E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CB251B0A-3466-01CD-515F-64FC904104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999" y="979004"/>
            <a:ext cx="5518897" cy="413228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de la educación no formal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7F20FB4-2CE4-C5F8-0DD2-6438075A4E3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9448800" y="6246813"/>
            <a:ext cx="2743200" cy="365125"/>
          </a:xfrm>
        </p:spPr>
        <p:txBody>
          <a:bodyPr/>
          <a:lstStyle/>
          <a:p>
            <a:fld id="{940DC668-59BB-7C4F-9F75-66B19341F162}" type="datetime1">
              <a:rPr lang="es-ES" smtClean="0"/>
              <a:t>23/12/2024</a:t>
            </a:fld>
            <a:endParaRPr lang="es-E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0AA0EAB-1BE2-4073-A0B7-BF3C43559F72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6095999" y="1423316"/>
            <a:ext cx="5518897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Ventajas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Enfoque práctico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orientado al aprendizaje experimental y concreto.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Crecimiento natural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promueve el desarrollo individual sin depender de los cambios en el sistema educativo formal.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Autoaprendizaje: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potencia la autonomía y el aprendizaje personal.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Flexibilidad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adecuado para diferentes edades, momentos y contenidos.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Inclusividad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abierto a contribuciones de los sectores público y privado.</a:t>
            </a: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Desventajas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Inestabilidad en la participación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los participantes pueden tener una asistencia irregular.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Falta de certificación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no proporciona certificados oficiales reconocidos.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Recursos limitados: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menudo carecen de fondos y materiales adecuados.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Espacio inadecuado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las autoridades locales pueden carecer de instalaciones adecuadas.</a:t>
            </a:r>
            <a:endParaRPr kumimoji="0" lang="it-IT" altLang="it-IT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Segnaposto immagine 12">
            <a:extLst>
              <a:ext uri="{FF2B5EF4-FFF2-40B4-BE49-F238E27FC236}">
                <a16:creationId xmlns:a16="http://schemas.microsoft.com/office/drawing/2014/main" id="{52FA1C7F-117C-44B2-94CE-516E18A390C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5218" r="15218"/>
          <a:stretch>
            <a:fillRect/>
          </a:stretch>
        </p:blipFill>
        <p:spPr>
          <a:xfrm>
            <a:off x="0" y="0"/>
            <a:ext cx="5466978" cy="539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876475"/>
      </p:ext>
    </p:extLst>
  </p:cSld>
  <p:clrMapOvr>
    <a:masterClrMapping/>
  </p:clrMapOvr>
</p:sld>
</file>

<file path=ppt/slides/slide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Marcador de contenido 27">
            <a:extLst>
              <a:ext uri="{FF2B5EF4-FFF2-40B4-BE49-F238E27FC236}">
                <a16:creationId xmlns:a16="http://schemas.microsoft.com/office/drawing/2014/main" id="{1A9EFEC2-1E9E-E786-944F-3A4E527D0C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00886" y="2054150"/>
            <a:ext cx="5709839" cy="4410184"/>
          </a:xfrm>
        </p:spPr>
        <p:txBody>
          <a:bodyPr/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Definición: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Aprendizaje continuo a lo largo de toda la vida.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Fuentes de aprendizaje:</a:t>
            </a:r>
          </a:p>
          <a:p>
            <a:pPr marL="285750" lvl="0" indent="-285750">
              <a:buFontTx/>
              <a:buChar char="-"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Experiencias e interacciones cotidianas con el entorno.</a:t>
            </a:r>
          </a:p>
          <a:p>
            <a:pPr marL="285750" lvl="0" indent="-285750">
              <a:buFontTx/>
              <a:buChar char="-"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Familia, vecinos, mercado, biblioteca, trabajo, juego y actividades deportivas informales.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Características: </a:t>
            </a:r>
          </a:p>
          <a:p>
            <a:pPr marL="285750" lvl="0" indent="-285750">
              <a:buFontTx/>
              <a:buChar char="-"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Sin planificación ni estructura.</a:t>
            </a:r>
          </a:p>
          <a:p>
            <a:pPr marL="285750" lvl="0" indent="-285750">
              <a:buFontTx/>
              <a:buChar char="-"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Fomenta la adquisición de actitudes, valores, habilidades y conocimientos.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Espacios informales: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Arte, lectura y otras actividades recreativas y culturales.</a:t>
            </a:r>
          </a:p>
        </p:txBody>
      </p:sp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886" y="1382996"/>
            <a:ext cx="6104634" cy="524629"/>
          </a:xfrm>
        </p:spPr>
        <p:txBody>
          <a:bodyPr/>
          <a:lstStyle/>
          <a:p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Elementos clave de la educación informal</a:t>
            </a:r>
            <a:endParaRPr lang="es-E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Red de repetición APS</a:t>
            </a:r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8</a:t>
            </a:fld>
            <a:endParaRPr lang="es-ES" dirty="0"/>
          </a:p>
        </p:txBody>
      </p:sp>
      <p:pic>
        <p:nvPicPr>
          <p:cNvPr id="7" name="Segnaposto immagine 6">
            <a:extLst>
              <a:ext uri="{FF2B5EF4-FFF2-40B4-BE49-F238E27FC236}">
                <a16:creationId xmlns:a16="http://schemas.microsoft.com/office/drawing/2014/main" id="{BF058269-C69E-4C36-A0A7-EF88B61D3CC2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2"/>
          <a:srcRect r="3534"/>
          <a:stretch/>
        </p:blipFill>
        <p:spPr>
          <a:xfrm flipH="1">
            <a:off x="1354666" y="1907625"/>
            <a:ext cx="3817844" cy="278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905500"/>
      </p:ext>
    </p:extLst>
  </p:cSld>
  <p:clrMapOvr>
    <a:masterClrMapping/>
  </p:clrMapOvr>
</p:sld>
</file>

<file path=ppt/slides/slide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1" y="1313558"/>
            <a:ext cx="10690911" cy="524629"/>
          </a:xfrm>
        </p:spPr>
        <p:txBody>
          <a:bodyPr/>
          <a:lstStyle/>
          <a:p>
            <a:r>
              <a:rPr lang="it-IT" dirty="0"/>
              <a:t>Características de la educación informal: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Red de repetición APS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9</a:t>
            </a:fld>
            <a:endParaRPr lang="es-ES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8254B2F-6D5E-4F93-888E-D32A147A9EB3}"/>
              </a:ext>
            </a:extLst>
          </p:cNvPr>
          <p:cNvSpPr/>
          <p:nvPr/>
        </p:nvSpPr>
        <p:spPr>
          <a:xfrm>
            <a:off x="629021" y="2157492"/>
            <a:ext cx="1088170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Independencia de los espacios físicos: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tiene lugar fuera de los confines de las aulas tradicionales.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Ausencia de programa: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no sigue un plan de estudios definido.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No planificada: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carece de horarios y estructuras organizadas.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Aprendizaje continuo: un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proceso natural que dura toda la vida.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Variedad de fuentes: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se adquieren a través de los medios de comunicación, las experiencias vitales, las relaciones con los amigos, la familia y otras interacciones sociales.</a:t>
            </a:r>
          </a:p>
        </p:txBody>
      </p:sp>
    </p:spTree>
    <p:extLst>
      <p:ext uri="{BB962C8B-B14F-4D97-AF65-F5344CB8AC3E}">
        <p14:creationId xmlns:p14="http://schemas.microsoft.com/office/powerpoint/2010/main" val="37589590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TotalTime>909</ap:TotalTime>
  <ap:Words>917</ap:Words>
  <ap:Application>Microsoft Office PowerPoint</ap:Application>
  <ap:PresentationFormat>Widescreen</ap:PresentationFormat>
  <ap:Paragraphs>110</ap:Paragraphs>
  <ap:Slides>11</ap:Slides>
  <ap:Notes>1</ap:Notes>
  <ap:HiddenSlides>0</ap:HiddenSlides>
  <ap:MMClips>0</ap:MMClips>
  <ap:ScaleCrop>false</ap:ScaleCrop>
  <ap:HeadingPairs>
    <vt:vector baseType="variant" size="6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ap:HeadingPairs>
  <ap:TitlesOfParts>
    <vt:vector baseType="lpstr" size="17">
      <vt:lpstr>Arial</vt:lpstr>
      <vt:lpstr>Calibri</vt:lpstr>
      <vt:lpstr>Calibri Light</vt:lpstr>
      <vt:lpstr>Helvetica</vt:lpstr>
      <vt:lpstr>Wingdings</vt:lpstr>
      <vt:lpstr>Tema de Office</vt:lpstr>
      <vt:lpstr>Formal Education  and non-formal</vt:lpstr>
      <vt:lpstr>Key Elements of Formal Education</vt:lpstr>
      <vt:lpstr>Characteristics of Formal Education:</vt:lpstr>
      <vt:lpstr>Advantages and disadvantages</vt:lpstr>
      <vt:lpstr>Key Elements of Non-Formal Education</vt:lpstr>
      <vt:lpstr>Characteristics of Non-Formal Education:</vt:lpstr>
      <vt:lpstr>Advantages and disadvantages</vt:lpstr>
      <vt:lpstr>Key Elements of Informal Education</vt:lpstr>
      <vt:lpstr>Characteristics of Informal Education:</vt:lpstr>
      <vt:lpstr>Advantages and disadvantages</vt:lpstr>
      <vt:lpstr>Presentazione standard di PowerPoint</vt:lpstr>
    </vt:vector>
  </ap:TitlesOfParts>
  <ap:Company/>
  <ap:LinksUpToDate>false</ap:LinksUpToDate>
  <ap:SharedDoc>false</ap:SharedDoc>
  <ap:HyperlinksChanged>false</ap:HyperlinksChanged>
  <ap:AppVersion>16.0000</ap:AppVersion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Formal Education  and non-formal</dc:title>
  <dc:creator>Communication onProjects</dc:creator>
  <keywords>docId:9894858A65B33A9E7CEA444027CD2DDD</keywords>
  <lastModifiedBy>Mattia Modesti</lastModifiedBy>
  <revision>80</revision>
  <dcterms:created xsi:type="dcterms:W3CDTF">2022-11-23T09:11:19.0000000Z</dcterms:created>
  <dcterms:modified xsi:type="dcterms:W3CDTF">2024-12-23T11:20:08.0000000Z</dcterms:modified>
</coreProperties>
</file>