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4" r:id="rId2"/>
    <p:sldId id="265" r:id="rId3"/>
    <p:sldId id="269" r:id="rId4"/>
    <p:sldId id="267" r:id="rId5"/>
    <p:sldId id="270" r:id="rId6"/>
    <p:sldId id="268" r:id="rId7"/>
    <p:sldId id="271" r:id="rId8"/>
    <p:sldId id="272" r:id="rId9"/>
    <p:sldId id="274" r:id="rId10"/>
    <p:sldId id="273" r:id="rId11"/>
    <p:sldId id="275" r:id="rId12"/>
    <p:sldId id="276" r:id="rId13"/>
    <p:sldId id="266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132"/>
    <a:srgbClr val="59AF37"/>
    <a:srgbClr val="EEFAEE"/>
    <a:srgbClr val="914B91"/>
    <a:srgbClr val="FAFAFA"/>
    <a:srgbClr val="F4BD02"/>
    <a:srgbClr val="ED7F21"/>
    <a:srgbClr val="0283C8"/>
    <a:srgbClr val="A1CE3B"/>
    <a:srgbClr val="EB3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8"/>
    <p:restoredTop sz="94720"/>
  </p:normalViewPr>
  <p:slideViewPr>
    <p:cSldViewPr snapToGrid="0">
      <p:cViewPr varScale="1">
        <p:scale>
          <a:sx n="105" d="100"/>
          <a:sy n="105" d="100"/>
        </p:scale>
        <p:origin x="10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9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8512B98-3EF1-1532-721F-AD493468A2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D1CCDC-D576-1781-AC4A-03D47E020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0EA7-C261-B646-9A69-ED40B18A742F}" type="datetimeFigureOut">
              <a:rPr lang="es-ES" smtClean="0"/>
              <a:t>21/11/24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56BECC-291C-C7D2-3311-6B6A7EF4F4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0D23E2-60D1-1FDA-EA54-C424537784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DCEB4-FAC7-6F46-BD43-80309A1EEDAD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58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C5FF-4360-6D43-8E4E-D12D2397760D}" type="datetimeFigureOut">
              <a:rPr lang="es-ES" smtClean="0"/>
              <a:t>21/11/24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ADFC-EDDC-C84D-89DC-F49CAFA8C320}" type="slidenum">
              <a:rPr lang="es-ES" smtClean="0"/>
              <a:t>'N°'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00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ADFC-EDDC-C84D-89DC-F49CAFA8C32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55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1.pn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5.jpg"/><Relationship Id="rId5" Type="http://schemas.openxmlformats.org/officeDocument/2006/relationships/image" Target="../media/image3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3DCE625-57C6-200A-6060-032B50108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467" y="5913519"/>
            <a:ext cx="5501096" cy="37953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subtitle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.: Meeting, </a:t>
            </a:r>
            <a:r>
              <a:rPr lang="es-ES" dirty="0" err="1"/>
              <a:t>venue</a:t>
            </a:r>
            <a:r>
              <a:rPr lang="es-ES" dirty="0"/>
              <a:t> &amp; date)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08E08D27-259F-6B63-15D8-531EF6F33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8" y="2704104"/>
            <a:ext cx="5532995" cy="189993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Write the title</a:t>
            </a:r>
            <a:br>
              <a:rPr lang="en-US" dirty="0"/>
            </a:br>
            <a:r>
              <a:rPr lang="en-US" dirty="0"/>
              <a:t>of your presentation here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DCDABE45-3A6C-294B-2C1F-1937169570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29" y="564944"/>
            <a:ext cx="3831771" cy="102216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8CA58D3-0445-4A8C-CD51-8787074A22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98" r="5861"/>
          <a:stretch/>
        </p:blipFill>
        <p:spPr>
          <a:xfrm>
            <a:off x="7638749" y="2498397"/>
            <a:ext cx="4553251" cy="282557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C95832E0-169F-9770-7FA3-7FA4D22326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613" y="1851993"/>
            <a:ext cx="2617666" cy="129280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B77D0581-0FD5-68D9-A8E0-EF31642B4F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5251"/>
          <a:stretch/>
        </p:blipFill>
        <p:spPr>
          <a:xfrm rot="10800000">
            <a:off x="8360804" y="0"/>
            <a:ext cx="2768600" cy="1025256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14190DA-39DA-CB9B-E034-5A3CDAE0019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024350">
            <a:off x="4795643" y="-351772"/>
            <a:ext cx="2577663" cy="1986317"/>
          </a:xfrm>
          <a:prstGeom prst="rect">
            <a:avLst/>
          </a:prstGeom>
        </p:spPr>
      </p:pic>
      <p:pic>
        <p:nvPicPr>
          <p:cNvPr id="19" name="Imagen 18" descr="Imagen que contiene Forma&#10;&#10;Descripción generada automáticamente">
            <a:extLst>
              <a:ext uri="{FF2B5EF4-FFF2-40B4-BE49-F238E27FC236}">
                <a16:creationId xmlns:a16="http://schemas.microsoft.com/office/drawing/2014/main" id="{C9AA8283-52B3-8F3A-114D-AFD6C370F96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94238" y="514059"/>
            <a:ext cx="1230829" cy="124776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FD31E3F-8903-86C5-677E-408AD7B1B0D0}"/>
              </a:ext>
            </a:extLst>
          </p:cNvPr>
          <p:cNvSpPr txBox="1"/>
          <p:nvPr userDrawn="1"/>
        </p:nvSpPr>
        <p:spPr>
          <a:xfrm>
            <a:off x="7061200" y="5632496"/>
            <a:ext cx="4663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C69EAAB-3A69-9DCB-7125-BF2B18AF4933}"/>
              </a:ext>
            </a:extLst>
          </p:cNvPr>
          <p:cNvSpPr txBox="1"/>
          <p:nvPr userDrawn="1"/>
        </p:nvSpPr>
        <p:spPr>
          <a:xfrm>
            <a:off x="7067911" y="5295886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</p:spTree>
    <p:extLst>
      <p:ext uri="{BB962C8B-B14F-4D97-AF65-F5344CB8AC3E}">
        <p14:creationId xmlns:p14="http://schemas.microsoft.com/office/powerpoint/2010/main" val="365285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CDFB287-0AA5-A79E-1197-E9F97C1AE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022" y="1313558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8AAB59A8-8A7F-EF7A-942E-225D0DE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98AD08D-CD59-BCC3-DD13-F9F77BC71BA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21/11/24</a:t>
            </a:fld>
            <a:endParaRPr lang="es-ES" dirty="0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61F304CA-DAA3-5EFE-1288-BFC1290B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8F78307-0891-1B50-F2F7-DA6D0667D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3350012-2EF9-17E4-CA8D-499F47589936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2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EE0D79F-DCDA-7F3B-0B9A-672FEC1B2C5A}"/>
              </a:ext>
            </a:extLst>
          </p:cNvPr>
          <p:cNvSpPr/>
          <p:nvPr userDrawn="1"/>
        </p:nvSpPr>
        <p:spPr>
          <a:xfrm>
            <a:off x="0" y="0"/>
            <a:ext cx="3668486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3308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EDD4D3A8-074B-314C-97F5-1554D3975D1F}"/>
              </a:ext>
            </a:extLst>
          </p:cNvPr>
          <p:cNvSpPr/>
          <p:nvPr userDrawn="1"/>
        </p:nvSpPr>
        <p:spPr>
          <a:xfrm rot="16200000">
            <a:off x="694336" y="1294844"/>
            <a:ext cx="4844315" cy="4844315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707B52-02C9-3A8B-D778-2E05B3C0B5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00886" y="3061991"/>
            <a:ext cx="5709839" cy="2749700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49DAF09-7083-1FE3-70AE-D40CD47AD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227" y="1803213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170B5539-8C61-B9FD-B0E5-E1F8352D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61644D17-64BC-8382-B404-BABBD65802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21/11/24</a:t>
            </a:fld>
            <a:endParaRPr lang="es-ES" dirty="0"/>
          </a:p>
        </p:txBody>
      </p:sp>
      <p:sp>
        <p:nvSpPr>
          <p:cNvPr id="16" name="Marcador de número de diapositiva 4">
            <a:extLst>
              <a:ext uri="{FF2B5EF4-FFF2-40B4-BE49-F238E27FC236}">
                <a16:creationId xmlns:a16="http://schemas.microsoft.com/office/drawing/2014/main" id="{5EFF03AE-FCCA-1618-7596-D2EFD3FC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65526418-A556-1FB9-715C-C04660A1ED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7780" y="2637876"/>
            <a:ext cx="57094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0CC7817-1D40-B77A-194A-A5B4E327A4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1022216" y="1651049"/>
            <a:ext cx="4192629" cy="4135448"/>
          </a:xfrm>
          <a:prstGeom prst="teardrop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AFD9C54A-EF26-D595-8F73-F47F47415A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A4D294EA-5354-9A3E-4C00-7C8DA214F1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466978" cy="539363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Photo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AB31038-3C86-073E-FE67-EF654A7300A4}"/>
              </a:ext>
            </a:extLst>
          </p:cNvPr>
          <p:cNvSpPr/>
          <p:nvPr userDrawn="1"/>
        </p:nvSpPr>
        <p:spPr>
          <a:xfrm>
            <a:off x="9711" y="5405209"/>
            <a:ext cx="5466978" cy="1464365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14B91"/>
              </a:solidFill>
            </a:endParaRP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477C188-B185-BC8E-5B29-056209F896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15" y="5777948"/>
            <a:ext cx="4564711" cy="833642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A230D1-4DC4-C22C-055A-2B848645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3F3D7FE6-E816-0D48-5650-237BEEC9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13FE66DC-D7C7-7319-881F-03CD96E16B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2749473"/>
            <a:ext cx="5518898" cy="3199914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83A05F5-7C73-ADA2-BA09-69850603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90695"/>
            <a:ext cx="55188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FC9674BD-66DA-6FBC-22B2-DA8994429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2325358"/>
            <a:ext cx="55188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65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6E24DBEF-F88A-FCAA-67AF-74CE8963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A1976DB7-F157-08AD-64A0-E64B8AD6FE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21/11/24</a:t>
            </a:fld>
            <a:endParaRPr lang="es-ES" dirty="0"/>
          </a:p>
        </p:txBody>
      </p:sp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24F848A6-7441-798B-5865-66F4F8C9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D76FEDE-B713-02B3-BD37-12F73C85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012102B-DCFD-4602-AA3B-4E67B99433A0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3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A05D1E60-AD83-11FC-560E-09695B6F4538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25">
            <a:extLst>
              <a:ext uri="{FF2B5EF4-FFF2-40B4-BE49-F238E27FC236}">
                <a16:creationId xmlns:a16="http://schemas.microsoft.com/office/drawing/2014/main" id="{7B5B11CC-AB9C-186A-22F4-601B36B27936}"/>
              </a:ext>
            </a:extLst>
          </p:cNvPr>
          <p:cNvSpPr txBox="1"/>
          <p:nvPr userDrawn="1"/>
        </p:nvSpPr>
        <p:spPr>
          <a:xfrm>
            <a:off x="6524262" y="917185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COORDINATOR</a:t>
            </a:r>
          </a:p>
        </p:txBody>
      </p:sp>
      <p:pic>
        <p:nvPicPr>
          <p:cNvPr id="37" name="Imagen 36" descr="Imagen que contiene Forma&#10;&#10;Descripción generada automáticamente">
            <a:extLst>
              <a:ext uri="{FF2B5EF4-FFF2-40B4-BE49-F238E27FC236}">
                <a16:creationId xmlns:a16="http://schemas.microsoft.com/office/drawing/2014/main" id="{EC5B01F8-8B24-9EED-7771-70E8BE5E6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900" y="5172541"/>
            <a:ext cx="1318740" cy="1336888"/>
          </a:xfrm>
          <a:prstGeom prst="rect">
            <a:avLst/>
          </a:prstGeom>
        </p:spPr>
      </p:pic>
      <p:sp>
        <p:nvSpPr>
          <p:cNvPr id="40" name="CuadroTexto 25">
            <a:extLst>
              <a:ext uri="{FF2B5EF4-FFF2-40B4-BE49-F238E27FC236}">
                <a16:creationId xmlns:a16="http://schemas.microsoft.com/office/drawing/2014/main" id="{C0869E09-A581-6C37-38B7-8CB999722540}"/>
              </a:ext>
            </a:extLst>
          </p:cNvPr>
          <p:cNvSpPr txBox="1"/>
          <p:nvPr userDrawn="1"/>
        </p:nvSpPr>
        <p:spPr>
          <a:xfrm>
            <a:off x="6524262" y="3238488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D04E495-B4A8-6FBC-8D25-B63F632A0C62}"/>
              </a:ext>
            </a:extLst>
          </p:cNvPr>
          <p:cNvCxnSpPr>
            <a:cxnSpLocks/>
          </p:cNvCxnSpPr>
          <p:nvPr userDrawn="1"/>
        </p:nvCxnSpPr>
        <p:spPr>
          <a:xfrm>
            <a:off x="6620436" y="351993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712F79D-7F54-5901-610D-56B38DC82DE0}"/>
              </a:ext>
            </a:extLst>
          </p:cNvPr>
          <p:cNvCxnSpPr>
            <a:cxnSpLocks/>
          </p:cNvCxnSpPr>
          <p:nvPr userDrawn="1"/>
        </p:nvCxnSpPr>
        <p:spPr>
          <a:xfrm>
            <a:off x="6620436" y="120587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B0983D6-3F96-9081-095D-2EA2AD167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78" y="1809277"/>
            <a:ext cx="3890446" cy="25599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D6BE65C-23A3-C614-FED7-F6E6BC65F1F0}"/>
              </a:ext>
            </a:extLst>
          </p:cNvPr>
          <p:cNvSpPr txBox="1"/>
          <p:nvPr userDrawn="1"/>
        </p:nvSpPr>
        <p:spPr>
          <a:xfrm>
            <a:off x="1788640" y="5589837"/>
            <a:ext cx="3890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54F9CA-F401-8959-E8E0-A80F47F7C519}"/>
              </a:ext>
            </a:extLst>
          </p:cNvPr>
          <p:cNvSpPr txBox="1"/>
          <p:nvPr userDrawn="1"/>
        </p:nvSpPr>
        <p:spPr>
          <a:xfrm>
            <a:off x="1795351" y="5253227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BEF6236-FE6A-B3A9-E2F4-C10E3BE21D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1152" r="394"/>
          <a:stretch/>
        </p:blipFill>
        <p:spPr>
          <a:xfrm>
            <a:off x="1802756" y="0"/>
            <a:ext cx="4318645" cy="17685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95A4C39-DEF5-2F78-1108-A4B493714A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1719"/>
          <a:stretch/>
        </p:blipFill>
        <p:spPr>
          <a:xfrm>
            <a:off x="-15230" y="866830"/>
            <a:ext cx="1303720" cy="1333603"/>
          </a:xfrm>
          <a:prstGeom prst="rect">
            <a:avLst/>
          </a:prstGeom>
        </p:spPr>
      </p:pic>
      <p:pic>
        <p:nvPicPr>
          <p:cNvPr id="14" name="Imagen 1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4D2D7D2-D7DB-6A2C-E6F6-DD0EA004F4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24262" y="1345889"/>
            <a:ext cx="1374494" cy="1443219"/>
          </a:xfrm>
          <a:prstGeom prst="rect">
            <a:avLst/>
          </a:prstGeom>
        </p:spPr>
      </p:pic>
      <p:pic>
        <p:nvPicPr>
          <p:cNvPr id="21" name="Imagen 20" descr="Imagen que contiene Texto&#10;&#10;Descripción generada automáticamente">
            <a:extLst>
              <a:ext uri="{FF2B5EF4-FFF2-40B4-BE49-F238E27FC236}">
                <a16:creationId xmlns:a16="http://schemas.microsoft.com/office/drawing/2014/main" id="{46F5B7B9-14CC-0439-0209-EEF48734693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20436" y="3888667"/>
            <a:ext cx="2307664" cy="113752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D5C6625-5827-0712-25F8-731BB122519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31014" y="5531698"/>
            <a:ext cx="2297086" cy="282168"/>
          </a:xfrm>
          <a:prstGeom prst="rect">
            <a:avLst/>
          </a:prstGeom>
        </p:spPr>
      </p:pic>
      <p:pic>
        <p:nvPicPr>
          <p:cNvPr id="30" name="Imagen 2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EE8E64BC-74A7-AFE6-F31B-16AD4D57BD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341569" y="5430884"/>
            <a:ext cx="2095349" cy="427800"/>
          </a:xfrm>
          <a:prstGeom prst="rect">
            <a:avLst/>
          </a:prstGeom>
        </p:spPr>
      </p:pic>
      <p:pic>
        <p:nvPicPr>
          <p:cNvPr id="32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EE27F85-2872-63D2-E350-FBDDB77B160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68713" y="3723267"/>
            <a:ext cx="1441060" cy="14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0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F82EFC-ABDC-F304-702C-01D10C52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11D00F-6FE2-EF74-6C1A-08537CBCB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F2B1D-C30C-A6AC-B154-EC127A22B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ED7E2-0D93-4F4B-A8E3-4663300AC84C}" type="datetime1">
              <a:rPr lang="es-ES" smtClean="0"/>
              <a:t>21/11/24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DFF5F9-B027-9D32-58E5-6A93C2ED4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Su nombre - Nombre de su organización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F06C3A-E227-D7E7-C5DF-95E08491F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97C0-89C0-8A4C-9EEA-3CADCA393802}" type="slidenum">
              <a:rPr lang="es-ES" smtClean="0"/>
              <a:t>'N°'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2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2" r:id="rId4"/>
    <p:sldLayoutId id="2147483655" r:id="rId5"/>
    <p:sldLayoutId id="214748366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Mv1zlZhb4Q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rSUq4wcd0g?feature=oembed" TargetMode="Externa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kEtgnhsV04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79466CD-BB49-E8EC-FF7D-B8CDB2DC8C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Módulo 5 - </a:t>
            </a:r>
            <a:r>
              <a:rPr lang="es-ES" dirty="0" err="1"/>
              <a:t>Lección </a:t>
            </a:r>
            <a:r>
              <a:rPr lang="es-ES" dirty="0"/>
              <a:t>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AD4B74-4120-31AE-829B-CA93796B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Contabilidad </a:t>
            </a:r>
            <a:r>
              <a:rPr lang="es-ES" dirty="0"/>
              <a:t>y </a:t>
            </a:r>
            <a:r>
              <a:rPr lang="es-ES" dirty="0" err="1"/>
              <a:t>gestión financiera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2725998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13FD3-2ADC-14DA-2E28-1C4307667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22D334B-7B88-AACD-6598-15760142F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Ejemplo de presupuesto previsto</a:t>
            </a:r>
          </a:p>
        </p:txBody>
      </p:sp>
      <p:sp>
        <p:nvSpPr>
          <p:cNvPr id="6" name="Titre 18">
            <a:extLst>
              <a:ext uri="{FF2B5EF4-FFF2-40B4-BE49-F238E27FC236}">
                <a16:creationId xmlns:a16="http://schemas.microsoft.com/office/drawing/2014/main" id="{4EF18C8A-2D0F-100A-4B70-C77AC7018126}"/>
              </a:ext>
            </a:extLst>
          </p:cNvPr>
          <p:cNvSpPr txBox="1">
            <a:spLocks/>
          </p:cNvSpPr>
          <p:nvPr/>
        </p:nvSpPr>
        <p:spPr>
          <a:xfrm>
            <a:off x="699361" y="2377427"/>
            <a:ext cx="5709497" cy="52462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3315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Ejemplo de </a:t>
            </a:r>
            <a:br>
              <a:rPr lang="fr-FR" dirty="0"/>
            </a:br>
            <a:r>
              <a:rPr lang="fr-FR" dirty="0"/>
              <a:t>flujo de caja</a:t>
            </a:r>
          </a:p>
          <a:p>
            <a:r>
              <a:rPr lang="fr-FR" dirty="0" err="1"/>
              <a:t>declaración</a:t>
            </a:r>
            <a:endParaRPr lang="fr-FR" dirty="0"/>
          </a:p>
        </p:txBody>
      </p:sp>
      <p:pic>
        <p:nvPicPr>
          <p:cNvPr id="8" name="Image 7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4982D735-20B5-861F-4DD4-84653D093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980" y="804672"/>
            <a:ext cx="5211485" cy="504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5151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DAE1B-BAE7-4CA2-5951-9A50CC492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6045B-0981-FF26-910B-6F01D5914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2" y="1173470"/>
            <a:ext cx="11249386" cy="524629"/>
          </a:xfrm>
        </p:spPr>
        <p:txBody>
          <a:bodyPr/>
          <a:lstStyle/>
          <a:p>
            <a:r>
              <a:rPr lang="fr-FR" b="0" dirty="0" err="1">
                <a:solidFill>
                  <a:srgbClr val="131313"/>
                </a:solidFill>
                <a:latin typeface="Roboto" panose="02000000000000000000" pitchFamily="2" charset="0"/>
              </a:rPr>
              <a:t>Balance</a:t>
            </a:r>
            <a:r>
              <a:rPr lang="fr-FR" b="0" dirty="0">
                <a:solidFill>
                  <a:srgbClr val="131313"/>
                </a:solidFill>
                <a:latin typeface="Roboto" panose="02000000000000000000" pitchFamily="2" charset="0"/>
              </a:rPr>
              <a:t>: </a:t>
            </a:r>
            <a:r>
              <a:rPr lang="fr-FR" b="0" dirty="0" err="1">
                <a:solidFill>
                  <a:srgbClr val="131313"/>
                </a:solidFill>
                <a:latin typeface="Roboto" panose="02000000000000000000" pitchFamily="2" charset="0"/>
              </a:rPr>
              <a:t>¿qué </a:t>
            </a:r>
            <a:r>
              <a:rPr lang="fr-FR" b="0" dirty="0" err="1">
                <a:solidFill>
                  <a:srgbClr val="131313"/>
                </a:solidFill>
                <a:latin typeface="Roboto" panose="02000000000000000000" pitchFamily="2" charset="0"/>
              </a:rPr>
              <a:t>es</a:t>
            </a:r>
            <a:r>
              <a:rPr lang="fr-FR" b="0" dirty="0">
                <a:solidFill>
                  <a:srgbClr val="131313"/>
                </a:solidFill>
                <a:latin typeface="Roboto" panose="02000000000000000000" pitchFamily="2" charset="0"/>
              </a:rPr>
              <a:t>?</a:t>
            </a:r>
            <a:endParaRPr lang="fr-FR" dirty="0"/>
          </a:p>
        </p:txBody>
      </p:sp>
      <p:pic>
        <p:nvPicPr>
          <p:cNvPr id="7" name="Média en ligne 6" descr="The BALANCE SHEET for BEGINNERS (Full Example)">
            <a:hlinkClick r:id="" action="ppaction://media"/>
            <a:extLst>
              <a:ext uri="{FF2B5EF4-FFF2-40B4-BE49-F238E27FC236}">
                <a16:creationId xmlns:a16="http://schemas.microsoft.com/office/drawing/2014/main" id="{C207008B-0BDA-5920-E524-CE05FE566D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14293" y="1924372"/>
            <a:ext cx="7570487" cy="427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5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66646-A2F5-BAB2-7F2A-2825CBF36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5A1ECF3-5867-0B19-4F7C-DBA2CD6F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Ejemplo de presupuesto previsto</a:t>
            </a:r>
          </a:p>
        </p:txBody>
      </p:sp>
      <p:sp>
        <p:nvSpPr>
          <p:cNvPr id="6" name="Titre 18">
            <a:extLst>
              <a:ext uri="{FF2B5EF4-FFF2-40B4-BE49-F238E27FC236}">
                <a16:creationId xmlns:a16="http://schemas.microsoft.com/office/drawing/2014/main" id="{D71041C2-4072-3949-8D35-A55AB78A9156}"/>
              </a:ext>
            </a:extLst>
          </p:cNvPr>
          <p:cNvSpPr txBox="1">
            <a:spLocks/>
          </p:cNvSpPr>
          <p:nvPr/>
        </p:nvSpPr>
        <p:spPr>
          <a:xfrm>
            <a:off x="699361" y="2377427"/>
            <a:ext cx="5709497" cy="52462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3315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Ejemplo de </a:t>
            </a:r>
            <a:br>
              <a:rPr lang="fr-FR" dirty="0"/>
            </a:br>
            <a:r>
              <a:rPr lang="fr-FR" dirty="0" err="1"/>
              <a:t>balance</a:t>
            </a:r>
            <a:endParaRPr lang="fr-FR" dirty="0"/>
          </a:p>
        </p:txBody>
      </p:sp>
      <p:pic>
        <p:nvPicPr>
          <p:cNvPr id="9" name="Image 8" descr="Une image contenant texte, capture d’écran, menu, document&#10;&#10;Description générée automatiquement">
            <a:extLst>
              <a:ext uri="{FF2B5EF4-FFF2-40B4-BE49-F238E27FC236}">
                <a16:creationId xmlns:a16="http://schemas.microsoft.com/office/drawing/2014/main" id="{EDFC2D82-8169-745D-51AA-E195C38ED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082" y="494561"/>
            <a:ext cx="4960048" cy="586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23069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20798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DA7928D-CBD1-432B-6441-849AA69D5D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   </a:t>
            </a:r>
          </a:p>
          <a:p>
            <a:endParaRPr lang="fr-FR" dirty="0"/>
          </a:p>
        </p:txBody>
      </p:sp>
      <p:pic>
        <p:nvPicPr>
          <p:cNvPr id="11" name="Média en ligne 10" descr="The INCOME STATEMENT Explained (Profit &amp; Loss / P&amp;L)">
            <a:hlinkClick r:id="" action="ppaction://media"/>
            <a:extLst>
              <a:ext uri="{FF2B5EF4-FFF2-40B4-BE49-F238E27FC236}">
                <a16:creationId xmlns:a16="http://schemas.microsoft.com/office/drawing/2014/main" id="{924237E3-83C0-1057-B2C7-073C2C357D14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9312" y="1490695"/>
            <a:ext cx="5518150" cy="31178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DC185FA-72F3-76E2-BF2B-A8CF56D1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10771"/>
            <a:ext cx="5518897" cy="524629"/>
          </a:xfrm>
        </p:spPr>
        <p:txBody>
          <a:bodyPr/>
          <a:lstStyle/>
          <a:p>
            <a:r>
              <a:rPr lang="fr-FR" dirty="0" err="1"/>
              <a:t>Cuenta de </a:t>
            </a:r>
            <a:r>
              <a:rPr lang="fr-FR" dirty="0" err="1"/>
              <a:t>resultados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00C852-C44D-F9AF-5B4F-1C0B6F261F1D}"/>
              </a:ext>
            </a:extLst>
          </p:cNvPr>
          <p:cNvSpPr txBox="1"/>
          <p:nvPr/>
        </p:nvSpPr>
        <p:spPr>
          <a:xfrm>
            <a:off x="6096000" y="2076275"/>
            <a:ext cx="54489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La cuenta de </a:t>
            </a:r>
            <a:r>
              <a:rPr lang="fr-FR" sz="1400" dirty="0" err="1"/>
              <a:t>resultados</a:t>
            </a:r>
            <a:r>
              <a:rPr lang="fr-FR" sz="1400" dirty="0" err="1"/>
              <a:t>, también </a:t>
            </a:r>
            <a:r>
              <a:rPr lang="fr-FR" sz="1400" dirty="0" err="1"/>
              <a:t>conocida</a:t>
            </a:r>
            <a:r>
              <a:rPr lang="fr-FR" sz="1400" dirty="0" err="1"/>
              <a:t> como </a:t>
            </a:r>
            <a:r>
              <a:rPr lang="fr-FR" sz="1400" dirty="0" err="1"/>
              <a:t>cuenta de </a:t>
            </a:r>
            <a:r>
              <a:rPr lang="fr-FR" sz="1400" dirty="0" err="1"/>
              <a:t>pérdidas </a:t>
            </a:r>
            <a:r>
              <a:rPr lang="fr-FR" sz="1400" dirty="0"/>
              <a:t>y </a:t>
            </a:r>
            <a:r>
              <a:rPr lang="fr-FR" sz="1400" dirty="0"/>
              <a:t>ganancias, </a:t>
            </a:r>
            <a:r>
              <a:rPr lang="fr-FR" sz="1400" dirty="0" err="1"/>
              <a:t>cuenta </a:t>
            </a:r>
            <a:r>
              <a:rPr lang="fr-FR" sz="1400" dirty="0"/>
              <a:t>de pérdidas y ganancias, </a:t>
            </a:r>
            <a:r>
              <a:rPr lang="fr-FR" sz="1400" dirty="0" err="1"/>
              <a:t>cuenta de </a:t>
            </a:r>
            <a:r>
              <a:rPr lang="fr-FR" sz="1400" dirty="0"/>
              <a:t>ingresos</a:t>
            </a:r>
            <a:r>
              <a:rPr lang="fr-FR" sz="1400" dirty="0"/>
              <a:t>, </a:t>
            </a:r>
            <a:r>
              <a:rPr lang="fr-FR" sz="1400" dirty="0"/>
              <a:t>cuenta de resultados, </a:t>
            </a:r>
            <a:r>
              <a:rPr lang="fr-FR" sz="1400" dirty="0" err="1"/>
              <a:t>cuenta </a:t>
            </a:r>
            <a:r>
              <a:rPr lang="fr-FR" sz="1400" dirty="0"/>
              <a:t>de explotación </a:t>
            </a:r>
            <a:r>
              <a:rPr lang="fr-FR" sz="1400" dirty="0"/>
              <a:t>o </a:t>
            </a:r>
            <a:r>
              <a:rPr lang="fr-FR" sz="1400" dirty="0" err="1"/>
              <a:t>cuenta </a:t>
            </a:r>
            <a:r>
              <a:rPr lang="fr-FR" sz="1400" dirty="0"/>
              <a:t>de </a:t>
            </a:r>
            <a:r>
              <a:rPr lang="fr-FR" sz="1400" dirty="0" err="1"/>
              <a:t>explotación</a:t>
            </a:r>
            <a:r>
              <a:rPr lang="fr-FR" sz="1400" dirty="0"/>
              <a:t>, </a:t>
            </a:r>
            <a:r>
              <a:rPr lang="fr-FR" sz="1400" dirty="0"/>
              <a:t>es un </a:t>
            </a:r>
            <a:r>
              <a:rPr lang="fr-FR" sz="1400" dirty="0"/>
              <a:t>documento </a:t>
            </a:r>
            <a:r>
              <a:rPr lang="fr-FR" sz="1400" dirty="0" err="1"/>
              <a:t>financiero </a:t>
            </a:r>
            <a:r>
              <a:rPr lang="fr-FR" sz="1400" dirty="0"/>
              <a:t>clave </a:t>
            </a:r>
            <a:r>
              <a:rPr lang="fr-FR" sz="1400" dirty="0" err="1"/>
              <a:t>que </a:t>
            </a:r>
            <a:r>
              <a:rPr lang="fr-FR" sz="1400" dirty="0" err="1"/>
              <a:t>describe </a:t>
            </a:r>
            <a:r>
              <a:rPr lang="fr-FR" sz="1400" dirty="0"/>
              <a:t>los ingresos y </a:t>
            </a:r>
            <a:r>
              <a:rPr lang="fr-FR" sz="1400" dirty="0" err="1"/>
              <a:t>gastos </a:t>
            </a:r>
            <a:r>
              <a:rPr lang="fr-FR" sz="1400" dirty="0" err="1"/>
              <a:t>de una empresa </a:t>
            </a:r>
            <a:r>
              <a:rPr lang="fr-FR" sz="1400" dirty="0" err="1"/>
              <a:t>durante un periodo determinado</a:t>
            </a:r>
            <a:r>
              <a:rPr lang="fr-FR" sz="1400" dirty="0"/>
              <a:t>. </a:t>
            </a:r>
          </a:p>
          <a:p>
            <a:endParaRPr lang="fr-FR" sz="1400" dirty="0"/>
          </a:p>
          <a:p>
            <a:r>
              <a:rPr lang="fr-FR" sz="1400" dirty="0"/>
              <a:t>Esta </a:t>
            </a:r>
            <a:r>
              <a:rPr lang="fr-FR" sz="1400" dirty="0" err="1"/>
              <a:t>cuenta </a:t>
            </a:r>
            <a:r>
              <a:rPr lang="fr-FR" sz="1400" dirty="0" err="1"/>
              <a:t>muestra </a:t>
            </a:r>
            <a:r>
              <a:rPr lang="fr-FR" sz="1400" dirty="0"/>
              <a:t>cómo </a:t>
            </a:r>
            <a:r>
              <a:rPr lang="fr-FR" sz="1400" dirty="0"/>
              <a:t>los ingresos de</a:t>
            </a:r>
            <a:r>
              <a:rPr lang="fr-FR" sz="1400" dirty="0" err="1"/>
              <a:t> la empresa </a:t>
            </a:r>
            <a:r>
              <a:rPr lang="fr-FR" sz="1400" dirty="0"/>
              <a:t>(</a:t>
            </a:r>
            <a:r>
              <a:rPr lang="fr-FR" sz="1400" dirty="0" err="1"/>
              <a:t>a</a:t>
            </a:r>
            <a:r>
              <a:rPr lang="fr-FR" sz="1400" dirty="0" err="1"/>
              <a:t> menudo </a:t>
            </a:r>
            <a:r>
              <a:rPr lang="fr-FR" sz="1400" dirty="0"/>
              <a:t>denominados "línea superior") se </a:t>
            </a:r>
            <a:r>
              <a:rPr lang="fr-FR" sz="1400" dirty="0" err="1"/>
              <a:t>convierten en </a:t>
            </a:r>
            <a:r>
              <a:rPr lang="fr-FR" sz="1400" dirty="0" err="1"/>
              <a:t>ingresos </a:t>
            </a:r>
            <a:r>
              <a:rPr lang="fr-FR" sz="1400" dirty="0"/>
              <a:t>netos </a:t>
            </a:r>
            <a:r>
              <a:rPr lang="fr-FR" sz="1400" dirty="0"/>
              <a:t>o beneficios netos, </a:t>
            </a:r>
            <a:r>
              <a:rPr lang="fr-FR" sz="1400" dirty="0" err="1"/>
              <a:t>que </a:t>
            </a:r>
            <a:r>
              <a:rPr lang="fr-FR" sz="1400" dirty="0" err="1"/>
              <a:t>reflejan </a:t>
            </a:r>
            <a:r>
              <a:rPr lang="fr-FR" sz="1400" dirty="0"/>
              <a:t>el </a:t>
            </a:r>
            <a:r>
              <a:rPr lang="fr-FR" sz="1400" dirty="0" err="1"/>
              <a:t>resultado </a:t>
            </a:r>
            <a:r>
              <a:rPr lang="fr-FR" sz="1400" dirty="0" err="1"/>
              <a:t>financiero</a:t>
            </a:r>
            <a:r>
              <a:rPr lang="fr-FR" sz="1400" dirty="0"/>
              <a:t> final </a:t>
            </a:r>
            <a:r>
              <a:rPr lang="fr-FR" sz="1400" dirty="0" err="1"/>
              <a:t>después de </a:t>
            </a:r>
            <a:r>
              <a:rPr lang="fr-FR" sz="1400" dirty="0" err="1"/>
              <a:t>contabilizar </a:t>
            </a:r>
            <a:r>
              <a:rPr lang="fr-FR" sz="1400" dirty="0"/>
              <a:t>todos los </a:t>
            </a:r>
            <a:r>
              <a:rPr lang="fr-FR" sz="1400" dirty="0" err="1"/>
              <a:t>gastos</a:t>
            </a:r>
            <a:r>
              <a:rPr lang="fr-FR" sz="1400" dirty="0"/>
              <a:t>. </a:t>
            </a:r>
            <a:r>
              <a:rPr lang="fr-FR" sz="1400" dirty="0" err="1"/>
              <a:t>El objetivo </a:t>
            </a:r>
            <a:r>
              <a:rPr lang="fr-FR" sz="1400" dirty="0" err="1"/>
              <a:t>principal </a:t>
            </a:r>
            <a:r>
              <a:rPr lang="fr-FR" sz="1400" dirty="0"/>
              <a:t>de una </a:t>
            </a:r>
            <a:r>
              <a:rPr lang="fr-FR" sz="1400" dirty="0" err="1"/>
              <a:t>cuenta de resultados </a:t>
            </a:r>
            <a:r>
              <a:rPr lang="fr-FR" sz="1400" dirty="0"/>
              <a:t>es ayudar a directivos e </a:t>
            </a:r>
            <a:r>
              <a:rPr lang="fr-FR" sz="1400" dirty="0" err="1"/>
              <a:t>inversores </a:t>
            </a:r>
            <a:r>
              <a:rPr lang="fr-FR" sz="1400" dirty="0" err="1"/>
              <a:t>a evaluar </a:t>
            </a:r>
            <a:r>
              <a:rPr lang="fr-FR" sz="1400" dirty="0" err="1"/>
              <a:t>si </a:t>
            </a:r>
            <a:r>
              <a:rPr lang="fr-FR" sz="1400" dirty="0" err="1"/>
              <a:t>la empresa </a:t>
            </a:r>
            <a:r>
              <a:rPr lang="fr-FR" sz="1400" dirty="0" err="1"/>
              <a:t>generó </a:t>
            </a:r>
            <a:r>
              <a:rPr lang="fr-FR" sz="1400" dirty="0"/>
              <a:t>beneficios o </a:t>
            </a:r>
            <a:r>
              <a:rPr lang="fr-FR" sz="1400" dirty="0" err="1"/>
              <a:t>incurrió </a:t>
            </a:r>
            <a:r>
              <a:rPr lang="fr-FR" sz="1400" dirty="0"/>
              <a:t>en </a:t>
            </a:r>
            <a:r>
              <a:rPr lang="fr-FR" sz="1400" dirty="0" err="1"/>
              <a:t>pérdidas </a:t>
            </a:r>
            <a:r>
              <a:rPr lang="fr-FR" sz="1400" dirty="0" err="1"/>
              <a:t>durante el periodo de </a:t>
            </a:r>
            <a:r>
              <a:rPr lang="fr-FR" sz="1400" dirty="0" err="1"/>
              <a:t>referencia</a:t>
            </a:r>
            <a:r>
              <a:rPr lang="fr-FR" sz="1400" dirty="0"/>
              <a:t>.</a:t>
            </a:r>
          </a:p>
          <a:p>
            <a:endParaRPr lang="fr-FR" sz="1400" dirty="0"/>
          </a:p>
          <a:p>
            <a:r>
              <a:rPr lang="fr-FR" sz="1400" dirty="0" err="1"/>
              <a:t>A diferencia </a:t>
            </a:r>
            <a:r>
              <a:rPr lang="fr-FR" sz="1400" dirty="0"/>
              <a:t>del </a:t>
            </a:r>
            <a:r>
              <a:rPr lang="fr-FR" sz="1400" dirty="0" err="1"/>
              <a:t>balance</a:t>
            </a:r>
            <a:r>
              <a:rPr lang="fr-FR" sz="1400" dirty="0"/>
              <a:t>, </a:t>
            </a:r>
            <a:r>
              <a:rPr lang="fr-FR" sz="1400" dirty="0"/>
              <a:t>que ofrece una instantánea </a:t>
            </a:r>
            <a:r>
              <a:rPr lang="fr-FR" sz="1400" dirty="0"/>
              <a:t>de la situación </a:t>
            </a:r>
            <a:r>
              <a:rPr lang="fr-FR" sz="1400" dirty="0" err="1"/>
              <a:t>financiera </a:t>
            </a:r>
            <a:r>
              <a:rPr lang="fr-FR" sz="1400" dirty="0" err="1"/>
              <a:t>de </a:t>
            </a:r>
            <a:r>
              <a:rPr lang="fr-FR" sz="1400" dirty="0"/>
              <a:t>una empresa </a:t>
            </a:r>
            <a:r>
              <a:rPr lang="fr-FR" sz="1400" dirty="0"/>
              <a:t>en un momento concreto, la </a:t>
            </a:r>
            <a:r>
              <a:rPr lang="fr-FR" sz="1400" dirty="0" err="1"/>
              <a:t>cuenta de </a:t>
            </a:r>
            <a:r>
              <a:rPr lang="fr-FR" sz="1400" dirty="0" err="1"/>
              <a:t>resultados </a:t>
            </a:r>
            <a:r>
              <a:rPr lang="fr-FR" sz="1400" dirty="0" err="1"/>
              <a:t>abarca </a:t>
            </a:r>
            <a:r>
              <a:rPr lang="fr-FR" sz="1400" dirty="0"/>
              <a:t>un </a:t>
            </a:r>
            <a:r>
              <a:rPr lang="fr-FR" sz="1400" dirty="0" err="1"/>
              <a:t>periodo definido</a:t>
            </a:r>
            <a:r>
              <a:rPr lang="fr-FR" sz="1400" dirty="0"/>
              <a:t>, </a:t>
            </a:r>
            <a:r>
              <a:rPr lang="fr-FR" sz="1400" dirty="0" err="1"/>
              <a:t>similar </a:t>
            </a:r>
            <a:r>
              <a:rPr lang="fr-FR" sz="1400" dirty="0" err="1"/>
              <a:t>al estado de </a:t>
            </a:r>
            <a:r>
              <a:rPr lang="fr-FR" sz="1400" dirty="0"/>
              <a:t>flujos de tesorería</a:t>
            </a:r>
            <a:r>
              <a:rPr lang="fr-F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48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8">
            <a:extLst>
              <a:ext uri="{FF2B5EF4-FFF2-40B4-BE49-F238E27FC236}">
                <a16:creationId xmlns:a16="http://schemas.microsoft.com/office/drawing/2014/main" id="{93837628-926C-609E-3B71-1E425C43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61" y="2377427"/>
            <a:ext cx="5709497" cy="524629"/>
          </a:xfrm>
        </p:spPr>
        <p:txBody>
          <a:bodyPr/>
          <a:lstStyle/>
          <a:p>
            <a:r>
              <a:rPr lang="fr-FR" dirty="0"/>
              <a:t>Ejemplo de </a:t>
            </a:r>
            <a:br>
              <a:rPr lang="fr-FR" dirty="0"/>
            </a:br>
            <a:r>
              <a:rPr lang="fr-FR" dirty="0" err="1"/>
              <a:t>cuenta de resultados</a:t>
            </a:r>
            <a:endParaRPr lang="fr-FR" dirty="0"/>
          </a:p>
        </p:txBody>
      </p:sp>
      <p:pic>
        <p:nvPicPr>
          <p:cNvPr id="21" name="Image 20" descr="Une image contenant texte, capture d’écran, affichage, nombre&#10;&#10;Description générée automatiquement">
            <a:extLst>
              <a:ext uri="{FF2B5EF4-FFF2-40B4-BE49-F238E27FC236}">
                <a16:creationId xmlns:a16="http://schemas.microsoft.com/office/drawing/2014/main" id="{65C2167A-5CFF-C315-1716-9023644F2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099" y="1106628"/>
            <a:ext cx="5249497" cy="471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35039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Une image contenant texte, fournitures de bureau, calculatrice&#10;&#10;Description générée automatiquement">
            <a:extLst>
              <a:ext uri="{FF2B5EF4-FFF2-40B4-BE49-F238E27FC236}">
                <a16:creationId xmlns:a16="http://schemas.microsoft.com/office/drawing/2014/main" id="{1101F25D-1645-3690-21A9-377F70642E6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6225" r="16225"/>
          <a:stretch>
            <a:fillRect/>
          </a:stretch>
        </p:blipFill>
        <p:spPr>
          <a:xfrm>
            <a:off x="0" y="0"/>
            <a:ext cx="5465762" cy="5394325"/>
          </a:xfrm>
        </p:spPr>
      </p:pic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A8E38C97-9EF9-D780-6BA7-F6DEF2D087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    </a:t>
            </a:r>
          </a:p>
          <a:p>
            <a:endParaRPr lang="es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DD476470-D62B-6F66-4AA2-B4CFE690B8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Una </a:t>
            </a:r>
            <a:r>
              <a:rPr lang="fr-FR" dirty="0" err="1"/>
              <a:t>previsión </a:t>
            </a:r>
            <a:r>
              <a:rPr lang="fr-FR" dirty="0"/>
              <a:t>presupuestaria </a:t>
            </a:r>
            <a:r>
              <a:rPr lang="fr-FR" dirty="0"/>
              <a:t>es una proyección </a:t>
            </a:r>
            <a:r>
              <a:rPr lang="fr-FR" dirty="0" err="1"/>
              <a:t>derivada </a:t>
            </a:r>
            <a:r>
              <a:rPr lang="fr-FR" dirty="0"/>
              <a:t>del presupuesto para el </a:t>
            </a:r>
            <a:r>
              <a:rPr lang="fr-FR" dirty="0" err="1"/>
              <a:t>próximo </a:t>
            </a:r>
            <a:r>
              <a:rPr lang="fr-FR" dirty="0" err="1"/>
              <a:t>periodo </a:t>
            </a:r>
            <a:r>
              <a:rPr lang="fr-FR" dirty="0"/>
              <a:t>fiscal</a:t>
            </a:r>
            <a:r>
              <a:rPr lang="fr-FR" dirty="0"/>
              <a:t>.</a:t>
            </a:r>
          </a:p>
          <a:p>
            <a:r>
              <a:rPr lang="fr-FR" dirty="0" err="1"/>
              <a:t>Una </a:t>
            </a:r>
            <a:r>
              <a:rPr lang="fr-FR" dirty="0" err="1"/>
              <a:t>vez </a:t>
            </a:r>
            <a:r>
              <a:rPr lang="fr-FR" dirty="0" err="1"/>
              <a:t>establecido </a:t>
            </a:r>
            <a:r>
              <a:rPr lang="fr-FR" dirty="0"/>
              <a:t>el presupuesto </a:t>
            </a:r>
            <a:r>
              <a:rPr lang="fr-FR" dirty="0"/>
              <a:t>y </a:t>
            </a:r>
            <a:r>
              <a:rPr lang="fr-FR" dirty="0"/>
              <a:t>fijadas </a:t>
            </a:r>
            <a:r>
              <a:rPr lang="fr-FR" dirty="0"/>
              <a:t>las expectativas para el </a:t>
            </a:r>
            <a:r>
              <a:rPr lang="fr-FR" dirty="0" err="1"/>
              <a:t>año siguiente</a:t>
            </a:r>
            <a:r>
              <a:rPr lang="fr-FR" dirty="0"/>
              <a:t>, </a:t>
            </a:r>
            <a:r>
              <a:rPr lang="fr-FR" dirty="0" err="1"/>
              <a:t>se </a:t>
            </a:r>
            <a:r>
              <a:rPr lang="fr-FR" dirty="0" err="1"/>
              <a:t>elabora </a:t>
            </a:r>
            <a:r>
              <a:rPr lang="fr-FR" dirty="0"/>
              <a:t>una </a:t>
            </a:r>
            <a:r>
              <a:rPr lang="fr-FR" dirty="0" err="1"/>
              <a:t>previsión </a:t>
            </a:r>
            <a:r>
              <a:rPr lang="fr-FR" dirty="0"/>
              <a:t>para </a:t>
            </a:r>
            <a:r>
              <a:rPr lang="fr-FR" dirty="0" err="1"/>
              <a:t>estimar </a:t>
            </a:r>
            <a:r>
              <a:rPr lang="fr-FR" dirty="0"/>
              <a:t>los </a:t>
            </a:r>
            <a:r>
              <a:rPr lang="fr-FR" dirty="0" err="1"/>
              <a:t>resultados que </a:t>
            </a:r>
            <a:r>
              <a:rPr lang="fr-FR" dirty="0" err="1"/>
              <a:t>se espera </a:t>
            </a:r>
            <a:r>
              <a:rPr lang="fr-FR" dirty="0"/>
              <a:t>que </a:t>
            </a:r>
            <a:r>
              <a:rPr lang="fr-FR" dirty="0" err="1"/>
              <a:t>produzcan </a:t>
            </a:r>
            <a:r>
              <a:rPr lang="fr-FR" dirty="0"/>
              <a:t>las cifras </a:t>
            </a:r>
            <a:r>
              <a:rPr lang="fr-FR" dirty="0" err="1"/>
              <a:t>presupuestadas</a:t>
            </a:r>
            <a:r>
              <a:rPr lang="fr-FR" dirty="0"/>
              <a:t>. </a:t>
            </a:r>
            <a:r>
              <a:rPr lang="fr-FR" dirty="0" err="1"/>
              <a:t>En esencia</a:t>
            </a:r>
            <a:r>
              <a:rPr lang="fr-FR" dirty="0"/>
              <a:t>, una </a:t>
            </a:r>
            <a:r>
              <a:rPr lang="fr-FR" dirty="0" err="1"/>
              <a:t>previsión</a:t>
            </a:r>
            <a:r>
              <a:rPr lang="fr-FR" dirty="0"/>
              <a:t> presupuestaria </a:t>
            </a:r>
            <a:r>
              <a:rPr lang="fr-FR" dirty="0" err="1"/>
              <a:t>pretende predecir </a:t>
            </a:r>
            <a:r>
              <a:rPr lang="fr-FR" dirty="0"/>
              <a:t>los </a:t>
            </a:r>
            <a:r>
              <a:rPr lang="fr-FR" dirty="0" err="1"/>
              <a:t>resultados </a:t>
            </a:r>
            <a:r>
              <a:rPr lang="fr-FR" dirty="0" err="1"/>
              <a:t>previstos </a:t>
            </a:r>
            <a:r>
              <a:rPr lang="fr-FR" dirty="0"/>
              <a:t>si </a:t>
            </a:r>
            <a:r>
              <a:rPr lang="fr-FR" dirty="0" err="1"/>
              <a:t>se respeta </a:t>
            </a:r>
            <a:r>
              <a:rPr lang="fr-FR" dirty="0"/>
              <a:t>el presupuesto</a:t>
            </a:r>
            <a:r>
              <a:rPr lang="fr-FR" dirty="0"/>
              <a:t>.</a:t>
            </a:r>
          </a:p>
          <a:p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6EF3982-A424-89EC-1FEC-5F691CA2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err="1"/>
              <a:t>Previsión </a:t>
            </a:r>
            <a:r>
              <a:rPr lang="fr-FR" sz="3600" dirty="0"/>
              <a:t>presupuestaria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7469748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91F74-3431-8902-FF01-F835FB4D7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Une image contenant texte, fournitures de bureau, calculatrice&#10;&#10;Description générée automatiquement">
            <a:extLst>
              <a:ext uri="{FF2B5EF4-FFF2-40B4-BE49-F238E27FC236}">
                <a16:creationId xmlns:a16="http://schemas.microsoft.com/office/drawing/2014/main" id="{536072DB-1B54-7C91-6710-75CE85B79C0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6225" r="16225"/>
          <a:stretch>
            <a:fillRect/>
          </a:stretch>
        </p:blipFill>
        <p:spPr>
          <a:xfrm>
            <a:off x="0" y="0"/>
            <a:ext cx="5465762" cy="5394325"/>
          </a:xfrm>
        </p:spPr>
      </p:pic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8D3F2F9D-07CE-0EB9-D10E-27D1D0ACA7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    </a:t>
            </a:r>
          </a:p>
          <a:p>
            <a:endParaRPr lang="es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2885229F-5470-8908-2C52-1977C8698F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Un presupuesto </a:t>
            </a:r>
            <a:r>
              <a:rPr lang="fr-FR" dirty="0" err="1"/>
              <a:t>esboza </a:t>
            </a:r>
            <a:r>
              <a:rPr lang="fr-FR" dirty="0" err="1"/>
              <a:t>los </a:t>
            </a:r>
            <a:r>
              <a:rPr lang="fr-FR" dirty="0"/>
              <a:t>objetivos de </a:t>
            </a:r>
            <a:r>
              <a:rPr lang="fr-FR" dirty="0" err="1"/>
              <a:t>una organización </a:t>
            </a:r>
            <a:r>
              <a:rPr lang="fr-FR" dirty="0" err="1"/>
              <a:t>para el año siguiente </a:t>
            </a:r>
            <a:r>
              <a:rPr lang="fr-FR" dirty="0"/>
              <a:t>y sirve de </a:t>
            </a:r>
            <a:r>
              <a:rPr lang="fr-FR" dirty="0"/>
              <a:t>hoja de ruta </a:t>
            </a:r>
            <a:r>
              <a:rPr lang="fr-FR" dirty="0" err="1"/>
              <a:t>financiera </a:t>
            </a:r>
            <a:r>
              <a:rPr lang="fr-FR" dirty="0"/>
              <a:t>para orientar a los responsables empresariales en la </a:t>
            </a:r>
            <a:r>
              <a:rPr lang="fr-FR" dirty="0" err="1"/>
              <a:t>toma de decisiones</a:t>
            </a:r>
            <a:r>
              <a:rPr lang="fr-FR" dirty="0"/>
              <a:t>. </a:t>
            </a:r>
            <a:r>
              <a:rPr lang="fr-FR" dirty="0" err="1"/>
              <a:t>A menudo </a:t>
            </a:r>
            <a:r>
              <a:rPr lang="fr-FR" dirty="0" err="1"/>
              <a:t>se compara </a:t>
            </a:r>
            <a:r>
              <a:rPr lang="fr-FR" dirty="0"/>
              <a:t>con los </a:t>
            </a:r>
            <a:r>
              <a:rPr lang="fr-FR" dirty="0"/>
              <a:t>resultados </a:t>
            </a:r>
            <a:r>
              <a:rPr lang="fr-FR" dirty="0" err="1"/>
              <a:t>reales </a:t>
            </a:r>
            <a:r>
              <a:rPr lang="fr-FR" dirty="0"/>
              <a:t>y se </a:t>
            </a:r>
            <a:r>
              <a:rPr lang="fr-FR" dirty="0" err="1"/>
              <a:t>complementa </a:t>
            </a:r>
            <a:r>
              <a:rPr lang="fr-FR" dirty="0"/>
              <a:t>con </a:t>
            </a:r>
            <a:r>
              <a:rPr lang="fr-FR" dirty="0" err="1"/>
              <a:t>un análisis de </a:t>
            </a:r>
            <a:r>
              <a:rPr lang="fr-FR" dirty="0"/>
              <a:t>las variaciones </a:t>
            </a:r>
            <a:r>
              <a:rPr lang="fr-FR" dirty="0"/>
              <a:t>para </a:t>
            </a:r>
            <a:r>
              <a:rPr lang="fr-FR" dirty="0" err="1"/>
              <a:t>explicar </a:t>
            </a:r>
            <a:r>
              <a:rPr lang="fr-FR" dirty="0" err="1"/>
              <a:t>las </a:t>
            </a:r>
            <a:r>
              <a:rPr lang="fr-FR" dirty="0" err="1"/>
              <a:t>diferencias </a:t>
            </a:r>
            <a:r>
              <a:rPr lang="fr-FR" dirty="0" err="1"/>
              <a:t>con respecto a </a:t>
            </a:r>
            <a:r>
              <a:rPr lang="fr-FR" dirty="0"/>
              <a:t>las expectativas. Los presupuestos </a:t>
            </a:r>
            <a:r>
              <a:rPr lang="fr-FR" dirty="0" err="1"/>
              <a:t>suelen ser </a:t>
            </a:r>
            <a:r>
              <a:rPr lang="fr-FR" dirty="0"/>
              <a:t>planes </a:t>
            </a:r>
            <a:r>
              <a:rPr lang="fr-FR" dirty="0" err="1"/>
              <a:t>financieros </a:t>
            </a:r>
            <a:r>
              <a:rPr lang="fr-FR" dirty="0" err="1"/>
              <a:t>estáticos </a:t>
            </a:r>
            <a:r>
              <a:rPr lang="fr-FR" dirty="0" err="1"/>
              <a:t>que sólo </a:t>
            </a:r>
            <a:r>
              <a:rPr lang="fr-FR" dirty="0" err="1"/>
              <a:t>se actualizan </a:t>
            </a:r>
            <a:r>
              <a:rPr lang="fr-FR" dirty="0"/>
              <a:t>una vez </a:t>
            </a:r>
            <a:r>
              <a:rPr lang="fr-FR" dirty="0" err="1"/>
              <a:t>al año</a:t>
            </a:r>
            <a:r>
              <a:rPr lang="fr-FR" dirty="0"/>
              <a:t>.</a:t>
            </a:r>
          </a:p>
          <a:p>
            <a:r>
              <a:rPr lang="fr-FR" dirty="0" err="1"/>
              <a:t>En cambio</a:t>
            </a:r>
            <a:r>
              <a:rPr lang="fr-FR" dirty="0"/>
              <a:t>, una </a:t>
            </a:r>
            <a:r>
              <a:rPr lang="fr-FR" dirty="0" err="1"/>
              <a:t>previsión </a:t>
            </a:r>
            <a:r>
              <a:rPr lang="fr-FR" dirty="0" err="1"/>
              <a:t>aprovecha </a:t>
            </a:r>
            <a:r>
              <a:rPr lang="fr-FR" dirty="0"/>
              <a:t>los datos </a:t>
            </a:r>
            <a:r>
              <a:rPr lang="fr-FR" dirty="0" err="1"/>
              <a:t>históricos </a:t>
            </a:r>
            <a:r>
              <a:rPr lang="fr-FR" dirty="0"/>
              <a:t>para </a:t>
            </a:r>
            <a:r>
              <a:rPr lang="fr-FR" dirty="0" err="1"/>
              <a:t>predecir </a:t>
            </a:r>
            <a:r>
              <a:rPr lang="fr-FR" dirty="0" err="1"/>
              <a:t>lo que </a:t>
            </a:r>
            <a:r>
              <a:rPr lang="fr-FR" dirty="0" err="1"/>
              <a:t>es probable </a:t>
            </a:r>
            <a:r>
              <a:rPr lang="fr-FR" dirty="0"/>
              <a:t>que </a:t>
            </a:r>
            <a:r>
              <a:rPr lang="fr-FR" dirty="0" err="1"/>
              <a:t>consiga </a:t>
            </a:r>
            <a:r>
              <a:rPr lang="fr-FR" dirty="0" err="1"/>
              <a:t>la organización</a:t>
            </a:r>
            <a:r>
              <a:rPr lang="fr-FR" dirty="0"/>
              <a:t>. </a:t>
            </a:r>
            <a:r>
              <a:rPr lang="fr-FR" dirty="0" err="1"/>
              <a:t>Las previsiones </a:t>
            </a:r>
            <a:r>
              <a:rPr lang="fr-FR" dirty="0" err="1"/>
              <a:t>suelen </a:t>
            </a:r>
            <a:r>
              <a:rPr lang="fr-FR" dirty="0" err="1"/>
              <a:t>ser menos </a:t>
            </a:r>
            <a:r>
              <a:rPr lang="fr-FR" dirty="0" err="1"/>
              <a:t>detalladas </a:t>
            </a:r>
            <a:r>
              <a:rPr lang="fr-FR" dirty="0"/>
              <a:t>y </a:t>
            </a:r>
            <a:r>
              <a:rPr lang="fr-FR" dirty="0" err="1"/>
              <a:t>agrupan </a:t>
            </a:r>
            <a:r>
              <a:rPr lang="fr-FR" dirty="0"/>
              <a:t>los ingresos y los </a:t>
            </a:r>
            <a:r>
              <a:rPr lang="fr-FR" dirty="0" err="1"/>
              <a:t>gastos </a:t>
            </a:r>
            <a:r>
              <a:rPr lang="fr-FR" dirty="0" err="1"/>
              <a:t>en términos generales</a:t>
            </a:r>
            <a:r>
              <a:rPr lang="fr-FR" dirty="0"/>
              <a:t>. </a:t>
            </a:r>
            <a:r>
              <a:rPr lang="fr-FR" dirty="0" err="1"/>
              <a:t>A diferencia de </a:t>
            </a:r>
            <a:r>
              <a:rPr lang="fr-FR" dirty="0"/>
              <a:t>los presupuestos, las </a:t>
            </a:r>
            <a:r>
              <a:rPr lang="fr-FR" dirty="0" err="1"/>
              <a:t>previsiones </a:t>
            </a:r>
            <a:r>
              <a:rPr lang="fr-FR" dirty="0" err="1"/>
              <a:t>se actualizan </a:t>
            </a:r>
            <a:r>
              <a:rPr lang="fr-FR" dirty="0" err="1"/>
              <a:t>periódicamente </a:t>
            </a:r>
            <a:r>
              <a:rPr lang="fr-FR" dirty="0"/>
              <a:t>y </a:t>
            </a:r>
            <a:r>
              <a:rPr lang="fr-FR" dirty="0" err="1"/>
              <a:t>actúan </a:t>
            </a:r>
            <a:r>
              <a:rPr lang="fr-FR" dirty="0"/>
              <a:t>como </a:t>
            </a:r>
            <a:r>
              <a:rPr lang="fr-FR" dirty="0" err="1"/>
              <a:t>modelos </a:t>
            </a:r>
            <a:r>
              <a:rPr lang="fr-FR" dirty="0" err="1"/>
              <a:t>financieros </a:t>
            </a:r>
            <a:r>
              <a:rPr lang="fr-FR" dirty="0" err="1"/>
              <a:t>dinámicos</a:t>
            </a:r>
            <a:r>
              <a:rPr lang="fr-FR" dirty="0"/>
              <a:t>.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10EFF17F-85B6-2D0E-A5A1-C2B0B05C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err="1"/>
              <a:t>Previsión </a:t>
            </a:r>
            <a:r>
              <a:rPr lang="fr-FR" sz="3600" dirty="0"/>
              <a:t>presupuestaria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5502689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8998051-ACCF-0CA6-480B-CC16372C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Ejemplo de presupuesto previsto</a:t>
            </a:r>
          </a:p>
        </p:txBody>
      </p:sp>
      <p:pic>
        <p:nvPicPr>
          <p:cNvPr id="14" name="Image 13" descr="Une image contenant texte, capture d’écran, nombre, Parallèle&#10;&#10;Description générée automatiquement">
            <a:extLst>
              <a:ext uri="{FF2B5EF4-FFF2-40B4-BE49-F238E27FC236}">
                <a16:creationId xmlns:a16="http://schemas.microsoft.com/office/drawing/2014/main" id="{5A1BFE97-2F28-D24E-6396-DDB902523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792" y="492566"/>
            <a:ext cx="5765676" cy="498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91152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F60FC0-6690-8A5C-4E59-A0210AF17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2" y="1173470"/>
            <a:ext cx="11249386" cy="524629"/>
          </a:xfrm>
        </p:spPr>
        <p:txBody>
          <a:bodyPr/>
          <a:lstStyle/>
          <a:p>
            <a:r>
              <a:rPr lang="fr-FR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Flujo de caja y </a:t>
            </a:r>
            <a:r>
              <a:rPr lang="fr-FR" b="0" i="0" dirty="0" err="1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beneficios</a:t>
            </a:r>
            <a:r>
              <a:rPr lang="fr-FR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fr-FR" b="0" i="0" dirty="0" err="1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¿cuáles </a:t>
            </a:r>
            <a:r>
              <a:rPr lang="fr-FR" b="0" i="0" dirty="0" err="1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son las diferencias</a:t>
            </a:r>
            <a:r>
              <a:rPr lang="fr-FR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?</a:t>
            </a:r>
            <a:endParaRPr lang="fr-FR" dirty="0"/>
          </a:p>
        </p:txBody>
      </p:sp>
      <p:pic>
        <p:nvPicPr>
          <p:cNvPr id="6" name="Média en ligne 5" descr="Cash Flow vs. Profit: What’s the Difference? | Business: Explained">
            <a:hlinkClick r:id="" action="ppaction://media"/>
            <a:extLst>
              <a:ext uri="{FF2B5EF4-FFF2-40B4-BE49-F238E27FC236}">
                <a16:creationId xmlns:a16="http://schemas.microsoft.com/office/drawing/2014/main" id="{AAB4577C-0372-F614-7383-3FDAB5D36C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48653" y="1943015"/>
            <a:ext cx="7494694" cy="423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77EAC-7A30-6DFF-5F46-761F45709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04F11DE2-D6E6-4B04-1EDC-5E1E2CB3F3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    </a:t>
            </a:r>
          </a:p>
          <a:p>
            <a:endParaRPr lang="es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5C82EFAA-2C0C-19E6-768A-CFEAD0B0F1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Un </a:t>
            </a:r>
            <a:r>
              <a:rPr lang="fr-FR" dirty="0" err="1"/>
              <a:t>estado de </a:t>
            </a:r>
            <a:r>
              <a:rPr lang="fr-FR" dirty="0"/>
              <a:t>flujos de tesorería </a:t>
            </a:r>
            <a:r>
              <a:rPr lang="fr-FR" dirty="0"/>
              <a:t>(CFS) registra los </a:t>
            </a:r>
            <a:r>
              <a:rPr lang="fr-FR" dirty="0" err="1"/>
              <a:t>movimientos </a:t>
            </a:r>
            <a:r>
              <a:rPr lang="fr-FR" dirty="0"/>
              <a:t>de entrada y salida de efectivo de una empresa, </a:t>
            </a:r>
            <a:r>
              <a:rPr lang="fr-FR" dirty="0" err="1"/>
              <a:t>ofreciendo </a:t>
            </a:r>
            <a:r>
              <a:rPr lang="fr-FR" dirty="0"/>
              <a:t>información </a:t>
            </a:r>
            <a:r>
              <a:rPr lang="fr-FR" dirty="0" err="1"/>
              <a:t>valiosa </a:t>
            </a:r>
            <a:r>
              <a:rPr lang="fr-FR" dirty="0" err="1"/>
              <a:t>sobre </a:t>
            </a:r>
            <a:r>
              <a:rPr lang="fr-FR" dirty="0" err="1"/>
              <a:t>su </a:t>
            </a:r>
            <a:r>
              <a:rPr lang="fr-FR" dirty="0" err="1"/>
              <a:t>estabilidad </a:t>
            </a:r>
            <a:r>
              <a:rPr lang="fr-FR" dirty="0" err="1"/>
              <a:t>financiera </a:t>
            </a:r>
            <a:r>
              <a:rPr lang="fr-FR" dirty="0"/>
              <a:t>y su </a:t>
            </a:r>
            <a:r>
              <a:rPr lang="fr-FR" dirty="0"/>
              <a:t>rendimiento </a:t>
            </a:r>
            <a:r>
              <a:rPr lang="fr-FR" dirty="0" err="1"/>
              <a:t>operativo</a:t>
            </a:r>
            <a:r>
              <a:rPr lang="fr-FR" dirty="0"/>
              <a:t>. </a:t>
            </a:r>
          </a:p>
          <a:p>
            <a:r>
              <a:rPr lang="fr-FR" dirty="0"/>
              <a:t>Permite </a:t>
            </a:r>
            <a:r>
              <a:rPr lang="fr-FR" dirty="0" err="1"/>
              <a:t>evaluar </a:t>
            </a:r>
            <a:r>
              <a:rPr lang="fr-FR" dirty="0" err="1"/>
              <a:t>la eficacia con la que </a:t>
            </a:r>
            <a:r>
              <a:rPr lang="fr-FR" dirty="0"/>
              <a:t>una </a:t>
            </a:r>
            <a:r>
              <a:rPr lang="fr-FR" dirty="0" err="1"/>
              <a:t>empresa </a:t>
            </a:r>
            <a:r>
              <a:rPr lang="fr-FR" dirty="0" err="1"/>
              <a:t>gestiona </a:t>
            </a:r>
            <a:r>
              <a:rPr lang="fr-FR" dirty="0" err="1"/>
              <a:t>sus </a:t>
            </a:r>
            <a:r>
              <a:rPr lang="fr-FR" dirty="0" err="1"/>
              <a:t>recursos de </a:t>
            </a:r>
            <a:r>
              <a:rPr lang="fr-FR" dirty="0"/>
              <a:t>tesorería</a:t>
            </a:r>
            <a:r>
              <a:rPr lang="fr-FR" dirty="0"/>
              <a:t>, </a:t>
            </a:r>
            <a:r>
              <a:rPr lang="fr-FR" dirty="0" err="1"/>
              <a:t>centrándose </a:t>
            </a:r>
            <a:r>
              <a:rPr lang="fr-FR" dirty="0"/>
              <a:t>en </a:t>
            </a:r>
            <a:r>
              <a:rPr lang="fr-FR" dirty="0" err="1"/>
              <a:t>su </a:t>
            </a:r>
            <a:r>
              <a:rPr lang="fr-FR" dirty="0" err="1"/>
              <a:t>capacidad </a:t>
            </a:r>
            <a:r>
              <a:rPr lang="fr-FR" dirty="0"/>
              <a:t>de </a:t>
            </a:r>
            <a:r>
              <a:rPr lang="fr-FR" dirty="0" err="1"/>
              <a:t>generar </a:t>
            </a:r>
            <a:r>
              <a:rPr lang="fr-FR" dirty="0"/>
              <a:t>efectivo para </a:t>
            </a:r>
            <a:r>
              <a:rPr lang="fr-FR" dirty="0" err="1"/>
              <a:t>hacer frente a </a:t>
            </a:r>
            <a:r>
              <a:rPr lang="fr-FR" dirty="0"/>
              <a:t>las obligaciones de </a:t>
            </a:r>
            <a:r>
              <a:rPr lang="fr-FR" dirty="0" err="1"/>
              <a:t>deuda </a:t>
            </a:r>
            <a:r>
              <a:rPr lang="fr-FR" dirty="0"/>
              <a:t>y cubrir </a:t>
            </a:r>
            <a:r>
              <a:rPr lang="fr-FR" dirty="0" err="1"/>
              <a:t>los costes </a:t>
            </a:r>
            <a:r>
              <a:rPr lang="fr-FR" dirty="0" err="1"/>
              <a:t>operativos</a:t>
            </a:r>
            <a:r>
              <a:rPr lang="fr-FR" dirty="0"/>
              <a:t>. </a:t>
            </a:r>
            <a:r>
              <a:rPr lang="fr-FR" dirty="0"/>
              <a:t>Como uno de los </a:t>
            </a:r>
            <a:r>
              <a:rPr lang="fr-FR" dirty="0" err="1"/>
              <a:t>tres </a:t>
            </a:r>
            <a:r>
              <a:rPr lang="fr-FR" dirty="0" err="1"/>
              <a:t>estados </a:t>
            </a:r>
            <a:r>
              <a:rPr lang="fr-FR" dirty="0" err="1"/>
              <a:t>financieros </a:t>
            </a:r>
            <a:r>
              <a:rPr lang="fr-FR" dirty="0" err="1"/>
              <a:t>principales</a:t>
            </a:r>
            <a:r>
              <a:rPr lang="fr-FR" dirty="0"/>
              <a:t>, el CFS </a:t>
            </a:r>
            <a:r>
              <a:rPr lang="fr-FR" dirty="0" err="1"/>
              <a:t>funciona </a:t>
            </a:r>
            <a:r>
              <a:rPr lang="fr-FR" dirty="0" err="1"/>
              <a:t>junto con </a:t>
            </a:r>
            <a:r>
              <a:rPr lang="fr-FR" dirty="0" err="1"/>
              <a:t>el balance </a:t>
            </a:r>
            <a:r>
              <a:rPr lang="fr-FR" dirty="0"/>
              <a:t>y la </a:t>
            </a:r>
            <a:r>
              <a:rPr lang="fr-FR" dirty="0" err="1"/>
              <a:t>cuenta de </a:t>
            </a:r>
            <a:r>
              <a:rPr lang="fr-FR" dirty="0" err="1"/>
              <a:t>resultados </a:t>
            </a:r>
            <a:r>
              <a:rPr lang="fr-FR" dirty="0"/>
              <a:t>para </a:t>
            </a:r>
            <a:r>
              <a:rPr lang="fr-FR" dirty="0" err="1"/>
              <a:t>ofrecer una visión completa de </a:t>
            </a:r>
            <a:r>
              <a:rPr lang="fr-FR" dirty="0" err="1"/>
              <a:t>la salud </a:t>
            </a:r>
            <a:r>
              <a:rPr lang="fr-FR" dirty="0" err="1"/>
              <a:t>financiera </a:t>
            </a:r>
            <a:r>
              <a:rPr lang="fr-FR" dirty="0" err="1"/>
              <a:t>de una empresa</a:t>
            </a:r>
            <a:r>
              <a:rPr lang="fr-FR" dirty="0"/>
              <a:t>. </a:t>
            </a:r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8DBA640C-87C1-D2BE-A27D-E5F9751F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err="1"/>
              <a:t>Estado de </a:t>
            </a:r>
            <a:r>
              <a:rPr lang="fr-FR" sz="3600" dirty="0"/>
              <a:t>tesorería</a:t>
            </a:r>
            <a:endParaRPr lang="es-ES" dirty="0"/>
          </a:p>
        </p:txBody>
      </p:sp>
      <p:pic>
        <p:nvPicPr>
          <p:cNvPr id="8" name="Espace réservé pour une image  7" descr="Une image contenant texte, fournitures de bureau, Matériel de bureau, Article de bureau&#10;&#10;Description générée automatiquement">
            <a:extLst>
              <a:ext uri="{FF2B5EF4-FFF2-40B4-BE49-F238E27FC236}">
                <a16:creationId xmlns:a16="http://schemas.microsoft.com/office/drawing/2014/main" id="{6B7A4598-3E14-9F90-C845-777BE1A1DEE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6215" r="162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0875703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F6800-432A-2236-9C56-C86ABBF58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43637530-7C89-147C-5AA4-6C1271E16A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    </a:t>
            </a:r>
          </a:p>
          <a:p>
            <a:endParaRPr lang="es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53884E4B-96E9-2390-71AB-17681B5D44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9" y="1723768"/>
            <a:ext cx="5518898" cy="3199914"/>
          </a:xfrm>
        </p:spPr>
        <p:txBody>
          <a:bodyPr/>
          <a:lstStyle/>
          <a:p>
            <a:r>
              <a:rPr lang="fr-FR" dirty="0" err="1"/>
              <a:t>El estado de </a:t>
            </a:r>
            <a:r>
              <a:rPr lang="fr-FR" dirty="0"/>
              <a:t>flujos de tesorería </a:t>
            </a:r>
            <a:r>
              <a:rPr lang="fr-FR" dirty="0" err="1"/>
              <a:t>difiere del </a:t>
            </a:r>
            <a:r>
              <a:rPr lang="fr-FR" dirty="0" err="1"/>
              <a:t>balance </a:t>
            </a:r>
            <a:r>
              <a:rPr lang="fr-FR" dirty="0"/>
              <a:t>y de la </a:t>
            </a:r>
            <a:r>
              <a:rPr lang="fr-FR" dirty="0" err="1"/>
              <a:t>cuenta de </a:t>
            </a:r>
            <a:r>
              <a:rPr lang="fr-FR" dirty="0" err="1"/>
              <a:t>resultados </a:t>
            </a:r>
            <a:r>
              <a:rPr lang="fr-FR" dirty="0"/>
              <a:t>en que </a:t>
            </a:r>
            <a:r>
              <a:rPr lang="fr-FR" dirty="0" err="1"/>
              <a:t>excluye </a:t>
            </a:r>
            <a:r>
              <a:rPr lang="fr-FR" dirty="0"/>
              <a:t>las transacciones no monetarias </a:t>
            </a:r>
            <a:r>
              <a:rPr lang="fr-FR" dirty="0" err="1"/>
              <a:t>exigidas </a:t>
            </a:r>
            <a:r>
              <a:rPr lang="fr-FR" dirty="0" err="1"/>
              <a:t>por </a:t>
            </a:r>
            <a:r>
              <a:rPr lang="fr-FR" dirty="0" err="1"/>
              <a:t>la contabilidad </a:t>
            </a:r>
            <a:r>
              <a:rPr lang="fr-FR" dirty="0" err="1"/>
              <a:t>de devengo</a:t>
            </a:r>
            <a:r>
              <a:rPr lang="fr-FR" dirty="0"/>
              <a:t>, </a:t>
            </a:r>
            <a:r>
              <a:rPr lang="fr-FR" dirty="0" err="1"/>
              <a:t>como </a:t>
            </a:r>
            <a:r>
              <a:rPr lang="fr-FR" dirty="0" err="1"/>
              <a:t>la depreciación</a:t>
            </a:r>
            <a:r>
              <a:rPr lang="fr-FR" dirty="0"/>
              <a:t>, </a:t>
            </a:r>
            <a:r>
              <a:rPr lang="fr-FR" dirty="0"/>
              <a:t>los impuestos </a:t>
            </a:r>
            <a:r>
              <a:rPr lang="fr-FR" dirty="0" err="1"/>
              <a:t>diferidos</a:t>
            </a:r>
            <a:r>
              <a:rPr lang="fr-FR" dirty="0"/>
              <a:t>, </a:t>
            </a:r>
            <a:r>
              <a:rPr lang="fr-FR" dirty="0" err="1"/>
              <a:t>las cancelaciones de </a:t>
            </a:r>
            <a:r>
              <a:rPr lang="fr-FR" dirty="0" err="1"/>
              <a:t>deudas in</a:t>
            </a:r>
            <a:r>
              <a:rPr lang="fr-FR" dirty="0" err="1"/>
              <a:t>cobrables </a:t>
            </a:r>
            <a:r>
              <a:rPr lang="fr-FR" dirty="0"/>
              <a:t>y las </a:t>
            </a:r>
            <a:r>
              <a:rPr lang="fr-FR" dirty="0"/>
              <a:t>ventas </a:t>
            </a:r>
            <a:r>
              <a:rPr lang="fr-FR" dirty="0" err="1"/>
              <a:t>a crédito </a:t>
            </a:r>
            <a:r>
              <a:rPr lang="fr-FR" dirty="0" err="1"/>
              <a:t>en las que </a:t>
            </a:r>
            <a:r>
              <a:rPr lang="fr-FR" dirty="0" err="1"/>
              <a:t>aún </a:t>
            </a:r>
            <a:r>
              <a:rPr lang="fr-FR" dirty="0"/>
              <a:t>no </a:t>
            </a:r>
            <a:r>
              <a:rPr lang="fr-FR" dirty="0" err="1"/>
              <a:t>se</a:t>
            </a:r>
            <a:r>
              <a:rPr lang="fr-FR" dirty="0"/>
              <a:t> han </a:t>
            </a:r>
            <a:r>
              <a:rPr lang="fr-FR" dirty="0" err="1"/>
              <a:t>cobrado </a:t>
            </a:r>
            <a:r>
              <a:rPr lang="fr-FR" dirty="0" err="1"/>
              <a:t>las cuentas por cobrar</a:t>
            </a:r>
            <a:r>
              <a:rPr lang="fr-FR" dirty="0"/>
              <a:t>.</a:t>
            </a:r>
          </a:p>
          <a:p>
            <a:r>
              <a:rPr lang="fr-FR" dirty="0" err="1"/>
              <a:t>Sus </a:t>
            </a:r>
            <a:r>
              <a:rPr lang="fr-FR" dirty="0" err="1"/>
              <a:t>objetivos principales </a:t>
            </a:r>
            <a:r>
              <a:rPr lang="fr-FR" dirty="0"/>
              <a:t>son: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err="1"/>
              <a:t>Proporcionan </a:t>
            </a:r>
            <a:r>
              <a:rPr lang="fr-FR" dirty="0"/>
              <a:t>información </a:t>
            </a:r>
            <a:r>
              <a:rPr lang="fr-FR" dirty="0" err="1"/>
              <a:t>sobre </a:t>
            </a:r>
            <a:r>
              <a:rPr lang="fr-FR" dirty="0" err="1"/>
              <a:t>la liquidez</a:t>
            </a:r>
            <a:r>
              <a:rPr lang="fr-FR" dirty="0"/>
              <a:t>, la </a:t>
            </a:r>
            <a:r>
              <a:rPr lang="fr-FR" dirty="0" err="1"/>
              <a:t>solvencia </a:t>
            </a:r>
            <a:r>
              <a:rPr lang="fr-FR" dirty="0"/>
              <a:t>y la </a:t>
            </a:r>
            <a:r>
              <a:rPr lang="fr-FR" dirty="0" err="1"/>
              <a:t>flexibilidad </a:t>
            </a:r>
            <a:r>
              <a:rPr lang="fr-FR" dirty="0" err="1"/>
              <a:t>financiera </a:t>
            </a:r>
            <a:r>
              <a:rPr lang="fr-FR" dirty="0"/>
              <a:t>de una </a:t>
            </a:r>
            <a:r>
              <a:rPr lang="fr-FR" dirty="0" err="1"/>
              <a:t>empresa </a:t>
            </a:r>
            <a:r>
              <a:rPr lang="fr-FR" dirty="0"/>
              <a:t>(la </a:t>
            </a:r>
            <a:r>
              <a:rPr lang="fr-FR" dirty="0" err="1"/>
              <a:t>capacidad </a:t>
            </a:r>
            <a:r>
              <a:rPr lang="fr-FR" dirty="0"/>
              <a:t>de </a:t>
            </a:r>
            <a:r>
              <a:rPr lang="fr-FR" dirty="0" err="1"/>
              <a:t>adaptar </a:t>
            </a:r>
            <a:r>
              <a:rPr lang="fr-FR" dirty="0"/>
              <a:t>los flujos de caja a las </a:t>
            </a:r>
            <a:r>
              <a:rPr lang="fr-FR" dirty="0" err="1"/>
              <a:t>circunstancias </a:t>
            </a:r>
            <a:r>
              <a:rPr lang="fr-FR" dirty="0" err="1"/>
              <a:t>cambiantes</a:t>
            </a:r>
            <a:r>
              <a:rPr lang="fr-FR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Ayudar a </a:t>
            </a:r>
            <a:r>
              <a:rPr lang="fr-FR" dirty="0" err="1"/>
              <a:t>prever </a:t>
            </a:r>
            <a:r>
              <a:rPr lang="fr-FR" dirty="0"/>
              <a:t>los flujos de tesorería futuros y </a:t>
            </a:r>
            <a:r>
              <a:rPr lang="fr-FR" dirty="0" err="1"/>
              <a:t>las necesidades de </a:t>
            </a:r>
            <a:r>
              <a:rPr lang="fr-FR" dirty="0" err="1"/>
              <a:t>financiación</a:t>
            </a:r>
            <a:r>
              <a:rPr lang="fr-F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err="1"/>
              <a:t>Mejorar </a:t>
            </a:r>
            <a:r>
              <a:rPr lang="fr-FR" dirty="0" err="1"/>
              <a:t>la comparabilidad </a:t>
            </a:r>
            <a:r>
              <a:rPr lang="fr-FR" dirty="0"/>
              <a:t>de los resultados de explotación de </a:t>
            </a:r>
            <a:r>
              <a:rPr lang="fr-FR" dirty="0" err="1"/>
              <a:t>las empresas </a:t>
            </a:r>
            <a:r>
              <a:rPr lang="fr-FR" dirty="0" err="1"/>
              <a:t>eliminando </a:t>
            </a:r>
            <a:r>
              <a:rPr lang="fr-FR" dirty="0"/>
              <a:t>la influencia de los </a:t>
            </a:r>
            <a:r>
              <a:rPr lang="fr-FR" dirty="0" err="1"/>
              <a:t>distintos </a:t>
            </a:r>
            <a:r>
              <a:rPr lang="fr-FR" dirty="0" err="1"/>
              <a:t>métodos contables</a:t>
            </a:r>
            <a:r>
              <a:rPr lang="fr-FR" dirty="0"/>
              <a:t>.</a:t>
            </a:r>
          </a:p>
          <a:p>
            <a:r>
              <a:rPr lang="fr-FR" dirty="0" err="1"/>
              <a:t>El estado de </a:t>
            </a:r>
            <a:r>
              <a:rPr lang="fr-FR" dirty="0"/>
              <a:t>flujos de tesorería </a:t>
            </a:r>
            <a:r>
              <a:rPr lang="fr-FR" dirty="0"/>
              <a:t>se ha </a:t>
            </a:r>
            <a:r>
              <a:rPr lang="fr-FR" dirty="0" err="1"/>
              <a:t>convertido </a:t>
            </a:r>
            <a:r>
              <a:rPr lang="fr-FR" dirty="0"/>
              <a:t>en un </a:t>
            </a:r>
            <a:r>
              <a:rPr lang="fr-FR" dirty="0" err="1"/>
              <a:t>estado financiero estándar </a:t>
            </a:r>
            <a:r>
              <a:rPr lang="fr-FR" dirty="0" err="1"/>
              <a:t>porque </a:t>
            </a:r>
            <a:r>
              <a:rPr lang="fr-FR" dirty="0" err="1"/>
              <a:t>evita </a:t>
            </a:r>
            <a:r>
              <a:rPr lang="fr-FR" dirty="0"/>
              <a:t>asignaciones </a:t>
            </a:r>
            <a:r>
              <a:rPr lang="fr-FR" dirty="0" err="1"/>
              <a:t>que </a:t>
            </a:r>
            <a:r>
              <a:rPr lang="fr-FR" dirty="0" err="1"/>
              <a:t>podrían </a:t>
            </a:r>
            <a:r>
              <a:rPr lang="fr-FR" dirty="0" err="1"/>
              <a:t>variar </a:t>
            </a:r>
            <a:r>
              <a:rPr lang="fr-FR" dirty="0"/>
              <a:t>en función de </a:t>
            </a:r>
            <a:r>
              <a:rPr lang="fr-FR" dirty="0" err="1"/>
              <a:t>distintos </a:t>
            </a:r>
            <a:r>
              <a:rPr lang="fr-FR" dirty="0" err="1"/>
              <a:t>enfoques con</a:t>
            </a:r>
            <a:r>
              <a:rPr lang="fr-FR" dirty="0" err="1"/>
              <a:t>tables</a:t>
            </a:r>
            <a:r>
              <a:rPr lang="fr-FR" dirty="0" err="1"/>
              <a:t>, como </a:t>
            </a:r>
            <a:r>
              <a:rPr lang="fr-FR" dirty="0" err="1"/>
              <a:t>los distintos </a:t>
            </a:r>
            <a:r>
              <a:rPr lang="fr-FR" dirty="0"/>
              <a:t>plazos de </a:t>
            </a:r>
            <a:r>
              <a:rPr lang="fr-FR" dirty="0" err="1"/>
              <a:t>amortización </a:t>
            </a:r>
            <a:r>
              <a:rPr lang="fr-FR" dirty="0"/>
              <a:t>del inmovilizado.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E9A4A412-774B-5230-6A89-AF52705E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46298"/>
            <a:ext cx="5518897" cy="524629"/>
          </a:xfrm>
        </p:spPr>
        <p:txBody>
          <a:bodyPr/>
          <a:lstStyle/>
          <a:p>
            <a:r>
              <a:rPr lang="fr-FR" sz="3600" dirty="0" err="1"/>
              <a:t>Estado de </a:t>
            </a:r>
            <a:r>
              <a:rPr lang="fr-FR" sz="3600" dirty="0"/>
              <a:t>tesorería</a:t>
            </a:r>
            <a:endParaRPr lang="es-ES" dirty="0"/>
          </a:p>
        </p:txBody>
      </p:sp>
      <p:pic>
        <p:nvPicPr>
          <p:cNvPr id="8" name="Espace réservé pour une image  7" descr="Une image contenant texte, fournitures de bureau, Matériel de bureau, Article de bureau&#10;&#10;Description générée automatiquement">
            <a:extLst>
              <a:ext uri="{FF2B5EF4-FFF2-40B4-BE49-F238E27FC236}">
                <a16:creationId xmlns:a16="http://schemas.microsoft.com/office/drawing/2014/main" id="{2D589C1C-094C-F6B0-3C56-9195230E25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6215" r="162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347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955</ap:TotalTime>
  <ap:Words>619</ap:Words>
  <ap:Application>Microsoft Macintosh PowerPoint</ap:Application>
  <ap:PresentationFormat>Grand écran</ap:PresentationFormat>
  <ap:Paragraphs>39</ap:Paragraphs>
  <ap:Slides>13</ap:Slides>
  <ap:Notes>1</ap:Notes>
  <ap:HiddenSlides>0</ap:HiddenSlides>
  <ap:MMClips>3</ap:MMClips>
  <ap:ScaleCrop>false</ap:ScaleCrop>
  <ap:HeadingPairs>
    <vt:vector baseType="variant" size="6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ap:HeadingPairs>
  <ap:TitlesOfParts>
    <vt:vector baseType="lpstr" size="19">
      <vt:lpstr>Arial</vt:lpstr>
      <vt:lpstr>Calibri</vt:lpstr>
      <vt:lpstr>Calibri Light</vt:lpstr>
      <vt:lpstr>Helvetica</vt:lpstr>
      <vt:lpstr>Roboto</vt:lpstr>
      <vt:lpstr>Tema de Office</vt:lpstr>
      <vt:lpstr>Accounting and financial management </vt:lpstr>
      <vt:lpstr>Income statement</vt:lpstr>
      <vt:lpstr>Example of  income statement</vt:lpstr>
      <vt:lpstr>Forecasting budget</vt:lpstr>
      <vt:lpstr>Forecasting budget</vt:lpstr>
      <vt:lpstr>Example of forecasted budget</vt:lpstr>
      <vt:lpstr>Cash flow and benefits: what are the differences?</vt:lpstr>
      <vt:lpstr>Cash flow statement</vt:lpstr>
      <vt:lpstr>Cash flow statement</vt:lpstr>
      <vt:lpstr>Example of forecasted budget</vt:lpstr>
      <vt:lpstr>Balance sheet: what is it?</vt:lpstr>
      <vt:lpstr>Example of forecasted budget</vt:lpstr>
      <vt:lpstr>Présentation PowerPoint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>Communication onProjects</dc:creator>
  <lastModifiedBy>Nicolas Condom</lastModifiedBy>
  <revision>74</revision>
  <dcterms:created xsi:type="dcterms:W3CDTF">2022-11-23T09:11:19.0000000Z</dcterms:created>
  <dcterms:modified xsi:type="dcterms:W3CDTF">2024-11-21T10:54:47.0000000Z</dcterms:modified>
  <keywords>, docId:FBAD2CD8883639967FAFBC79E99C35D5</keywords>
</coreProperties>
</file>