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4" r:id="rId2"/>
    <p:sldId id="265" r:id="rId3"/>
    <p:sldId id="269" r:id="rId4"/>
    <p:sldId id="267" r:id="rId5"/>
    <p:sldId id="270" r:id="rId6"/>
    <p:sldId id="268" r:id="rId7"/>
    <p:sldId id="271" r:id="rId8"/>
    <p:sldId id="272" r:id="rId9"/>
    <p:sldId id="274" r:id="rId10"/>
    <p:sldId id="273" r:id="rId11"/>
    <p:sldId id="275" r:id="rId12"/>
    <p:sldId id="276" r:id="rId13"/>
    <p:sldId id="26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8"/>
    <p:restoredTop sz="94720"/>
  </p:normalViewPr>
  <p:slideViewPr>
    <p:cSldViewPr snapToGrid="0">
      <p:cViewPr varScale="1">
        <p:scale>
          <a:sx n="105" d="100"/>
          <a:sy n="105" d="100"/>
        </p:scale>
        <p:origin x="10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21/11/24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21/11/24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'N°'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55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21/11/24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Su nombre - Nombre de su organización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'N°'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Mv1zlZhb4Q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hrSUq4wcd0g?feature=oembed" TargetMode="Externa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kEtgnhsV04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Módulo 5 - </a:t>
            </a:r>
            <a:r>
              <a:rPr lang="es-ES" dirty="0" err="1"/>
              <a:t>Lección </a:t>
            </a:r>
            <a:r>
              <a:rPr lang="es-ES" dirty="0"/>
              <a:t>1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Contabilidad </a:t>
            </a:r>
            <a:r>
              <a:rPr lang="es-ES" dirty="0"/>
              <a:t>y </a:t>
            </a:r>
            <a:r>
              <a:rPr lang="es-ES" dirty="0" err="1"/>
              <a:t>gestión financiera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13FD3-2ADC-14DA-2E28-1C4307667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22D334B-7B88-AACD-6598-15760142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Ejemplo de presupuesto previsto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4EF18C8A-2D0F-100A-4B70-C77AC7018126}"/>
              </a:ext>
            </a:extLst>
          </p:cNvPr>
          <p:cNvSpPr txBox="1">
            <a:spLocks/>
          </p:cNvSpPr>
          <p:nvPr/>
        </p:nvSpPr>
        <p:spPr>
          <a:xfrm>
            <a:off x="699361" y="2377427"/>
            <a:ext cx="5709497" cy="52462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Ejemplo de </a:t>
            </a:r>
            <a:br>
              <a:rPr lang="fr-FR" dirty="0"/>
            </a:br>
            <a:r>
              <a:rPr lang="fr-FR" dirty="0"/>
              <a:t>flujo de caja</a:t>
            </a:r>
          </a:p>
          <a:p>
            <a:r>
              <a:rPr lang="fr-FR" dirty="0" err="1"/>
              <a:t>declaración</a:t>
            </a:r>
            <a:endParaRPr lang="fr-FR" dirty="0"/>
          </a:p>
        </p:txBody>
      </p:sp>
      <p:pic>
        <p:nvPicPr>
          <p:cNvPr id="8" name="Image 7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4982D735-20B5-861F-4DD4-84653D09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980" y="804672"/>
            <a:ext cx="5211485" cy="50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5151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DAE1B-BAE7-4CA2-5951-9A50CC492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E6045B-0981-FF26-910B-6F01D591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Balance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: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¿qué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es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?</a:t>
            </a:r>
            <a:endParaRPr lang="fr-FR" dirty="0"/>
          </a:p>
        </p:txBody>
      </p:sp>
      <p:pic>
        <p:nvPicPr>
          <p:cNvPr id="7" name="Média en ligne 6" descr="The BALANCE SHEET for BEGINNERS (Full Example)">
            <a:hlinkClick r:id="" action="ppaction://media"/>
            <a:extLst>
              <a:ext uri="{FF2B5EF4-FFF2-40B4-BE49-F238E27FC236}">
                <a16:creationId xmlns:a16="http://schemas.microsoft.com/office/drawing/2014/main" id="{C207008B-0BDA-5920-E524-CE05FE566D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14293" y="1924372"/>
            <a:ext cx="7570487" cy="427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66646-A2F5-BAB2-7F2A-2825CBF36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5A1ECF3-5867-0B19-4F7C-DBA2CD6F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Ejemplo de presupuesto previsto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D71041C2-4072-3949-8D35-A55AB78A9156}"/>
              </a:ext>
            </a:extLst>
          </p:cNvPr>
          <p:cNvSpPr txBox="1">
            <a:spLocks/>
          </p:cNvSpPr>
          <p:nvPr/>
        </p:nvSpPr>
        <p:spPr>
          <a:xfrm>
            <a:off x="699361" y="2377427"/>
            <a:ext cx="5709497" cy="52462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Ejemplo de </a:t>
            </a:r>
            <a:br>
              <a:rPr lang="fr-FR" dirty="0"/>
            </a:br>
            <a:r>
              <a:rPr lang="fr-FR" dirty="0" err="1"/>
              <a:t>balance</a:t>
            </a:r>
            <a:endParaRPr lang="fr-FR" dirty="0"/>
          </a:p>
        </p:txBody>
      </p:sp>
      <p:pic>
        <p:nvPicPr>
          <p:cNvPr id="9" name="Image 8" descr="Une image contenant texte, capture d’écran, menu, document&#10;&#10;Description générée automatiquement">
            <a:extLst>
              <a:ext uri="{FF2B5EF4-FFF2-40B4-BE49-F238E27FC236}">
                <a16:creationId xmlns:a16="http://schemas.microsoft.com/office/drawing/2014/main" id="{EDFC2D82-8169-745D-51AA-E195C38ED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082" y="494561"/>
            <a:ext cx="4960048" cy="58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23069"/>
      </p:ext>
    </p:extLst>
  </p:cSld>
  <p:clrMapOvr>
    <a:masterClrMapping/>
  </p:clrMapOvr>
</p:sld>
</file>

<file path=ppt/slides/slide1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DA7928D-CBD1-432B-6441-849AA69D5D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   </a:t>
            </a:r>
          </a:p>
          <a:p>
            <a:endParaRPr lang="fr-FR" dirty="0"/>
          </a:p>
        </p:txBody>
      </p:sp>
      <p:pic>
        <p:nvPicPr>
          <p:cNvPr id="11" name="Média en ligne 10" descr="The INCOME STATEMENT Explained (Profit &amp; Loss / P&amp;L)">
            <a:hlinkClick r:id="" action="ppaction://media"/>
            <a:extLst>
              <a:ext uri="{FF2B5EF4-FFF2-40B4-BE49-F238E27FC236}">
                <a16:creationId xmlns:a16="http://schemas.microsoft.com/office/drawing/2014/main" id="{924237E3-83C0-1057-B2C7-073C2C357D14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9312" y="1490695"/>
            <a:ext cx="5518150" cy="3117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DC185FA-72F3-76E2-BF2B-A8CF56D1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10771"/>
            <a:ext cx="5518897" cy="524629"/>
          </a:xfrm>
        </p:spPr>
        <p:txBody>
          <a:bodyPr/>
          <a:lstStyle/>
          <a:p>
            <a:r>
              <a:rPr lang="fr-FR" dirty="0" err="1"/>
              <a:t>Cuenta de </a:t>
            </a:r>
            <a:r>
              <a:rPr lang="fr-FR" dirty="0" err="1"/>
              <a:t>resultados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00C852-C44D-F9AF-5B4F-1C0B6F261F1D}"/>
              </a:ext>
            </a:extLst>
          </p:cNvPr>
          <p:cNvSpPr txBox="1"/>
          <p:nvPr/>
        </p:nvSpPr>
        <p:spPr>
          <a:xfrm>
            <a:off x="6096000" y="2076275"/>
            <a:ext cx="54489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La cuenta de </a:t>
            </a:r>
            <a:r>
              <a:rPr lang="fr-FR" sz="1400" dirty="0" err="1"/>
              <a:t>resultados</a:t>
            </a:r>
            <a:r>
              <a:rPr lang="fr-FR" sz="1400" dirty="0" err="1"/>
              <a:t>, también </a:t>
            </a:r>
            <a:r>
              <a:rPr lang="fr-FR" sz="1400" dirty="0" err="1"/>
              <a:t>conocida</a:t>
            </a:r>
            <a:r>
              <a:rPr lang="fr-FR" sz="1400" dirty="0" err="1"/>
              <a:t> como </a:t>
            </a:r>
            <a:r>
              <a:rPr lang="fr-FR" sz="1400" dirty="0" err="1"/>
              <a:t>cuenta de </a:t>
            </a:r>
            <a:r>
              <a:rPr lang="fr-FR" sz="1400" dirty="0" err="1"/>
              <a:t>pérdidas </a:t>
            </a:r>
            <a:r>
              <a:rPr lang="fr-FR" sz="1400" dirty="0"/>
              <a:t>y </a:t>
            </a:r>
            <a:r>
              <a:rPr lang="fr-FR" sz="1400" dirty="0"/>
              <a:t>ganancias, </a:t>
            </a:r>
            <a:r>
              <a:rPr lang="fr-FR" sz="1400" dirty="0" err="1"/>
              <a:t>cuenta </a:t>
            </a:r>
            <a:r>
              <a:rPr lang="fr-FR" sz="1400" dirty="0"/>
              <a:t>de pérdidas y ganancias, </a:t>
            </a:r>
            <a:r>
              <a:rPr lang="fr-FR" sz="1400" dirty="0" err="1"/>
              <a:t>cuenta de </a:t>
            </a:r>
            <a:r>
              <a:rPr lang="fr-FR" sz="1400" dirty="0"/>
              <a:t>ingresos</a:t>
            </a:r>
            <a:r>
              <a:rPr lang="fr-FR" sz="1400" dirty="0"/>
              <a:t>, </a:t>
            </a:r>
            <a:r>
              <a:rPr lang="fr-FR" sz="1400" dirty="0"/>
              <a:t>cuenta de resultados, </a:t>
            </a:r>
            <a:r>
              <a:rPr lang="fr-FR" sz="1400" dirty="0" err="1"/>
              <a:t>cuenta </a:t>
            </a:r>
            <a:r>
              <a:rPr lang="fr-FR" sz="1400" dirty="0"/>
              <a:t>de explotación </a:t>
            </a:r>
            <a:r>
              <a:rPr lang="fr-FR" sz="1400" dirty="0"/>
              <a:t>o </a:t>
            </a:r>
            <a:r>
              <a:rPr lang="fr-FR" sz="1400" dirty="0" err="1"/>
              <a:t>cuenta </a:t>
            </a:r>
            <a:r>
              <a:rPr lang="fr-FR" sz="1400" dirty="0"/>
              <a:t>de </a:t>
            </a:r>
            <a:r>
              <a:rPr lang="fr-FR" sz="1400" dirty="0" err="1"/>
              <a:t>explotación</a:t>
            </a:r>
            <a:r>
              <a:rPr lang="fr-FR" sz="1400" dirty="0"/>
              <a:t>, </a:t>
            </a:r>
            <a:r>
              <a:rPr lang="fr-FR" sz="1400" dirty="0"/>
              <a:t>es un </a:t>
            </a:r>
            <a:r>
              <a:rPr lang="fr-FR" sz="1400" dirty="0"/>
              <a:t>documento </a:t>
            </a:r>
            <a:r>
              <a:rPr lang="fr-FR" sz="1400" dirty="0" err="1"/>
              <a:t>financiero </a:t>
            </a:r>
            <a:r>
              <a:rPr lang="fr-FR" sz="1400" dirty="0"/>
              <a:t>clave </a:t>
            </a:r>
            <a:r>
              <a:rPr lang="fr-FR" sz="1400" dirty="0" err="1"/>
              <a:t>que </a:t>
            </a:r>
            <a:r>
              <a:rPr lang="fr-FR" sz="1400" dirty="0" err="1"/>
              <a:t>describe </a:t>
            </a:r>
            <a:r>
              <a:rPr lang="fr-FR" sz="1400" dirty="0"/>
              <a:t>los ingresos y </a:t>
            </a:r>
            <a:r>
              <a:rPr lang="fr-FR" sz="1400" dirty="0" err="1"/>
              <a:t>gastos </a:t>
            </a:r>
            <a:r>
              <a:rPr lang="fr-FR" sz="1400" dirty="0" err="1"/>
              <a:t>de una empresa </a:t>
            </a:r>
            <a:r>
              <a:rPr lang="fr-FR" sz="1400" dirty="0" err="1"/>
              <a:t>durante un periodo determinado</a:t>
            </a:r>
            <a:r>
              <a:rPr lang="fr-FR" sz="1400" dirty="0"/>
              <a:t>. </a:t>
            </a:r>
          </a:p>
          <a:p>
            <a:endParaRPr lang="fr-FR" sz="1400" dirty="0"/>
          </a:p>
          <a:p>
            <a:r>
              <a:rPr lang="fr-FR" sz="1400" dirty="0"/>
              <a:t>Esta </a:t>
            </a:r>
            <a:r>
              <a:rPr lang="fr-FR" sz="1400" dirty="0" err="1"/>
              <a:t>cuenta </a:t>
            </a:r>
            <a:r>
              <a:rPr lang="fr-FR" sz="1400" dirty="0" err="1"/>
              <a:t>muestra </a:t>
            </a:r>
            <a:r>
              <a:rPr lang="fr-FR" sz="1400" dirty="0"/>
              <a:t>cómo </a:t>
            </a:r>
            <a:r>
              <a:rPr lang="fr-FR" sz="1400" dirty="0"/>
              <a:t>los ingresos de</a:t>
            </a:r>
            <a:r>
              <a:rPr lang="fr-FR" sz="1400" dirty="0" err="1"/>
              <a:t> la empresa </a:t>
            </a:r>
            <a:r>
              <a:rPr lang="fr-FR" sz="1400" dirty="0"/>
              <a:t>(</a:t>
            </a:r>
            <a:r>
              <a:rPr lang="fr-FR" sz="1400" dirty="0" err="1"/>
              <a:t>a</a:t>
            </a:r>
            <a:r>
              <a:rPr lang="fr-FR" sz="1400" dirty="0" err="1"/>
              <a:t> menudo </a:t>
            </a:r>
            <a:r>
              <a:rPr lang="fr-FR" sz="1400" dirty="0"/>
              <a:t>denominados "línea superior") se </a:t>
            </a:r>
            <a:r>
              <a:rPr lang="fr-FR" sz="1400" dirty="0" err="1"/>
              <a:t>convierten en </a:t>
            </a:r>
            <a:r>
              <a:rPr lang="fr-FR" sz="1400" dirty="0" err="1"/>
              <a:t>ingresos </a:t>
            </a:r>
            <a:r>
              <a:rPr lang="fr-FR" sz="1400" dirty="0"/>
              <a:t>netos </a:t>
            </a:r>
            <a:r>
              <a:rPr lang="fr-FR" sz="1400" dirty="0"/>
              <a:t>o beneficios netos, </a:t>
            </a:r>
            <a:r>
              <a:rPr lang="fr-FR" sz="1400" dirty="0" err="1"/>
              <a:t>que </a:t>
            </a:r>
            <a:r>
              <a:rPr lang="fr-FR" sz="1400" dirty="0" err="1"/>
              <a:t>reflejan </a:t>
            </a:r>
            <a:r>
              <a:rPr lang="fr-FR" sz="1400" dirty="0"/>
              <a:t>el </a:t>
            </a:r>
            <a:r>
              <a:rPr lang="fr-FR" sz="1400" dirty="0" err="1"/>
              <a:t>resultado </a:t>
            </a:r>
            <a:r>
              <a:rPr lang="fr-FR" sz="1400" dirty="0" err="1"/>
              <a:t>financiero</a:t>
            </a:r>
            <a:r>
              <a:rPr lang="fr-FR" sz="1400" dirty="0"/>
              <a:t> final </a:t>
            </a:r>
            <a:r>
              <a:rPr lang="fr-FR" sz="1400" dirty="0" err="1"/>
              <a:t>después de </a:t>
            </a:r>
            <a:r>
              <a:rPr lang="fr-FR" sz="1400" dirty="0" err="1"/>
              <a:t>contabilizar </a:t>
            </a:r>
            <a:r>
              <a:rPr lang="fr-FR" sz="1400" dirty="0"/>
              <a:t>todos los </a:t>
            </a:r>
            <a:r>
              <a:rPr lang="fr-FR" sz="1400" dirty="0" err="1"/>
              <a:t>gastos</a:t>
            </a:r>
            <a:r>
              <a:rPr lang="fr-FR" sz="1400" dirty="0"/>
              <a:t>. </a:t>
            </a:r>
            <a:r>
              <a:rPr lang="fr-FR" sz="1400" dirty="0" err="1"/>
              <a:t>El objetivo </a:t>
            </a:r>
            <a:r>
              <a:rPr lang="fr-FR" sz="1400" dirty="0" err="1"/>
              <a:t>principal </a:t>
            </a:r>
            <a:r>
              <a:rPr lang="fr-FR" sz="1400" dirty="0"/>
              <a:t>de una </a:t>
            </a:r>
            <a:r>
              <a:rPr lang="fr-FR" sz="1400" dirty="0" err="1"/>
              <a:t>cuenta de resultados </a:t>
            </a:r>
            <a:r>
              <a:rPr lang="fr-FR" sz="1400" dirty="0"/>
              <a:t>es ayudar a directivos e </a:t>
            </a:r>
            <a:r>
              <a:rPr lang="fr-FR" sz="1400" dirty="0" err="1"/>
              <a:t>inversores </a:t>
            </a:r>
            <a:r>
              <a:rPr lang="fr-FR" sz="1400" dirty="0" err="1"/>
              <a:t>a evaluar </a:t>
            </a:r>
            <a:r>
              <a:rPr lang="fr-FR" sz="1400" dirty="0" err="1"/>
              <a:t>si </a:t>
            </a:r>
            <a:r>
              <a:rPr lang="fr-FR" sz="1400" dirty="0" err="1"/>
              <a:t>la empresa </a:t>
            </a:r>
            <a:r>
              <a:rPr lang="fr-FR" sz="1400" dirty="0" err="1"/>
              <a:t>generó </a:t>
            </a:r>
            <a:r>
              <a:rPr lang="fr-FR" sz="1400" dirty="0"/>
              <a:t>beneficios o </a:t>
            </a:r>
            <a:r>
              <a:rPr lang="fr-FR" sz="1400" dirty="0" err="1"/>
              <a:t>incurrió </a:t>
            </a:r>
            <a:r>
              <a:rPr lang="fr-FR" sz="1400" dirty="0"/>
              <a:t>en </a:t>
            </a:r>
            <a:r>
              <a:rPr lang="fr-FR" sz="1400" dirty="0" err="1"/>
              <a:t>pérdidas </a:t>
            </a:r>
            <a:r>
              <a:rPr lang="fr-FR" sz="1400" dirty="0" err="1"/>
              <a:t>durante el periodo de </a:t>
            </a:r>
            <a:r>
              <a:rPr lang="fr-FR" sz="1400" dirty="0" err="1"/>
              <a:t>referencia</a:t>
            </a:r>
            <a:r>
              <a:rPr lang="fr-FR" sz="1400" dirty="0"/>
              <a:t>.</a:t>
            </a:r>
          </a:p>
          <a:p>
            <a:endParaRPr lang="fr-FR" sz="1400" dirty="0"/>
          </a:p>
          <a:p>
            <a:r>
              <a:rPr lang="fr-FR" sz="1400" dirty="0" err="1"/>
              <a:t>A diferencia </a:t>
            </a:r>
            <a:r>
              <a:rPr lang="fr-FR" sz="1400" dirty="0"/>
              <a:t>del </a:t>
            </a:r>
            <a:r>
              <a:rPr lang="fr-FR" sz="1400" dirty="0" err="1"/>
              <a:t>balance</a:t>
            </a:r>
            <a:r>
              <a:rPr lang="fr-FR" sz="1400" dirty="0"/>
              <a:t>, </a:t>
            </a:r>
            <a:r>
              <a:rPr lang="fr-FR" sz="1400" dirty="0"/>
              <a:t>que ofrece una instantánea </a:t>
            </a:r>
            <a:r>
              <a:rPr lang="fr-FR" sz="1400" dirty="0"/>
              <a:t>de la situación </a:t>
            </a:r>
            <a:r>
              <a:rPr lang="fr-FR" sz="1400" dirty="0" err="1"/>
              <a:t>financiera </a:t>
            </a:r>
            <a:r>
              <a:rPr lang="fr-FR" sz="1400" dirty="0" err="1"/>
              <a:t>de </a:t>
            </a:r>
            <a:r>
              <a:rPr lang="fr-FR" sz="1400" dirty="0"/>
              <a:t>una empresa </a:t>
            </a:r>
            <a:r>
              <a:rPr lang="fr-FR" sz="1400" dirty="0"/>
              <a:t>en un momento concreto, la </a:t>
            </a:r>
            <a:r>
              <a:rPr lang="fr-FR" sz="1400" dirty="0" err="1"/>
              <a:t>cuenta de </a:t>
            </a:r>
            <a:r>
              <a:rPr lang="fr-FR" sz="1400" dirty="0" err="1"/>
              <a:t>resultados </a:t>
            </a:r>
            <a:r>
              <a:rPr lang="fr-FR" sz="1400" dirty="0" err="1"/>
              <a:t>abarca </a:t>
            </a:r>
            <a:r>
              <a:rPr lang="fr-FR" sz="1400" dirty="0"/>
              <a:t>un </a:t>
            </a:r>
            <a:r>
              <a:rPr lang="fr-FR" sz="1400" dirty="0" err="1"/>
              <a:t>periodo definido</a:t>
            </a:r>
            <a:r>
              <a:rPr lang="fr-FR" sz="1400" dirty="0"/>
              <a:t>, </a:t>
            </a:r>
            <a:r>
              <a:rPr lang="fr-FR" sz="1400" dirty="0" err="1"/>
              <a:t>similar </a:t>
            </a:r>
            <a:r>
              <a:rPr lang="fr-FR" sz="1400" dirty="0" err="1"/>
              <a:t>al estado de </a:t>
            </a:r>
            <a:r>
              <a:rPr lang="fr-FR" sz="1400" dirty="0"/>
              <a:t>flujos de tesorería</a:t>
            </a:r>
            <a:r>
              <a:rPr lang="fr-F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93837628-926C-609E-3B71-1E425C43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61" y="2377427"/>
            <a:ext cx="5709497" cy="524629"/>
          </a:xfrm>
        </p:spPr>
        <p:txBody>
          <a:bodyPr/>
          <a:lstStyle/>
          <a:p>
            <a:r>
              <a:rPr lang="fr-FR" dirty="0"/>
              <a:t>Ejemplo de </a:t>
            </a:r>
            <a:br>
              <a:rPr lang="fr-FR" dirty="0"/>
            </a:br>
            <a:r>
              <a:rPr lang="fr-FR" dirty="0" err="1"/>
              <a:t>cuenta de resultados</a:t>
            </a:r>
            <a:endParaRPr lang="fr-FR" dirty="0"/>
          </a:p>
        </p:txBody>
      </p:sp>
      <p:pic>
        <p:nvPicPr>
          <p:cNvPr id="21" name="Image 20" descr="Une image contenant texte, capture d’écran, affichage, nombre&#10;&#10;Description générée automatiquement">
            <a:extLst>
              <a:ext uri="{FF2B5EF4-FFF2-40B4-BE49-F238E27FC236}">
                <a16:creationId xmlns:a16="http://schemas.microsoft.com/office/drawing/2014/main" id="{65C2167A-5CFF-C315-1716-9023644F2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99" y="1106628"/>
            <a:ext cx="5249497" cy="471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1101F25D-1645-3690-21A9-377F70642E6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Una </a:t>
            </a:r>
            <a:r>
              <a:rPr lang="fr-FR" dirty="0" err="1"/>
              <a:t>previsión </a:t>
            </a:r>
            <a:r>
              <a:rPr lang="fr-FR" dirty="0"/>
              <a:t>presupuestaria </a:t>
            </a:r>
            <a:r>
              <a:rPr lang="fr-FR" dirty="0"/>
              <a:t>es una proyección </a:t>
            </a:r>
            <a:r>
              <a:rPr lang="fr-FR" dirty="0" err="1"/>
              <a:t>derivada </a:t>
            </a:r>
            <a:r>
              <a:rPr lang="fr-FR" dirty="0"/>
              <a:t>del presupuesto para el </a:t>
            </a:r>
            <a:r>
              <a:rPr lang="fr-FR" dirty="0" err="1"/>
              <a:t>próximo </a:t>
            </a:r>
            <a:r>
              <a:rPr lang="fr-FR" dirty="0" err="1"/>
              <a:t>periodo </a:t>
            </a:r>
            <a:r>
              <a:rPr lang="fr-FR" dirty="0"/>
              <a:t>fiscal</a:t>
            </a:r>
            <a:r>
              <a:rPr lang="fr-FR" dirty="0"/>
              <a:t>.</a:t>
            </a:r>
          </a:p>
          <a:p>
            <a:r>
              <a:rPr lang="fr-FR" dirty="0" err="1"/>
              <a:t>Una </a:t>
            </a:r>
            <a:r>
              <a:rPr lang="fr-FR" dirty="0" err="1"/>
              <a:t>vez </a:t>
            </a:r>
            <a:r>
              <a:rPr lang="fr-FR" dirty="0" err="1"/>
              <a:t>establecido </a:t>
            </a:r>
            <a:r>
              <a:rPr lang="fr-FR" dirty="0"/>
              <a:t>el presupuesto </a:t>
            </a:r>
            <a:r>
              <a:rPr lang="fr-FR" dirty="0"/>
              <a:t>y </a:t>
            </a:r>
            <a:r>
              <a:rPr lang="fr-FR" dirty="0"/>
              <a:t>fijadas </a:t>
            </a:r>
            <a:r>
              <a:rPr lang="fr-FR" dirty="0"/>
              <a:t>las expectativas para el </a:t>
            </a:r>
            <a:r>
              <a:rPr lang="fr-FR" dirty="0" err="1"/>
              <a:t>año siguiente</a:t>
            </a:r>
            <a:r>
              <a:rPr lang="fr-FR" dirty="0"/>
              <a:t>, </a:t>
            </a:r>
            <a:r>
              <a:rPr lang="fr-FR" dirty="0" err="1"/>
              <a:t>se </a:t>
            </a:r>
            <a:r>
              <a:rPr lang="fr-FR" dirty="0" err="1"/>
              <a:t>elabora </a:t>
            </a:r>
            <a:r>
              <a:rPr lang="fr-FR" dirty="0"/>
              <a:t>una </a:t>
            </a:r>
            <a:r>
              <a:rPr lang="fr-FR" dirty="0" err="1"/>
              <a:t>previsión </a:t>
            </a:r>
            <a:r>
              <a:rPr lang="fr-FR" dirty="0"/>
              <a:t>para </a:t>
            </a:r>
            <a:r>
              <a:rPr lang="fr-FR" dirty="0" err="1"/>
              <a:t>estimar </a:t>
            </a:r>
            <a:r>
              <a:rPr lang="fr-FR" dirty="0"/>
              <a:t>los </a:t>
            </a:r>
            <a:r>
              <a:rPr lang="fr-FR" dirty="0" err="1"/>
              <a:t>resultados que </a:t>
            </a:r>
            <a:r>
              <a:rPr lang="fr-FR" dirty="0" err="1"/>
              <a:t>se espera </a:t>
            </a:r>
            <a:r>
              <a:rPr lang="fr-FR" dirty="0"/>
              <a:t>que </a:t>
            </a:r>
            <a:r>
              <a:rPr lang="fr-FR" dirty="0" err="1"/>
              <a:t>produzcan </a:t>
            </a:r>
            <a:r>
              <a:rPr lang="fr-FR" dirty="0"/>
              <a:t>las cifras </a:t>
            </a:r>
            <a:r>
              <a:rPr lang="fr-FR" dirty="0" err="1"/>
              <a:t>presupuestadas</a:t>
            </a:r>
            <a:r>
              <a:rPr lang="fr-FR" dirty="0"/>
              <a:t>. </a:t>
            </a:r>
            <a:r>
              <a:rPr lang="fr-FR" dirty="0" err="1"/>
              <a:t>En esencia</a:t>
            </a:r>
            <a:r>
              <a:rPr lang="fr-FR" dirty="0"/>
              <a:t>, una </a:t>
            </a:r>
            <a:r>
              <a:rPr lang="fr-FR" dirty="0" err="1"/>
              <a:t>previsión</a:t>
            </a:r>
            <a:r>
              <a:rPr lang="fr-FR" dirty="0"/>
              <a:t> presupuestaria </a:t>
            </a:r>
            <a:r>
              <a:rPr lang="fr-FR" dirty="0" err="1"/>
              <a:t>pretende predecir </a:t>
            </a:r>
            <a:r>
              <a:rPr lang="fr-FR" dirty="0"/>
              <a:t>los </a:t>
            </a:r>
            <a:r>
              <a:rPr lang="fr-FR" dirty="0" err="1"/>
              <a:t>resultados </a:t>
            </a:r>
            <a:r>
              <a:rPr lang="fr-FR" dirty="0" err="1"/>
              <a:t>previstos </a:t>
            </a:r>
            <a:r>
              <a:rPr lang="fr-FR" dirty="0"/>
              <a:t>si </a:t>
            </a:r>
            <a:r>
              <a:rPr lang="fr-FR" dirty="0" err="1"/>
              <a:t>se respeta </a:t>
            </a:r>
            <a:r>
              <a:rPr lang="fr-FR" dirty="0"/>
              <a:t>el presupuesto</a:t>
            </a:r>
            <a:r>
              <a:rPr lang="fr-FR" dirty="0"/>
              <a:t>.</a:t>
            </a:r>
          </a:p>
          <a:p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err="1"/>
              <a:t>Previsión </a:t>
            </a:r>
            <a:r>
              <a:rPr lang="fr-FR" sz="3600" dirty="0"/>
              <a:t>presupuestaria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91F74-3431-8902-FF01-F835FB4D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536072DB-1B54-7C91-6710-75CE85B79C0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D3F2F9D-07CE-0EB9-D10E-27D1D0ACA7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2885229F-5470-8908-2C52-1977C8698F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Un presupuesto </a:t>
            </a:r>
            <a:r>
              <a:rPr lang="fr-FR" dirty="0" err="1"/>
              <a:t>esboza </a:t>
            </a:r>
            <a:r>
              <a:rPr lang="fr-FR" dirty="0" err="1"/>
              <a:t>los </a:t>
            </a:r>
            <a:r>
              <a:rPr lang="fr-FR" dirty="0"/>
              <a:t>objetivos de </a:t>
            </a:r>
            <a:r>
              <a:rPr lang="fr-FR" dirty="0" err="1"/>
              <a:t>una organización </a:t>
            </a:r>
            <a:r>
              <a:rPr lang="fr-FR" dirty="0" err="1"/>
              <a:t>para el año siguiente </a:t>
            </a:r>
            <a:r>
              <a:rPr lang="fr-FR" dirty="0"/>
              <a:t>y sirve de </a:t>
            </a:r>
            <a:r>
              <a:rPr lang="fr-FR" dirty="0"/>
              <a:t>hoja de ruta </a:t>
            </a:r>
            <a:r>
              <a:rPr lang="fr-FR" dirty="0" err="1"/>
              <a:t>financiera </a:t>
            </a:r>
            <a:r>
              <a:rPr lang="fr-FR" dirty="0"/>
              <a:t>para orientar a los responsables empresariales en la </a:t>
            </a:r>
            <a:r>
              <a:rPr lang="fr-FR" dirty="0" err="1"/>
              <a:t>toma de decisiones</a:t>
            </a:r>
            <a:r>
              <a:rPr lang="fr-FR" dirty="0"/>
              <a:t>. </a:t>
            </a:r>
            <a:r>
              <a:rPr lang="fr-FR" dirty="0" err="1"/>
              <a:t>A menudo </a:t>
            </a:r>
            <a:r>
              <a:rPr lang="fr-FR" dirty="0" err="1"/>
              <a:t>se compara </a:t>
            </a:r>
            <a:r>
              <a:rPr lang="fr-FR" dirty="0"/>
              <a:t>con los </a:t>
            </a:r>
            <a:r>
              <a:rPr lang="fr-FR" dirty="0"/>
              <a:t>resultados </a:t>
            </a:r>
            <a:r>
              <a:rPr lang="fr-FR" dirty="0" err="1"/>
              <a:t>reales </a:t>
            </a:r>
            <a:r>
              <a:rPr lang="fr-FR" dirty="0"/>
              <a:t>y se </a:t>
            </a:r>
            <a:r>
              <a:rPr lang="fr-FR" dirty="0" err="1"/>
              <a:t>complementa </a:t>
            </a:r>
            <a:r>
              <a:rPr lang="fr-FR" dirty="0"/>
              <a:t>con </a:t>
            </a:r>
            <a:r>
              <a:rPr lang="fr-FR" dirty="0" err="1"/>
              <a:t>un análisis de </a:t>
            </a:r>
            <a:r>
              <a:rPr lang="fr-FR" dirty="0"/>
              <a:t>las variaciones </a:t>
            </a:r>
            <a:r>
              <a:rPr lang="fr-FR" dirty="0"/>
              <a:t>para </a:t>
            </a:r>
            <a:r>
              <a:rPr lang="fr-FR" dirty="0" err="1"/>
              <a:t>explicar </a:t>
            </a:r>
            <a:r>
              <a:rPr lang="fr-FR" dirty="0" err="1"/>
              <a:t>las </a:t>
            </a:r>
            <a:r>
              <a:rPr lang="fr-FR" dirty="0" err="1"/>
              <a:t>diferencias </a:t>
            </a:r>
            <a:r>
              <a:rPr lang="fr-FR" dirty="0" err="1"/>
              <a:t>con respecto a </a:t>
            </a:r>
            <a:r>
              <a:rPr lang="fr-FR" dirty="0"/>
              <a:t>las expectativas. Los presupuestos </a:t>
            </a:r>
            <a:r>
              <a:rPr lang="fr-FR" dirty="0" err="1"/>
              <a:t>suelen ser </a:t>
            </a:r>
            <a:r>
              <a:rPr lang="fr-FR" dirty="0"/>
              <a:t>planes </a:t>
            </a:r>
            <a:r>
              <a:rPr lang="fr-FR" dirty="0" err="1"/>
              <a:t>financieros </a:t>
            </a:r>
            <a:r>
              <a:rPr lang="fr-FR" dirty="0" err="1"/>
              <a:t>estáticos </a:t>
            </a:r>
            <a:r>
              <a:rPr lang="fr-FR" dirty="0" err="1"/>
              <a:t>que sólo </a:t>
            </a:r>
            <a:r>
              <a:rPr lang="fr-FR" dirty="0" err="1"/>
              <a:t>se actualizan </a:t>
            </a:r>
            <a:r>
              <a:rPr lang="fr-FR" dirty="0"/>
              <a:t>una vez </a:t>
            </a:r>
            <a:r>
              <a:rPr lang="fr-FR" dirty="0" err="1"/>
              <a:t>al año</a:t>
            </a:r>
            <a:r>
              <a:rPr lang="fr-FR" dirty="0"/>
              <a:t>.</a:t>
            </a:r>
          </a:p>
          <a:p>
            <a:r>
              <a:rPr lang="fr-FR" dirty="0" err="1"/>
              <a:t>En cambio</a:t>
            </a:r>
            <a:r>
              <a:rPr lang="fr-FR" dirty="0"/>
              <a:t>, una </a:t>
            </a:r>
            <a:r>
              <a:rPr lang="fr-FR" dirty="0" err="1"/>
              <a:t>previsión </a:t>
            </a:r>
            <a:r>
              <a:rPr lang="fr-FR" dirty="0" err="1"/>
              <a:t>aprovecha </a:t>
            </a:r>
            <a:r>
              <a:rPr lang="fr-FR" dirty="0"/>
              <a:t>los datos </a:t>
            </a:r>
            <a:r>
              <a:rPr lang="fr-FR" dirty="0" err="1"/>
              <a:t>históricos </a:t>
            </a:r>
            <a:r>
              <a:rPr lang="fr-FR" dirty="0"/>
              <a:t>para </a:t>
            </a:r>
            <a:r>
              <a:rPr lang="fr-FR" dirty="0" err="1"/>
              <a:t>predecir </a:t>
            </a:r>
            <a:r>
              <a:rPr lang="fr-FR" dirty="0" err="1"/>
              <a:t>lo que </a:t>
            </a:r>
            <a:r>
              <a:rPr lang="fr-FR" dirty="0" err="1"/>
              <a:t>es probable </a:t>
            </a:r>
            <a:r>
              <a:rPr lang="fr-FR" dirty="0"/>
              <a:t>que </a:t>
            </a:r>
            <a:r>
              <a:rPr lang="fr-FR" dirty="0" err="1"/>
              <a:t>consiga </a:t>
            </a:r>
            <a:r>
              <a:rPr lang="fr-FR" dirty="0" err="1"/>
              <a:t>la organización</a:t>
            </a:r>
            <a:r>
              <a:rPr lang="fr-FR" dirty="0"/>
              <a:t>. </a:t>
            </a:r>
            <a:r>
              <a:rPr lang="fr-FR" dirty="0" err="1"/>
              <a:t>Las previsiones </a:t>
            </a:r>
            <a:r>
              <a:rPr lang="fr-FR" dirty="0" err="1"/>
              <a:t>suelen </a:t>
            </a:r>
            <a:r>
              <a:rPr lang="fr-FR" dirty="0" err="1"/>
              <a:t>ser menos </a:t>
            </a:r>
            <a:r>
              <a:rPr lang="fr-FR" dirty="0" err="1"/>
              <a:t>detalladas </a:t>
            </a:r>
            <a:r>
              <a:rPr lang="fr-FR" dirty="0"/>
              <a:t>y </a:t>
            </a:r>
            <a:r>
              <a:rPr lang="fr-FR" dirty="0" err="1"/>
              <a:t>agrupan </a:t>
            </a:r>
            <a:r>
              <a:rPr lang="fr-FR" dirty="0"/>
              <a:t>los ingresos y los </a:t>
            </a:r>
            <a:r>
              <a:rPr lang="fr-FR" dirty="0" err="1"/>
              <a:t>gastos </a:t>
            </a:r>
            <a:r>
              <a:rPr lang="fr-FR" dirty="0" err="1"/>
              <a:t>en términos generales</a:t>
            </a:r>
            <a:r>
              <a:rPr lang="fr-FR" dirty="0"/>
              <a:t>. </a:t>
            </a:r>
            <a:r>
              <a:rPr lang="fr-FR" dirty="0" err="1"/>
              <a:t>A diferencia de </a:t>
            </a:r>
            <a:r>
              <a:rPr lang="fr-FR" dirty="0"/>
              <a:t>los presupuestos, las </a:t>
            </a:r>
            <a:r>
              <a:rPr lang="fr-FR" dirty="0" err="1"/>
              <a:t>previsiones </a:t>
            </a:r>
            <a:r>
              <a:rPr lang="fr-FR" dirty="0" err="1"/>
              <a:t>se actualizan </a:t>
            </a:r>
            <a:r>
              <a:rPr lang="fr-FR" dirty="0" err="1"/>
              <a:t>periódicamente </a:t>
            </a:r>
            <a:r>
              <a:rPr lang="fr-FR" dirty="0"/>
              <a:t>y </a:t>
            </a:r>
            <a:r>
              <a:rPr lang="fr-FR" dirty="0" err="1"/>
              <a:t>actúan </a:t>
            </a:r>
            <a:r>
              <a:rPr lang="fr-FR" dirty="0"/>
              <a:t>como </a:t>
            </a:r>
            <a:r>
              <a:rPr lang="fr-FR" dirty="0" err="1"/>
              <a:t>modelos </a:t>
            </a:r>
            <a:r>
              <a:rPr lang="fr-FR" dirty="0" err="1"/>
              <a:t>financieros </a:t>
            </a:r>
            <a:r>
              <a:rPr lang="fr-FR" dirty="0" err="1"/>
              <a:t>dinámicos</a:t>
            </a:r>
            <a:r>
              <a:rPr lang="fr-FR" dirty="0"/>
              <a:t>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10EFF17F-85B6-2D0E-A5A1-C2B0B05C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err="1"/>
              <a:t>Previsión </a:t>
            </a:r>
            <a:r>
              <a:rPr lang="fr-FR" sz="3600" dirty="0"/>
              <a:t>presupuestaria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5502689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6="http://schemas.microsoft.com/office/powerpoint/2015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8998051-ACCF-0CA6-480B-CC16372C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Ejemplo de presupuesto previsto</a:t>
            </a:r>
          </a:p>
        </p:txBody>
      </p:sp>
      <p:pic>
        <p:nvPicPr>
          <p:cNvPr id="14" name="Image 13" descr="Une image contenant texte, capture d’écran, nombre, Parallèle&#10;&#10;Description générée automatiquement">
            <a:extLst>
              <a:ext uri="{FF2B5EF4-FFF2-40B4-BE49-F238E27FC236}">
                <a16:creationId xmlns:a16="http://schemas.microsoft.com/office/drawing/2014/main" id="{5A1BFE97-2F28-D24E-6396-DDB902523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92" y="492566"/>
            <a:ext cx="5765676" cy="49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1152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60FC0-6690-8A5C-4E59-A0210AF1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Flujo de caja y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beneficios</a:t>
            </a:r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¿cuáles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son las diferencias</a:t>
            </a:r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?</a:t>
            </a:r>
            <a:endParaRPr lang="fr-FR" dirty="0"/>
          </a:p>
        </p:txBody>
      </p:sp>
      <p:pic>
        <p:nvPicPr>
          <p:cNvPr id="6" name="Média en ligne 5" descr="Cash Flow vs. Profit: What’s the Difference? | Business: Explained">
            <a:hlinkClick r:id="" action="ppaction://media"/>
            <a:extLst>
              <a:ext uri="{FF2B5EF4-FFF2-40B4-BE49-F238E27FC236}">
                <a16:creationId xmlns:a16="http://schemas.microsoft.com/office/drawing/2014/main" id="{AAB4577C-0372-F614-7383-3FDAB5D36C5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48653" y="1943015"/>
            <a:ext cx="7494694" cy="42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7EAC-7A30-6DFF-5F46-761F45709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04F11DE2-D6E6-4B04-1EDC-5E1E2CB3F3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C82EFAA-2C0C-19E6-768A-CFEAD0B0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Un </a:t>
            </a:r>
            <a:r>
              <a:rPr lang="fr-FR" dirty="0" err="1"/>
              <a:t>estado de </a:t>
            </a:r>
            <a:r>
              <a:rPr lang="fr-FR" dirty="0"/>
              <a:t>flujos de tesorería </a:t>
            </a:r>
            <a:r>
              <a:rPr lang="fr-FR" dirty="0"/>
              <a:t>(CFS) registra los </a:t>
            </a:r>
            <a:r>
              <a:rPr lang="fr-FR" dirty="0" err="1"/>
              <a:t>movimientos </a:t>
            </a:r>
            <a:r>
              <a:rPr lang="fr-FR" dirty="0"/>
              <a:t>de entrada y salida de efectivo de una empresa, </a:t>
            </a:r>
            <a:r>
              <a:rPr lang="fr-FR" dirty="0" err="1"/>
              <a:t>ofreciendo </a:t>
            </a:r>
            <a:r>
              <a:rPr lang="fr-FR" dirty="0"/>
              <a:t>información </a:t>
            </a:r>
            <a:r>
              <a:rPr lang="fr-FR" dirty="0" err="1"/>
              <a:t>valiosa </a:t>
            </a:r>
            <a:r>
              <a:rPr lang="fr-FR" dirty="0" err="1"/>
              <a:t>sobre </a:t>
            </a:r>
            <a:r>
              <a:rPr lang="fr-FR" dirty="0" err="1"/>
              <a:t>su </a:t>
            </a:r>
            <a:r>
              <a:rPr lang="fr-FR" dirty="0" err="1"/>
              <a:t>estabilidad </a:t>
            </a:r>
            <a:r>
              <a:rPr lang="fr-FR" dirty="0" err="1"/>
              <a:t>financiera </a:t>
            </a:r>
            <a:r>
              <a:rPr lang="fr-FR" dirty="0"/>
              <a:t>y su </a:t>
            </a:r>
            <a:r>
              <a:rPr lang="fr-FR" dirty="0"/>
              <a:t>rendimiento </a:t>
            </a:r>
            <a:r>
              <a:rPr lang="fr-FR" dirty="0" err="1"/>
              <a:t>operativo</a:t>
            </a:r>
            <a:r>
              <a:rPr lang="fr-FR" dirty="0"/>
              <a:t>. </a:t>
            </a:r>
          </a:p>
          <a:p>
            <a:r>
              <a:rPr lang="fr-FR" dirty="0"/>
              <a:t>Permite </a:t>
            </a:r>
            <a:r>
              <a:rPr lang="fr-FR" dirty="0" err="1"/>
              <a:t>evaluar </a:t>
            </a:r>
            <a:r>
              <a:rPr lang="fr-FR" dirty="0" err="1"/>
              <a:t>la eficacia con la que </a:t>
            </a:r>
            <a:r>
              <a:rPr lang="fr-FR" dirty="0"/>
              <a:t>una </a:t>
            </a:r>
            <a:r>
              <a:rPr lang="fr-FR" dirty="0" err="1"/>
              <a:t>empresa </a:t>
            </a:r>
            <a:r>
              <a:rPr lang="fr-FR" dirty="0" err="1"/>
              <a:t>gestiona </a:t>
            </a:r>
            <a:r>
              <a:rPr lang="fr-FR" dirty="0" err="1"/>
              <a:t>sus </a:t>
            </a:r>
            <a:r>
              <a:rPr lang="fr-FR" dirty="0" err="1"/>
              <a:t>recursos de </a:t>
            </a:r>
            <a:r>
              <a:rPr lang="fr-FR" dirty="0"/>
              <a:t>tesorería</a:t>
            </a:r>
            <a:r>
              <a:rPr lang="fr-FR" dirty="0"/>
              <a:t>, </a:t>
            </a:r>
            <a:r>
              <a:rPr lang="fr-FR" dirty="0" err="1"/>
              <a:t>centrándose </a:t>
            </a:r>
            <a:r>
              <a:rPr lang="fr-FR" dirty="0"/>
              <a:t>en </a:t>
            </a:r>
            <a:r>
              <a:rPr lang="fr-FR" dirty="0" err="1"/>
              <a:t>su </a:t>
            </a:r>
            <a:r>
              <a:rPr lang="fr-FR" dirty="0" err="1"/>
              <a:t>capacidad </a:t>
            </a:r>
            <a:r>
              <a:rPr lang="fr-FR" dirty="0"/>
              <a:t>de </a:t>
            </a:r>
            <a:r>
              <a:rPr lang="fr-FR" dirty="0" err="1"/>
              <a:t>generar </a:t>
            </a:r>
            <a:r>
              <a:rPr lang="fr-FR" dirty="0"/>
              <a:t>efectivo para </a:t>
            </a:r>
            <a:r>
              <a:rPr lang="fr-FR" dirty="0" err="1"/>
              <a:t>hacer frente a </a:t>
            </a:r>
            <a:r>
              <a:rPr lang="fr-FR" dirty="0"/>
              <a:t>las obligaciones de </a:t>
            </a:r>
            <a:r>
              <a:rPr lang="fr-FR" dirty="0" err="1"/>
              <a:t>deuda </a:t>
            </a:r>
            <a:r>
              <a:rPr lang="fr-FR" dirty="0"/>
              <a:t>y cubrir </a:t>
            </a:r>
            <a:r>
              <a:rPr lang="fr-FR" dirty="0" err="1"/>
              <a:t>los costes </a:t>
            </a:r>
            <a:r>
              <a:rPr lang="fr-FR" dirty="0" err="1"/>
              <a:t>operativos</a:t>
            </a:r>
            <a:r>
              <a:rPr lang="fr-FR" dirty="0"/>
              <a:t>. </a:t>
            </a:r>
            <a:r>
              <a:rPr lang="fr-FR" dirty="0"/>
              <a:t>Como uno de los </a:t>
            </a:r>
            <a:r>
              <a:rPr lang="fr-FR" dirty="0" err="1"/>
              <a:t>tres </a:t>
            </a:r>
            <a:r>
              <a:rPr lang="fr-FR" dirty="0" err="1"/>
              <a:t>estados </a:t>
            </a:r>
            <a:r>
              <a:rPr lang="fr-FR" dirty="0" err="1"/>
              <a:t>financieros </a:t>
            </a:r>
            <a:r>
              <a:rPr lang="fr-FR" dirty="0" err="1"/>
              <a:t>principales</a:t>
            </a:r>
            <a:r>
              <a:rPr lang="fr-FR" dirty="0"/>
              <a:t>, el CFS </a:t>
            </a:r>
            <a:r>
              <a:rPr lang="fr-FR" dirty="0" err="1"/>
              <a:t>funciona </a:t>
            </a:r>
            <a:r>
              <a:rPr lang="fr-FR" dirty="0" err="1"/>
              <a:t>junto con </a:t>
            </a:r>
            <a:r>
              <a:rPr lang="fr-FR" dirty="0" err="1"/>
              <a:t>el balance </a:t>
            </a:r>
            <a:r>
              <a:rPr lang="fr-FR" dirty="0"/>
              <a:t>y la </a:t>
            </a:r>
            <a:r>
              <a:rPr lang="fr-FR" dirty="0" err="1"/>
              <a:t>cuenta de </a:t>
            </a:r>
            <a:r>
              <a:rPr lang="fr-FR" dirty="0" err="1"/>
              <a:t>resultados </a:t>
            </a:r>
            <a:r>
              <a:rPr lang="fr-FR" dirty="0"/>
              <a:t>para </a:t>
            </a:r>
            <a:r>
              <a:rPr lang="fr-FR" dirty="0" err="1"/>
              <a:t>ofrecer una visión completa de </a:t>
            </a:r>
            <a:r>
              <a:rPr lang="fr-FR" dirty="0" err="1"/>
              <a:t>la salud </a:t>
            </a:r>
            <a:r>
              <a:rPr lang="fr-FR" dirty="0" err="1"/>
              <a:t>financiera </a:t>
            </a:r>
            <a:r>
              <a:rPr lang="fr-FR" dirty="0" err="1"/>
              <a:t>de una empresa</a:t>
            </a:r>
            <a:r>
              <a:rPr lang="fr-FR" dirty="0"/>
              <a:t>. </a:t>
            </a:r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DBA640C-87C1-D2BE-A27D-E5F9751F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err="1"/>
              <a:t>Estado de </a:t>
            </a:r>
            <a:r>
              <a:rPr lang="fr-FR" sz="3600" dirty="0"/>
              <a:t>tesorería</a:t>
            </a:r>
            <a:endParaRPr lang="es-ES" dirty="0"/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6B7A4598-3E14-9F90-C845-777BE1A1DE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0875703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F6800-432A-2236-9C56-C86ABBF5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43637530-7C89-147C-5AA4-6C1271E16A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3884E4B-96E9-2390-71AB-17681B5D44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9" y="1723768"/>
            <a:ext cx="5518898" cy="3199914"/>
          </a:xfrm>
        </p:spPr>
        <p:txBody>
          <a:bodyPr/>
          <a:lstStyle/>
          <a:p>
            <a:r>
              <a:rPr lang="fr-FR" dirty="0" err="1"/>
              <a:t>El estado de </a:t>
            </a:r>
            <a:r>
              <a:rPr lang="fr-FR" dirty="0"/>
              <a:t>flujos de tesorería </a:t>
            </a:r>
            <a:r>
              <a:rPr lang="fr-FR" dirty="0" err="1"/>
              <a:t>difiere del </a:t>
            </a:r>
            <a:r>
              <a:rPr lang="fr-FR" dirty="0" err="1"/>
              <a:t>balance </a:t>
            </a:r>
            <a:r>
              <a:rPr lang="fr-FR" dirty="0"/>
              <a:t>y de la </a:t>
            </a:r>
            <a:r>
              <a:rPr lang="fr-FR" dirty="0" err="1"/>
              <a:t>cuenta de </a:t>
            </a:r>
            <a:r>
              <a:rPr lang="fr-FR" dirty="0" err="1"/>
              <a:t>resultados </a:t>
            </a:r>
            <a:r>
              <a:rPr lang="fr-FR" dirty="0"/>
              <a:t>en que </a:t>
            </a:r>
            <a:r>
              <a:rPr lang="fr-FR" dirty="0" err="1"/>
              <a:t>excluye </a:t>
            </a:r>
            <a:r>
              <a:rPr lang="fr-FR" dirty="0"/>
              <a:t>las transacciones no monetarias </a:t>
            </a:r>
            <a:r>
              <a:rPr lang="fr-FR" dirty="0" err="1"/>
              <a:t>exigidas </a:t>
            </a:r>
            <a:r>
              <a:rPr lang="fr-FR" dirty="0" err="1"/>
              <a:t>por </a:t>
            </a:r>
            <a:r>
              <a:rPr lang="fr-FR" dirty="0" err="1"/>
              <a:t>la contabilidad </a:t>
            </a:r>
            <a:r>
              <a:rPr lang="fr-FR" dirty="0" err="1"/>
              <a:t>de devengo</a:t>
            </a:r>
            <a:r>
              <a:rPr lang="fr-FR" dirty="0"/>
              <a:t>, </a:t>
            </a:r>
            <a:r>
              <a:rPr lang="fr-FR" dirty="0" err="1"/>
              <a:t>como </a:t>
            </a:r>
            <a:r>
              <a:rPr lang="fr-FR" dirty="0" err="1"/>
              <a:t>la depreciación</a:t>
            </a:r>
            <a:r>
              <a:rPr lang="fr-FR" dirty="0"/>
              <a:t>, </a:t>
            </a:r>
            <a:r>
              <a:rPr lang="fr-FR" dirty="0"/>
              <a:t>los impuestos </a:t>
            </a:r>
            <a:r>
              <a:rPr lang="fr-FR" dirty="0" err="1"/>
              <a:t>diferidos</a:t>
            </a:r>
            <a:r>
              <a:rPr lang="fr-FR" dirty="0"/>
              <a:t>, </a:t>
            </a:r>
            <a:r>
              <a:rPr lang="fr-FR" dirty="0" err="1"/>
              <a:t>las cancelaciones de </a:t>
            </a:r>
            <a:r>
              <a:rPr lang="fr-FR" dirty="0" err="1"/>
              <a:t>deudas in</a:t>
            </a:r>
            <a:r>
              <a:rPr lang="fr-FR" dirty="0" err="1"/>
              <a:t>cobrables </a:t>
            </a:r>
            <a:r>
              <a:rPr lang="fr-FR" dirty="0"/>
              <a:t>y las </a:t>
            </a:r>
            <a:r>
              <a:rPr lang="fr-FR" dirty="0"/>
              <a:t>ventas </a:t>
            </a:r>
            <a:r>
              <a:rPr lang="fr-FR" dirty="0" err="1"/>
              <a:t>a crédito </a:t>
            </a:r>
            <a:r>
              <a:rPr lang="fr-FR" dirty="0" err="1"/>
              <a:t>en las que </a:t>
            </a:r>
            <a:r>
              <a:rPr lang="fr-FR" dirty="0" err="1"/>
              <a:t>aún </a:t>
            </a:r>
            <a:r>
              <a:rPr lang="fr-FR" dirty="0"/>
              <a:t>no </a:t>
            </a:r>
            <a:r>
              <a:rPr lang="fr-FR" dirty="0" err="1"/>
              <a:t>se</a:t>
            </a:r>
            <a:r>
              <a:rPr lang="fr-FR" dirty="0"/>
              <a:t> han </a:t>
            </a:r>
            <a:r>
              <a:rPr lang="fr-FR" dirty="0" err="1"/>
              <a:t>cobrado </a:t>
            </a:r>
            <a:r>
              <a:rPr lang="fr-FR" dirty="0" err="1"/>
              <a:t>las cuentas por cobrar</a:t>
            </a:r>
            <a:r>
              <a:rPr lang="fr-FR" dirty="0"/>
              <a:t>.</a:t>
            </a:r>
          </a:p>
          <a:p>
            <a:r>
              <a:rPr lang="fr-FR" dirty="0" err="1"/>
              <a:t>Sus </a:t>
            </a:r>
            <a:r>
              <a:rPr lang="fr-FR" dirty="0" err="1"/>
              <a:t>objetivos principales </a:t>
            </a:r>
            <a:r>
              <a:rPr lang="fr-FR" dirty="0"/>
              <a:t>son: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/>
              <a:t>Proporcionan </a:t>
            </a:r>
            <a:r>
              <a:rPr lang="fr-FR" dirty="0"/>
              <a:t>información </a:t>
            </a:r>
            <a:r>
              <a:rPr lang="fr-FR" dirty="0" err="1"/>
              <a:t>sobre </a:t>
            </a:r>
            <a:r>
              <a:rPr lang="fr-FR" dirty="0" err="1"/>
              <a:t>la liquidez</a:t>
            </a:r>
            <a:r>
              <a:rPr lang="fr-FR" dirty="0"/>
              <a:t>, la </a:t>
            </a:r>
            <a:r>
              <a:rPr lang="fr-FR" dirty="0" err="1"/>
              <a:t>solvencia </a:t>
            </a:r>
            <a:r>
              <a:rPr lang="fr-FR" dirty="0"/>
              <a:t>y la </a:t>
            </a:r>
            <a:r>
              <a:rPr lang="fr-FR" dirty="0" err="1"/>
              <a:t>flexibilidad </a:t>
            </a:r>
            <a:r>
              <a:rPr lang="fr-FR" dirty="0" err="1"/>
              <a:t>financiera </a:t>
            </a:r>
            <a:r>
              <a:rPr lang="fr-FR" dirty="0"/>
              <a:t>de una </a:t>
            </a:r>
            <a:r>
              <a:rPr lang="fr-FR" dirty="0" err="1"/>
              <a:t>empresa </a:t>
            </a:r>
            <a:r>
              <a:rPr lang="fr-FR" dirty="0"/>
              <a:t>(la </a:t>
            </a:r>
            <a:r>
              <a:rPr lang="fr-FR" dirty="0" err="1"/>
              <a:t>capacidad </a:t>
            </a:r>
            <a:r>
              <a:rPr lang="fr-FR" dirty="0"/>
              <a:t>de </a:t>
            </a:r>
            <a:r>
              <a:rPr lang="fr-FR" dirty="0" err="1"/>
              <a:t>adaptar </a:t>
            </a:r>
            <a:r>
              <a:rPr lang="fr-FR" dirty="0"/>
              <a:t>los flujos de caja a las </a:t>
            </a:r>
            <a:r>
              <a:rPr lang="fr-FR" dirty="0" err="1"/>
              <a:t>circunstancias </a:t>
            </a:r>
            <a:r>
              <a:rPr lang="fr-FR" dirty="0" err="1"/>
              <a:t>cambiantes</a:t>
            </a:r>
            <a:r>
              <a:rPr lang="fr-FR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Ayudar a </a:t>
            </a:r>
            <a:r>
              <a:rPr lang="fr-FR" dirty="0" err="1"/>
              <a:t>prever </a:t>
            </a:r>
            <a:r>
              <a:rPr lang="fr-FR" dirty="0"/>
              <a:t>los flujos de tesorería futuros y </a:t>
            </a:r>
            <a:r>
              <a:rPr lang="fr-FR" dirty="0" err="1"/>
              <a:t>las necesidades de </a:t>
            </a:r>
            <a:r>
              <a:rPr lang="fr-FR" dirty="0" err="1"/>
              <a:t>financiación</a:t>
            </a:r>
            <a:r>
              <a:rPr lang="fr-F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/>
              <a:t>Mejorar </a:t>
            </a:r>
            <a:r>
              <a:rPr lang="fr-FR" dirty="0" err="1"/>
              <a:t>la comparabilidad </a:t>
            </a:r>
            <a:r>
              <a:rPr lang="fr-FR" dirty="0"/>
              <a:t>de los resultados de explotación de </a:t>
            </a:r>
            <a:r>
              <a:rPr lang="fr-FR" dirty="0" err="1"/>
              <a:t>las empresas </a:t>
            </a:r>
            <a:r>
              <a:rPr lang="fr-FR" dirty="0" err="1"/>
              <a:t>eliminando </a:t>
            </a:r>
            <a:r>
              <a:rPr lang="fr-FR" dirty="0"/>
              <a:t>la influencia de los </a:t>
            </a:r>
            <a:r>
              <a:rPr lang="fr-FR" dirty="0" err="1"/>
              <a:t>distintos </a:t>
            </a:r>
            <a:r>
              <a:rPr lang="fr-FR" dirty="0" err="1"/>
              <a:t>métodos contables</a:t>
            </a:r>
            <a:r>
              <a:rPr lang="fr-FR" dirty="0"/>
              <a:t>.</a:t>
            </a:r>
          </a:p>
          <a:p>
            <a:r>
              <a:rPr lang="fr-FR" dirty="0" err="1"/>
              <a:t>El estado de </a:t>
            </a:r>
            <a:r>
              <a:rPr lang="fr-FR" dirty="0"/>
              <a:t>flujos de tesorería </a:t>
            </a:r>
            <a:r>
              <a:rPr lang="fr-FR" dirty="0"/>
              <a:t>se ha </a:t>
            </a:r>
            <a:r>
              <a:rPr lang="fr-FR" dirty="0" err="1"/>
              <a:t>convertido </a:t>
            </a:r>
            <a:r>
              <a:rPr lang="fr-FR" dirty="0"/>
              <a:t>en un </a:t>
            </a:r>
            <a:r>
              <a:rPr lang="fr-FR" dirty="0" err="1"/>
              <a:t>estado financiero estándar </a:t>
            </a:r>
            <a:r>
              <a:rPr lang="fr-FR" dirty="0" err="1"/>
              <a:t>porque </a:t>
            </a:r>
            <a:r>
              <a:rPr lang="fr-FR" dirty="0" err="1"/>
              <a:t>evita </a:t>
            </a:r>
            <a:r>
              <a:rPr lang="fr-FR" dirty="0"/>
              <a:t>asignaciones </a:t>
            </a:r>
            <a:r>
              <a:rPr lang="fr-FR" dirty="0" err="1"/>
              <a:t>que </a:t>
            </a:r>
            <a:r>
              <a:rPr lang="fr-FR" dirty="0" err="1"/>
              <a:t>podrían </a:t>
            </a:r>
            <a:r>
              <a:rPr lang="fr-FR" dirty="0" err="1"/>
              <a:t>variar </a:t>
            </a:r>
            <a:r>
              <a:rPr lang="fr-FR" dirty="0"/>
              <a:t>en función de </a:t>
            </a:r>
            <a:r>
              <a:rPr lang="fr-FR" dirty="0" err="1"/>
              <a:t>distintos </a:t>
            </a:r>
            <a:r>
              <a:rPr lang="fr-FR" dirty="0" err="1"/>
              <a:t>enfoques con</a:t>
            </a:r>
            <a:r>
              <a:rPr lang="fr-FR" dirty="0" err="1"/>
              <a:t>tables</a:t>
            </a:r>
            <a:r>
              <a:rPr lang="fr-FR" dirty="0" err="1"/>
              <a:t>, como </a:t>
            </a:r>
            <a:r>
              <a:rPr lang="fr-FR" dirty="0" err="1"/>
              <a:t>los distintos </a:t>
            </a:r>
            <a:r>
              <a:rPr lang="fr-FR" dirty="0"/>
              <a:t>plazos de </a:t>
            </a:r>
            <a:r>
              <a:rPr lang="fr-FR" dirty="0" err="1"/>
              <a:t>amortización </a:t>
            </a:r>
            <a:r>
              <a:rPr lang="fr-FR" dirty="0"/>
              <a:t>del inmovilizado.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E9A4A412-774B-5230-6A89-AF52705E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46298"/>
            <a:ext cx="5518897" cy="524629"/>
          </a:xfrm>
        </p:spPr>
        <p:txBody>
          <a:bodyPr/>
          <a:lstStyle/>
          <a:p>
            <a:r>
              <a:rPr lang="fr-FR" sz="3600" dirty="0" err="1"/>
              <a:t>Estado de </a:t>
            </a:r>
            <a:r>
              <a:rPr lang="fr-FR" sz="3600" dirty="0"/>
              <a:t>tesorería</a:t>
            </a:r>
            <a:endParaRPr lang="es-ES" dirty="0"/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2D589C1C-094C-F6B0-3C56-9195230E25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3472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955</ap:TotalTime>
  <ap:Words>619</ap:Words>
  <ap:Application>Microsoft Macintosh PowerPoint</ap:Application>
  <ap:PresentationFormat>Grand écran</ap:PresentationFormat>
  <ap:Paragraphs>39</ap:Paragraphs>
  <ap:Slides>13</ap:Slides>
  <ap:Notes>1</ap:Notes>
  <ap:HiddenSlides>0</ap:HiddenSlides>
  <ap:MMClips>3</ap:MMClips>
  <ap:ScaleCrop>false</ap:ScaleCrop>
  <ap:HeadingPairs>
    <vt:vector baseType="variant" size="6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ap:HeadingPairs>
  <ap:TitlesOfParts>
    <vt:vector baseType="lpstr" size="19">
      <vt:lpstr>Arial</vt:lpstr>
      <vt:lpstr>Calibri</vt:lpstr>
      <vt:lpstr>Calibri Light</vt:lpstr>
      <vt:lpstr>Helvetica</vt:lpstr>
      <vt:lpstr>Roboto</vt:lpstr>
      <vt:lpstr>Tema de Office</vt:lpstr>
      <vt:lpstr>Accounting and financial management </vt:lpstr>
      <vt:lpstr>Income statement</vt:lpstr>
      <vt:lpstr>Example of  income statement</vt:lpstr>
      <vt:lpstr>Forecasting budget</vt:lpstr>
      <vt:lpstr>Forecasting budget</vt:lpstr>
      <vt:lpstr>Example of forecasted budget</vt:lpstr>
      <vt:lpstr>Cash flow and benefits: what are the differences?</vt:lpstr>
      <vt:lpstr>Cash flow statement</vt:lpstr>
      <vt:lpstr>Cash flow statement</vt:lpstr>
      <vt:lpstr>Example of forecasted budget</vt:lpstr>
      <vt:lpstr>Balance sheet: what is it?</vt:lpstr>
      <vt:lpstr>Example of forecasted budget</vt:lpstr>
      <vt:lpstr>Présentation PowerPoint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>Communication onProjects</dc:creator>
  <lastModifiedBy>Nicolas Condom</lastModifiedBy>
  <revision>74</revision>
  <dcterms:created xsi:type="dcterms:W3CDTF">2022-11-23T09:11:19.0000000Z</dcterms:created>
  <dcterms:modified xsi:type="dcterms:W3CDTF">2024-11-21T10:54:47.0000000Z</dcterms:modified>
  <keywords>, docId:FBAD2CD8883639967FAFBC79E99C35D5</keywords>
</coreProperties>
</file>