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265" r:id="rId3"/>
    <p:sldId id="269" r:id="rId4"/>
    <p:sldId id="267" r:id="rId5"/>
    <p:sldId id="270" r:id="rId6"/>
    <p:sldId id="271" r:id="rId7"/>
    <p:sldId id="266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32"/>
    <a:srgbClr val="59AF37"/>
    <a:srgbClr val="EEFAEE"/>
    <a:srgbClr val="914B91"/>
    <a:srgbClr val="FAFAFA"/>
    <a:srgbClr val="F4BD02"/>
    <a:srgbClr val="ED7F21"/>
    <a:srgbClr val="0283C8"/>
    <a:srgbClr val="A1CE3B"/>
    <a:srgbClr val="EB3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725"/>
  </p:normalViewPr>
  <p:slideViewPr>
    <p:cSldViewPr snapToGrid="0">
      <p:cViewPr varScale="1">
        <p:scale>
          <a:sx n="107" d="100"/>
          <a:sy n="107" d="100"/>
        </p:scale>
        <p:origin x="9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512B98-3EF1-1532-721F-AD493468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D1CCDC-D576-1781-AC4A-03D47E02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0EA7-C261-B646-9A69-ED40B18A742F}" type="datetimeFigureOut">
              <a:rPr lang="es-ES" smtClean="0"/>
              <a:t>08/04/2025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56BECC-291C-C7D2-3311-6B6A7EF4F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D23E2-60D1-1FDA-EA54-C42453778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CEB4-FAC7-6F46-BD43-80309A1EEDA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8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C5FF-4360-6D43-8E4E-D12D2397760D}" type="datetimeFigureOut">
              <a:rPr lang="es-ES" smtClean="0"/>
              <a:t>08/04/2025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ADFC-EDDC-C84D-89DC-F49CAFA8C32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0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3DCE625-57C6-200A-6060-032B50108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7" y="5913519"/>
            <a:ext cx="5501096" cy="3795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.: Meeting, </a:t>
            </a:r>
            <a:r>
              <a:rPr lang="es-ES" dirty="0" err="1"/>
              <a:t>venue</a:t>
            </a:r>
            <a:r>
              <a:rPr lang="es-ES" dirty="0"/>
              <a:t> &amp; date)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8E08D27-259F-6B63-15D8-531EF6F33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8" y="2704104"/>
            <a:ext cx="5532995" cy="189993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Write the title</a:t>
            </a:r>
            <a:br>
              <a:rPr lang="en-US" dirty="0"/>
            </a:br>
            <a:r>
              <a:rPr lang="en-US" dirty="0"/>
              <a:t>of your presentation here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CDABE45-3A6C-294B-2C1F-193716957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29" y="564944"/>
            <a:ext cx="3831771" cy="102216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8CA58D3-0445-4A8C-CD51-8787074A2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98" r="5861"/>
          <a:stretch/>
        </p:blipFill>
        <p:spPr>
          <a:xfrm>
            <a:off x="7638749" y="2498397"/>
            <a:ext cx="4553251" cy="28255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95832E0-169F-9770-7FA3-7FA4D22326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613" y="1851993"/>
            <a:ext cx="2617666" cy="129280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77D0581-0FD5-68D9-A8E0-EF31642B4F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251"/>
          <a:stretch/>
        </p:blipFill>
        <p:spPr>
          <a:xfrm rot="10800000">
            <a:off x="8360804" y="0"/>
            <a:ext cx="2768600" cy="102525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14190DA-39DA-CB9B-E034-5A3CDAE0019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24350">
            <a:off x="4795643" y="-351772"/>
            <a:ext cx="2577663" cy="1986317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C9AA8283-52B3-8F3A-114D-AFD6C370F9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94238" y="514059"/>
            <a:ext cx="1230829" cy="124776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31E3F-8903-86C5-677E-408AD7B1B0D0}"/>
              </a:ext>
            </a:extLst>
          </p:cNvPr>
          <p:cNvSpPr txBox="1"/>
          <p:nvPr userDrawn="1"/>
        </p:nvSpPr>
        <p:spPr>
          <a:xfrm>
            <a:off x="7061200" y="5632496"/>
            <a:ext cx="466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69EAAB-3A69-9DCB-7125-BF2B18AF4933}"/>
              </a:ext>
            </a:extLst>
          </p:cNvPr>
          <p:cNvSpPr txBox="1"/>
          <p:nvPr userDrawn="1"/>
        </p:nvSpPr>
        <p:spPr>
          <a:xfrm>
            <a:off x="7067911" y="5295886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</p:spTree>
    <p:extLst>
      <p:ext uri="{BB962C8B-B14F-4D97-AF65-F5344CB8AC3E}">
        <p14:creationId xmlns:p14="http://schemas.microsoft.com/office/powerpoint/2010/main" val="36528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DFB287-0AA5-A79E-1197-E9F97C1AE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022" y="1313558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8AAB59A8-8A7F-EF7A-942E-225D0DE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98AD08D-CD59-BCC3-DD13-F9F77BC71BA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08/04/2025</a:t>
            </a:fld>
            <a:endParaRPr lang="es-ES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1F304CA-DAA3-5EFE-1288-BFC1290B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‹Nr.›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8F78307-0891-1B50-F2F7-DA6D0667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3350012-2EF9-17E4-CA8D-499F47589936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0D79F-DCDA-7F3B-0B9A-672FEC1B2C5A}"/>
              </a:ext>
            </a:extLst>
          </p:cNvPr>
          <p:cNvSpPr/>
          <p:nvPr userDrawn="1"/>
        </p:nvSpPr>
        <p:spPr>
          <a:xfrm>
            <a:off x="0" y="0"/>
            <a:ext cx="366848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30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EDD4D3A8-074B-314C-97F5-1554D3975D1F}"/>
              </a:ext>
            </a:extLst>
          </p:cNvPr>
          <p:cNvSpPr/>
          <p:nvPr userDrawn="1"/>
        </p:nvSpPr>
        <p:spPr>
          <a:xfrm rot="16200000">
            <a:off x="694336" y="1294844"/>
            <a:ext cx="4844315" cy="4844315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07B52-02C9-3A8B-D778-2E05B3C0B5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0886" y="3061991"/>
            <a:ext cx="5709839" cy="27497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9DAF09-7083-1FE3-70AE-D40CD47AD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227" y="1803213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70B5539-8C61-B9FD-B0E5-E1F8352D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61644D17-64BC-8382-B404-BABBD65802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08/04/2025</a:t>
            </a:fld>
            <a:endParaRPr lang="es-ES" dirty="0"/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5EFF03AE-FCCA-1618-7596-D2EFD3FC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5526418-A556-1FB9-715C-C04660A1ED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7780" y="2637876"/>
            <a:ext cx="57094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0CC7817-1D40-B77A-194A-A5B4E327A4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022216" y="1651049"/>
            <a:ext cx="4192629" cy="4135448"/>
          </a:xfrm>
          <a:prstGeom prst="teardrop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FD9C54A-EF26-D595-8F73-F47F47415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A4D294EA-5354-9A3E-4C00-7C8DA214F1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466978" cy="53936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Photo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B31038-3C86-073E-FE67-EF654A7300A4}"/>
              </a:ext>
            </a:extLst>
          </p:cNvPr>
          <p:cNvSpPr/>
          <p:nvPr userDrawn="1"/>
        </p:nvSpPr>
        <p:spPr>
          <a:xfrm>
            <a:off x="9711" y="5405209"/>
            <a:ext cx="5466978" cy="1464365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14B91"/>
              </a:solidFill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477C188-B185-BC8E-5B29-056209F89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15" y="5777948"/>
            <a:ext cx="4564711" cy="83364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A230D1-4DC4-C22C-055A-2B848645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3F3D7FE6-E816-0D48-5650-237BEEC9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3FE66DC-D7C7-7319-881F-03CD96E16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749473"/>
            <a:ext cx="5518898" cy="319991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83A05F5-7C73-ADA2-BA09-69850603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90695"/>
            <a:ext cx="55188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FC9674BD-66DA-6FBC-22B2-DA8994429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325358"/>
            <a:ext cx="55188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6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E24DBEF-F88A-FCAA-67AF-74CE896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1976DB7-F157-08AD-64A0-E64B8AD6FE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08/04/2025</a:t>
            </a:fld>
            <a:endParaRPr lang="es-ES" dirty="0"/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4F848A6-7441-798B-5865-66F4F8C9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‹Nr.›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D76FEDE-B713-02B3-BD37-12F73C85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12102B-DCFD-4602-AA3B-4E67B99433A0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A05D1E60-AD83-11FC-560E-09695B6F4538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7B5B11CC-AB9C-186A-22F4-601B36B27936}"/>
              </a:ext>
            </a:extLst>
          </p:cNvPr>
          <p:cNvSpPr txBox="1"/>
          <p:nvPr userDrawn="1"/>
        </p:nvSpPr>
        <p:spPr>
          <a:xfrm>
            <a:off x="6524262" y="917185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</a:p>
        </p:txBody>
      </p:sp>
      <p:pic>
        <p:nvPicPr>
          <p:cNvPr id="37" name="Imagen 3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5B01F8-8B24-9EED-7771-70E8BE5E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" y="5172541"/>
            <a:ext cx="1318740" cy="1336888"/>
          </a:xfrm>
          <a:prstGeom prst="rect">
            <a:avLst/>
          </a:prstGeom>
        </p:spPr>
      </p:pic>
      <p:sp>
        <p:nvSpPr>
          <p:cNvPr id="40" name="CuadroTexto 25">
            <a:extLst>
              <a:ext uri="{FF2B5EF4-FFF2-40B4-BE49-F238E27FC236}">
                <a16:creationId xmlns:a16="http://schemas.microsoft.com/office/drawing/2014/main" id="{C0869E09-A581-6C37-38B7-8CB999722540}"/>
              </a:ext>
            </a:extLst>
          </p:cNvPr>
          <p:cNvSpPr txBox="1"/>
          <p:nvPr userDrawn="1"/>
        </p:nvSpPr>
        <p:spPr>
          <a:xfrm>
            <a:off x="6524262" y="3238488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D04E495-B4A8-6FBC-8D25-B63F632A0C62}"/>
              </a:ext>
            </a:extLst>
          </p:cNvPr>
          <p:cNvCxnSpPr>
            <a:cxnSpLocks/>
          </p:cNvCxnSpPr>
          <p:nvPr userDrawn="1"/>
        </p:nvCxnSpPr>
        <p:spPr>
          <a:xfrm>
            <a:off x="6620436" y="351993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12F79D-7F54-5901-610D-56B38DC82DE0}"/>
              </a:ext>
            </a:extLst>
          </p:cNvPr>
          <p:cNvCxnSpPr>
            <a:cxnSpLocks/>
          </p:cNvCxnSpPr>
          <p:nvPr userDrawn="1"/>
        </p:nvCxnSpPr>
        <p:spPr>
          <a:xfrm>
            <a:off x="6620436" y="120587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B0983D6-3F96-9081-095D-2EA2AD167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78" y="1809277"/>
            <a:ext cx="3890446" cy="25599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6BE65C-23A3-C614-FED7-F6E6BC65F1F0}"/>
              </a:ext>
            </a:extLst>
          </p:cNvPr>
          <p:cNvSpPr txBox="1"/>
          <p:nvPr userDrawn="1"/>
        </p:nvSpPr>
        <p:spPr>
          <a:xfrm>
            <a:off x="1788640" y="5589837"/>
            <a:ext cx="38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54F9CA-F401-8959-E8E0-A80F47F7C519}"/>
              </a:ext>
            </a:extLst>
          </p:cNvPr>
          <p:cNvSpPr txBox="1"/>
          <p:nvPr userDrawn="1"/>
        </p:nvSpPr>
        <p:spPr>
          <a:xfrm>
            <a:off x="1795351" y="5253227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BEF6236-FE6A-B3A9-E2F4-C10E3BE21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152" r="394"/>
          <a:stretch/>
        </p:blipFill>
        <p:spPr>
          <a:xfrm>
            <a:off x="1802756" y="0"/>
            <a:ext cx="4318645" cy="17685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95A4C39-DEF5-2F78-1108-A4B493714A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719"/>
          <a:stretch/>
        </p:blipFill>
        <p:spPr>
          <a:xfrm>
            <a:off x="-15230" y="866830"/>
            <a:ext cx="1303720" cy="1333603"/>
          </a:xfrm>
          <a:prstGeom prst="rect">
            <a:avLst/>
          </a:prstGeom>
        </p:spPr>
      </p:pic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4D2D7D2-D7DB-6A2C-E6F6-DD0EA004F4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4262" y="1345889"/>
            <a:ext cx="1374494" cy="1443219"/>
          </a:xfrm>
          <a:prstGeom prst="rect">
            <a:avLst/>
          </a:prstGeom>
        </p:spPr>
      </p:pic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F5B7B9-14CC-0439-0209-EEF4873469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20436" y="3888667"/>
            <a:ext cx="2307664" cy="11375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D5C6625-5827-0712-25F8-731BB12251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1014" y="5531698"/>
            <a:ext cx="2297086" cy="282168"/>
          </a:xfrm>
          <a:prstGeom prst="rect">
            <a:avLst/>
          </a:prstGeom>
        </p:spPr>
      </p:pic>
      <p:pic>
        <p:nvPicPr>
          <p:cNvPr id="30" name="Imagen 2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E8E64BC-74A7-AFE6-F31B-16AD4D57BD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41569" y="5430884"/>
            <a:ext cx="2095349" cy="427800"/>
          </a:xfrm>
          <a:prstGeom prst="rect">
            <a:avLst/>
          </a:prstGeom>
        </p:spPr>
      </p:pic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EE27F85-2872-63D2-E350-FBDDB77B16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68713" y="3723267"/>
            <a:ext cx="1441060" cy="14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F82EFC-ABDC-F304-702C-01D10C52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1D00F-6FE2-EF74-6C1A-08537CBC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F2B1D-C30C-A6AC-B154-EC127A22B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D7E2-0D93-4F4B-A8E3-4663300AC84C}" type="datetime1">
              <a:rPr lang="es-ES" smtClean="0"/>
              <a:t>08/04/2025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FF5F9-B027-9D32-58E5-6A93C2E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Your Organisation's Name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06C3A-E227-D7E7-C5DF-95E08491F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7C0-89C0-8A4C-9EEA-3CADCA39380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55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9466CD-BB49-E8EC-FF7D-B8CDB2DC8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de-AT" dirty="0"/>
              <a:t>Leitfaden für die Umsetzung eines erfolgreichen Lehrgartens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D4B74-4120-31AE-829B-CA93796B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>
                <a:latin typeface="Calibri" panose="020F0502020204030204" pitchFamily="34" charset="0"/>
                <a:cs typeface="Calibri" panose="020F0502020204030204" pitchFamily="34" charset="0"/>
              </a:rPr>
              <a:t>Projekt-Phasen</a:t>
            </a:r>
          </a:p>
        </p:txBody>
      </p:sp>
    </p:spTree>
    <p:extLst>
      <p:ext uri="{BB962C8B-B14F-4D97-AF65-F5344CB8AC3E}">
        <p14:creationId xmlns:p14="http://schemas.microsoft.com/office/powerpoint/2010/main" val="147272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685E622-4684-4EA2-B169-9416A1093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676" y="2091430"/>
            <a:ext cx="4310796" cy="3979196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313558"/>
            <a:ext cx="6830111" cy="524629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Einführung und Planung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053A685E-1437-3335-DBA2-B7A821160B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2</a:t>
            </a:fld>
            <a:endParaRPr lang="es-E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1B3F69-5854-4DA9-B03D-6A4224D7146D}"/>
              </a:ext>
            </a:extLst>
          </p:cNvPr>
          <p:cNvSpPr txBox="1"/>
          <p:nvPr/>
        </p:nvSpPr>
        <p:spPr>
          <a:xfrm>
            <a:off x="681275" y="2188202"/>
            <a:ext cx="76160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/>
              <a:t>Brainstorming und erste Recherchen: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AT" sz="2400" dirty="0"/>
              <a:t>Einbindung der Schüler*innen in den kreativen Prozess</a:t>
            </a:r>
            <a:r>
              <a:rPr lang="it-IT" sz="2400" dirty="0"/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AT" sz="2400" dirty="0"/>
              <a:t>Kennenlernen wichtiger Konzepte im Zusammenhang mit Gemüsegärten.</a:t>
            </a:r>
            <a:endParaRPr lang="it-IT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/>
              <a:t>Erste Erkenntnisse: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AT" sz="2400" dirty="0"/>
              <a:t>Bedeutung und Wichtigkeit von Gemüsegärten</a:t>
            </a:r>
            <a:r>
              <a:rPr lang="it-IT" sz="2400" dirty="0"/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2400" dirty="0"/>
              <a:t>Grundlegende Anbautechniken.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dirty="0"/>
              <a:t>Vorbereitung auf praktische Tätigkeiten 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de-AT" sz="2400" dirty="0"/>
              <a:t>Schaffung einer soliden Grundlage für die nächsten Schritte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87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186" y="1605181"/>
            <a:ext cx="5709497" cy="524629"/>
          </a:xfrm>
        </p:spPr>
        <p:txBody>
          <a:bodyPr/>
          <a:lstStyle/>
          <a:p>
            <a:r>
              <a:rPr lang="it-IT" sz="3200" dirty="0">
                <a:latin typeface="Calibri  "/>
              </a:rPr>
              <a:t>Beteiligung der Gemeinschaft</a:t>
            </a:r>
            <a:endParaRPr lang="es-ES" sz="3200" dirty="0">
              <a:latin typeface="Calibri  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827972FD-0024-FB70-38DE-35F8A5008E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3</a:t>
            </a:fld>
            <a:endParaRPr lang="es-ES" dirty="0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25F48F24-8114-46DB-A185-0C739B8B5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14845" y="2061204"/>
            <a:ext cx="5709497" cy="79999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Calibri  "/>
              </a:rPr>
              <a:t>und Vorbereitung des Bodens</a:t>
            </a:r>
            <a:endParaRPr lang="es-ES" sz="2800" dirty="0"/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7B273D99-C2FC-43FC-ACCF-85DC2FE7DE6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25499" r="25499"/>
          <a:stretch>
            <a:fillRect/>
          </a:stretch>
        </p:blipFill>
        <p:spPr>
          <a:xfrm flipH="1">
            <a:off x="1013507" y="1651049"/>
            <a:ext cx="4192629" cy="413544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0FB82D-639E-43E2-8305-5B225BF6EF6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5214845" y="2454398"/>
            <a:ext cx="697715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Einbindung der lokalen Gemeinschaft</a:t>
            </a:r>
          </a:p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de-A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Zusammenarbeit mit Eltern, Großeltern und städtischen Gärten.</a:t>
            </a:r>
          </a:p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de-AT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Austausch von Wissen und Ressourcen.</a:t>
            </a:r>
          </a:p>
          <a:p>
            <a:pPr marL="97155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kumimoji="0" lang="it-IT" altLang="it-I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Vorbereitung des Bodens</a:t>
            </a:r>
          </a:p>
          <a:p>
            <a:pPr marL="971550" marR="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de-AT" altLang="it-IT" sz="2000" dirty="0">
                <a:latin typeface="Calibri "/>
              </a:rPr>
              <a:t>Aktive Beteiligung der Schüler*innen.</a:t>
            </a:r>
          </a:p>
          <a:p>
            <a:pPr marL="971550" marR="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de-AT" altLang="it-IT" sz="2000" dirty="0">
                <a:latin typeface="Calibri "/>
              </a:rPr>
              <a:t>Erlernen grundlegender landwirtschaftlicher Techniken</a:t>
            </a:r>
            <a:r>
              <a:rPr lang="it-IT" altLang="it-IT" sz="2000" dirty="0">
                <a:latin typeface="Calibri "/>
              </a:rPr>
              <a:t>.</a:t>
            </a:r>
          </a:p>
          <a:p>
            <a:pPr marL="971550" marR="0" lvl="1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it-IT" altLang="it-IT" sz="2000" dirty="0">
              <a:latin typeface="Calibri 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"/>
              </a:rPr>
              <a:t>Praktische Aktivitäten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AT" altLang="it-IT" sz="2000" dirty="0">
                <a:solidFill>
                  <a:schemeClr val="tx1"/>
                </a:solidFill>
                <a:latin typeface="Calibri "/>
              </a:rPr>
              <a:t>Aussaat und Pflanzung von Gemüse und Kräutern</a:t>
            </a:r>
            <a:r>
              <a:rPr lang="it-IT" altLang="it-IT" sz="2000" dirty="0">
                <a:solidFill>
                  <a:schemeClr val="tx1"/>
                </a:solidFill>
                <a:latin typeface="Calibri 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59903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DD476470-D62B-6F66-4AA2-B4CFE690B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1827" y="1472228"/>
            <a:ext cx="6235700" cy="447158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Verantwortung der Schüler*innen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Tägliche Pflege der Pflanzen.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Praktische Aktivitäten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Bewässerung.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Kontrolle/Beobachtung der Pflanzen.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Instandhaltung des Gartens.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Key learnings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Bedeutung von Beständigkeit.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Entwicklung eines Verantwortungsbewusstseins.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828" y="329894"/>
            <a:ext cx="5518897" cy="524629"/>
          </a:xfrm>
        </p:spPr>
        <p:txBody>
          <a:bodyPr/>
          <a:lstStyle/>
          <a:p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Kultivierung</a:t>
            </a:r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91828" y="854523"/>
            <a:ext cx="5518897" cy="723262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und Pflege</a:t>
            </a:r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EFD8178C-E8C8-4B69-ABD1-11C82DB7A75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215" r="16215"/>
          <a:stretch>
            <a:fillRect/>
          </a:stretch>
        </p:blipFill>
        <p:spPr>
          <a:xfrm>
            <a:off x="0" y="41769"/>
            <a:ext cx="5466978" cy="5393634"/>
          </a:xfrm>
        </p:spPr>
      </p:pic>
    </p:spTree>
    <p:extLst>
      <p:ext uri="{BB962C8B-B14F-4D97-AF65-F5344CB8AC3E}">
        <p14:creationId xmlns:p14="http://schemas.microsoft.com/office/powerpoint/2010/main" val="206746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313558"/>
            <a:ext cx="8565778" cy="524629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Sammlunf und Verwendung der Produkte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053A685E-1437-3335-DBA2-B7A821160B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5</a:t>
            </a:fld>
            <a:endParaRPr lang="es-E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1B3F69-5854-4DA9-B03D-6A4224D7146D}"/>
              </a:ext>
            </a:extLst>
          </p:cNvPr>
          <p:cNvSpPr txBox="1"/>
          <p:nvPr/>
        </p:nvSpPr>
        <p:spPr>
          <a:xfrm>
            <a:off x="681274" y="2188202"/>
            <a:ext cx="110281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800" dirty="0"/>
              <a:t>Sammlung von Produkten: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de-AT" sz="2800" dirty="0"/>
              <a:t>Schüler*innen ernten Gemüse und Kulturpflanzen</a:t>
            </a:r>
            <a:r>
              <a:rPr lang="it-IT" sz="2800" dirty="0"/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it-IT" sz="28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800" dirty="0"/>
              <a:t>Dokumentation des Prozesses: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de-AT" sz="2800" dirty="0"/>
              <a:t>Aufzeichnung der durchgeführten Aktivitäten.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de-AT" sz="2800" dirty="0"/>
              <a:t>Förderung des reflektierenden Lernens.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de-AT" sz="2800" dirty="0"/>
              <a:t>Austausch von Erfahrungen mit der Gemeinschaft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72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136" y="798003"/>
            <a:ext cx="5709497" cy="524629"/>
          </a:xfrm>
        </p:spPr>
        <p:txBody>
          <a:bodyPr/>
          <a:lstStyle/>
          <a:p>
            <a:r>
              <a:rPr lang="it-IT" sz="5400" dirty="0">
                <a:latin typeface="Calibri  "/>
              </a:rPr>
              <a:t>Evaluierung</a:t>
            </a:r>
            <a:endParaRPr lang="es-ES" sz="5400" dirty="0">
              <a:latin typeface="Calibri  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827972FD-0024-FB70-38DE-35F8A5008E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t>6</a:t>
            </a:fld>
            <a:endParaRPr lang="es-ES" dirty="0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25F48F24-8114-46DB-A185-0C739B8B5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14845" y="1482286"/>
            <a:ext cx="5709497" cy="524629"/>
          </a:xfrm>
        </p:spPr>
        <p:txBody>
          <a:bodyPr>
            <a:normAutofit fontScale="85000" lnSpcReduction="20000"/>
          </a:bodyPr>
          <a:lstStyle/>
          <a:p>
            <a:r>
              <a:rPr lang="it-IT" sz="4400" dirty="0">
                <a:latin typeface="Calibri  "/>
              </a:rPr>
              <a:t>und Austausch</a:t>
            </a:r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7B273D99-C2FC-43FC-ACCF-85DC2FE7DE6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25499" r="25499"/>
          <a:stretch>
            <a:fillRect/>
          </a:stretch>
        </p:blipFill>
        <p:spPr>
          <a:xfrm flipH="1">
            <a:off x="1013507" y="1651049"/>
            <a:ext cx="4192629" cy="4135448"/>
          </a:xfr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77CF387C-7E0B-4D34-9E97-340F2E1C72C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5206136" y="1833761"/>
            <a:ext cx="6689388" cy="511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Bewertung der Kompetenzen</a:t>
            </a:r>
          </a:p>
          <a:p>
            <a:pPr marL="10287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de-A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Systematische Beobachtungen durch Lehrkräfte.</a:t>
            </a:r>
          </a:p>
          <a:p>
            <a:pPr marL="10287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de-A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Praktische Tests der erworbenen Fähigkeiten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Präsentation der Ergebnisse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de-A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Austausch von Arbeiten und Reflexionen der Schüler*innen.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de-A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Einbeziehung der Schulgemeinschaft.</a:t>
            </a:r>
            <a:endParaRPr kumimoji="0" lang="it-IT" alt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Erfolge feiern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de-AT" altLang="it-IT" dirty="0">
                <a:latin typeface="Calibri" panose="020F0502020204030204" pitchFamily="34" charset="0"/>
                <a:cs typeface="Calibri" panose="020F0502020204030204" pitchFamily="34" charset="0"/>
              </a:rPr>
              <a:t>Anerkennung von </a:t>
            </a:r>
            <a:r>
              <a:rPr lang="de-A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Leistungen.Wertschätzung</a:t>
            </a:r>
            <a:r>
              <a:rPr lang="de-A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des Engagements und der erworbenen Fähigkeiten.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4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20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Breitbild</PresentationFormat>
  <Paragraphs>63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</vt:lpstr>
      <vt:lpstr>Calibri  </vt:lpstr>
      <vt:lpstr>Calibri Light</vt:lpstr>
      <vt:lpstr>Helvetica</vt:lpstr>
      <vt:lpstr>Wingdings</vt:lpstr>
      <vt:lpstr>Tema de Office</vt:lpstr>
      <vt:lpstr>Projekt-Phasen</vt:lpstr>
      <vt:lpstr>Einführung und Planung</vt:lpstr>
      <vt:lpstr>Beteiligung der Gemeinschaft</vt:lpstr>
      <vt:lpstr>Kultivierung</vt:lpstr>
      <vt:lpstr>Sammlunf und Verwendung der Produkte</vt:lpstr>
      <vt:lpstr>Evaluierung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Communication onProjects</dc:creator>
  <cp:keywords>, docId:4E955D7F29B1FE3FC7AADF482E034468</cp:keywords>
  <cp:lastModifiedBy>Benni Götzenauer</cp:lastModifiedBy>
  <cp:revision>78</cp:revision>
  <dcterms:created xsi:type="dcterms:W3CDTF">2022-11-23T09:11:19Z</dcterms:created>
  <dcterms:modified xsi:type="dcterms:W3CDTF">2025-04-08T09:56:48Z</dcterms:modified>
</cp:coreProperties>
</file>