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64" r:id="rId2"/>
    <p:sldId id="269" r:id="rId3"/>
    <p:sldId id="265" r:id="rId4"/>
    <p:sldId id="267" r:id="rId5"/>
    <p:sldId id="270" r:id="rId6"/>
    <p:sldId id="271" r:id="rId7"/>
    <p:sldId id="272" r:id="rId8"/>
    <p:sldId id="273" r:id="rId9"/>
    <p:sldId id="274" r:id="rId10"/>
    <p:sldId id="275" r:id="rId11"/>
    <p:sldId id="266" r:id="rId1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8132"/>
    <a:srgbClr val="59AF37"/>
    <a:srgbClr val="EEFAEE"/>
    <a:srgbClr val="914B91"/>
    <a:srgbClr val="FAFAFA"/>
    <a:srgbClr val="F4BD02"/>
    <a:srgbClr val="ED7F21"/>
    <a:srgbClr val="0283C8"/>
    <a:srgbClr val="A1CE3B"/>
    <a:srgbClr val="EB3F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14"/>
    <p:restoredTop sz="94725"/>
  </p:normalViewPr>
  <p:slideViewPr>
    <p:cSldViewPr snapToGrid="0">
      <p:cViewPr>
        <p:scale>
          <a:sx n="150" d="100"/>
          <a:sy n="150" d="100"/>
        </p:scale>
        <p:origin x="-1560" y="-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99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D8512B98-3EF1-1532-721F-AD493468A2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CD1CCDC-D576-1781-AC4A-03D47E0209A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A00EA7-C261-B646-9A69-ED40B18A742F}" type="datetimeFigureOut">
              <a:rPr lang="es-ES" smtClean="0"/>
              <a:t>08/04/2025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C56BECC-291C-C7D2-3311-6B6A7EF4F4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30D23E2-60D1-1FDA-EA54-C4245377848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9DCEB4-FAC7-6F46-BD43-80309A1EEDAD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45804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54C5FF-4360-6D43-8E4E-D12D2397760D}" type="datetimeFigureOut">
              <a:rPr lang="es-ES" smtClean="0"/>
              <a:t>08/04/2025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6DADFC-EDDC-C84D-89DC-F49CAFA8C320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5005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6DADFC-EDDC-C84D-89DC-F49CAFA8C320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50229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11.png"/><Relationship Id="rId7" Type="http://schemas.openxmlformats.org/officeDocument/2006/relationships/image" Target="../media/image5.svg"/><Relationship Id="rId12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15.jpg"/><Relationship Id="rId5" Type="http://schemas.openxmlformats.org/officeDocument/2006/relationships/image" Target="../media/image3.svg"/><Relationship Id="rId10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43DCE625-57C6-200A-6060-032B501083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3467" y="5913519"/>
            <a:ext cx="5501096" cy="379537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rgbClr val="59AF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(</a:t>
            </a:r>
            <a:r>
              <a:rPr lang="es-ES" dirty="0" err="1"/>
              <a:t>e.g</a:t>
            </a:r>
            <a:r>
              <a:rPr lang="es-ES" dirty="0"/>
              <a:t>.: Meeting, </a:t>
            </a:r>
            <a:r>
              <a:rPr lang="es-ES" dirty="0" err="1"/>
              <a:t>venue</a:t>
            </a:r>
            <a:r>
              <a:rPr lang="es-ES" dirty="0"/>
              <a:t> &amp; date)</a:t>
            </a:r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08E08D27-259F-6B63-15D8-531EF6F330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1568" y="2704104"/>
            <a:ext cx="5532995" cy="1899938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40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Write the title</a:t>
            </a:r>
            <a:br>
              <a:rPr lang="en-US" dirty="0"/>
            </a:br>
            <a:r>
              <a:rPr lang="en-US" dirty="0"/>
              <a:t>of your presentation here</a:t>
            </a:r>
          </a:p>
        </p:txBody>
      </p:sp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DCDABE45-3A6C-294B-2C1F-1937169570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1629" y="564944"/>
            <a:ext cx="3831771" cy="1022166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08CA58D3-0445-4A8C-CD51-8787074A222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1398" r="5861"/>
          <a:stretch/>
        </p:blipFill>
        <p:spPr>
          <a:xfrm>
            <a:off x="7638749" y="2498397"/>
            <a:ext cx="4553251" cy="2825578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C95832E0-169F-9770-7FA3-7FA4D22326E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613" y="1851993"/>
            <a:ext cx="2617666" cy="1292807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B77D0581-0FD5-68D9-A8E0-EF31642B4F5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25251"/>
          <a:stretch/>
        </p:blipFill>
        <p:spPr>
          <a:xfrm rot="10800000">
            <a:off x="8360804" y="0"/>
            <a:ext cx="2768600" cy="1025256"/>
          </a:xfrm>
          <a:prstGeom prst="rect">
            <a:avLst/>
          </a:prstGeom>
        </p:spPr>
      </p:pic>
      <p:pic>
        <p:nvPicPr>
          <p:cNvPr id="17" name="Gráfico 16">
            <a:extLst>
              <a:ext uri="{FF2B5EF4-FFF2-40B4-BE49-F238E27FC236}">
                <a16:creationId xmlns:a16="http://schemas.microsoft.com/office/drawing/2014/main" id="{514190DA-39DA-CB9B-E034-5A3CDAE0019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6024350">
            <a:off x="4795643" y="-351772"/>
            <a:ext cx="2577663" cy="1986317"/>
          </a:xfrm>
          <a:prstGeom prst="rect">
            <a:avLst/>
          </a:prstGeom>
        </p:spPr>
      </p:pic>
      <p:pic>
        <p:nvPicPr>
          <p:cNvPr id="19" name="Imagen 18" descr="Imagen que contiene Forma&#10;&#10;Descripción generada automáticamente">
            <a:extLst>
              <a:ext uri="{FF2B5EF4-FFF2-40B4-BE49-F238E27FC236}">
                <a16:creationId xmlns:a16="http://schemas.microsoft.com/office/drawing/2014/main" id="{C9AA8283-52B3-8F3A-114D-AFD6C370F96A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494238" y="514059"/>
            <a:ext cx="1230829" cy="1247767"/>
          </a:xfrm>
          <a:prstGeom prst="rect">
            <a:avLst/>
          </a:prstGeom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5FD31E3F-8903-86C5-677E-408AD7B1B0D0}"/>
              </a:ext>
            </a:extLst>
          </p:cNvPr>
          <p:cNvSpPr txBox="1"/>
          <p:nvPr userDrawn="1"/>
        </p:nvSpPr>
        <p:spPr>
          <a:xfrm>
            <a:off x="7061200" y="5632496"/>
            <a:ext cx="466386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Funded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by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Views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opinions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expressed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are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however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author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(s)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only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do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necessarily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reflect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Education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Culture Executive Agency (EACEA).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Neither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EACE can be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held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responsible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them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</a:t>
            </a:r>
          </a:p>
          <a:p>
            <a:pPr algn="just"/>
            <a:endParaRPr lang="en-GB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C69EAAB-3A69-9DCB-7125-BF2B18AF4933}"/>
              </a:ext>
            </a:extLst>
          </p:cNvPr>
          <p:cNvSpPr txBox="1"/>
          <p:nvPr userDrawn="1"/>
        </p:nvSpPr>
        <p:spPr>
          <a:xfrm>
            <a:off x="7067911" y="5295886"/>
            <a:ext cx="4079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F68132"/>
                </a:solidFill>
                <a:effectLst/>
                <a:latin typeface="Helvetica" pitchFamily="2" charset="0"/>
              </a:rPr>
              <a:t>ERASMUS PLUS - KA2 STRATEGIC PARTNERSHIP</a:t>
            </a:r>
          </a:p>
          <a:p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Grant </a:t>
            </a:r>
            <a:r>
              <a:rPr lang="es-ES" sz="1000" b="1" dirty="0" err="1">
                <a:solidFill>
                  <a:srgbClr val="59AF37"/>
                </a:solidFill>
                <a:effectLst/>
                <a:latin typeface="Helvetica" pitchFamily="2" charset="0"/>
              </a:rPr>
              <a:t>Agreement</a:t>
            </a:r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 No. 2023-1-FR01-KA220-ADU-000153638</a:t>
            </a:r>
          </a:p>
        </p:txBody>
      </p:sp>
    </p:spTree>
    <p:extLst>
      <p:ext uri="{BB962C8B-B14F-4D97-AF65-F5344CB8AC3E}">
        <p14:creationId xmlns:p14="http://schemas.microsoft.com/office/powerpoint/2010/main" val="3652854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ECDFB287-0AA5-A79E-1197-E9F97C1AEE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9022" y="1313558"/>
            <a:ext cx="57094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8" name="Marcador de pie de página 3">
            <a:extLst>
              <a:ext uri="{FF2B5EF4-FFF2-40B4-BE49-F238E27FC236}">
                <a16:creationId xmlns:a16="http://schemas.microsoft.com/office/drawing/2014/main" id="{8AAB59A8-8A7F-EF7A-942E-225D0DEA4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98AD08D-CD59-BCC3-DD13-F9F77BC71BA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08/04/2025</a:t>
            </a:fld>
            <a:endParaRPr lang="es-ES" dirty="0"/>
          </a:p>
        </p:txBody>
      </p:sp>
      <p:sp>
        <p:nvSpPr>
          <p:cNvPr id="10" name="Marcador de número de diapositiva 4">
            <a:extLst>
              <a:ext uri="{FF2B5EF4-FFF2-40B4-BE49-F238E27FC236}">
                <a16:creationId xmlns:a16="http://schemas.microsoft.com/office/drawing/2014/main" id="{61F304CA-DAA3-5EFE-1288-BFC1290BA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‹Nr.›</a:t>
            </a:fld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E8F78307-0891-1B50-F2F7-DA6D0667D9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B3350012-2EF9-17E4-CA8D-499F47589936}"/>
              </a:ext>
            </a:extLst>
          </p:cNvPr>
          <p:cNvSpPr/>
          <p:nvPr userDrawn="1"/>
        </p:nvSpPr>
        <p:spPr>
          <a:xfrm>
            <a:off x="0" y="6769100"/>
            <a:ext cx="12192000" cy="127000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4329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CEE0D79F-DCDA-7F3B-0B9A-672FEC1B2C5A}"/>
              </a:ext>
            </a:extLst>
          </p:cNvPr>
          <p:cNvSpPr/>
          <p:nvPr userDrawn="1"/>
        </p:nvSpPr>
        <p:spPr>
          <a:xfrm>
            <a:off x="0" y="0"/>
            <a:ext cx="3668486" cy="6858000"/>
          </a:xfrm>
          <a:prstGeom prst="rect">
            <a:avLst/>
          </a:prstGeom>
          <a:solidFill>
            <a:schemeClr val="accent2">
              <a:lumMod val="20000"/>
              <a:lumOff val="80000"/>
              <a:alpha val="3308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Lágrima 4">
            <a:extLst>
              <a:ext uri="{FF2B5EF4-FFF2-40B4-BE49-F238E27FC236}">
                <a16:creationId xmlns:a16="http://schemas.microsoft.com/office/drawing/2014/main" id="{EDD4D3A8-074B-314C-97F5-1554D3975D1F}"/>
              </a:ext>
            </a:extLst>
          </p:cNvPr>
          <p:cNvSpPr/>
          <p:nvPr userDrawn="1"/>
        </p:nvSpPr>
        <p:spPr>
          <a:xfrm rot="16200000">
            <a:off x="694336" y="1294844"/>
            <a:ext cx="4844315" cy="4844315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D707B52-02C9-3A8B-D778-2E05B3C0B54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800886" y="3061991"/>
            <a:ext cx="5709839" cy="2749700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buNone/>
              <a:defRPr sz="14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C49DAF09-7083-1FE3-70AE-D40CD47AD9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1227" y="1803213"/>
            <a:ext cx="57094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170B5539-8C61-B9FD-B0E5-E1F8352D1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12" name="Date Placeholder 8">
            <a:extLst>
              <a:ext uri="{FF2B5EF4-FFF2-40B4-BE49-F238E27FC236}">
                <a16:creationId xmlns:a16="http://schemas.microsoft.com/office/drawing/2014/main" id="{61644D17-64BC-8382-B404-BABBD65802BF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08/04/2025</a:t>
            </a:fld>
            <a:endParaRPr lang="es-ES" dirty="0"/>
          </a:p>
        </p:txBody>
      </p:sp>
      <p:sp>
        <p:nvSpPr>
          <p:cNvPr id="16" name="Marcador de número de diapositiva 4">
            <a:extLst>
              <a:ext uri="{FF2B5EF4-FFF2-40B4-BE49-F238E27FC236}">
                <a16:creationId xmlns:a16="http://schemas.microsoft.com/office/drawing/2014/main" id="{5EFF03AE-FCCA-1618-7596-D2EFD3FC2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‹Nr.›</a:t>
            </a:fld>
            <a:endParaRPr lang="es-ES" dirty="0"/>
          </a:p>
        </p:txBody>
      </p:sp>
      <p:sp>
        <p:nvSpPr>
          <p:cNvPr id="13" name="Marcador de texto 7">
            <a:extLst>
              <a:ext uri="{FF2B5EF4-FFF2-40B4-BE49-F238E27FC236}">
                <a16:creationId xmlns:a16="http://schemas.microsoft.com/office/drawing/2014/main" id="{65526418-A556-1FB9-715C-C04660A1ED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87780" y="2637876"/>
            <a:ext cx="5709497" cy="413228"/>
          </a:xfrm>
        </p:spPr>
        <p:txBody>
          <a:bodyPr>
            <a:normAutofit/>
          </a:bodyPr>
          <a:lstStyle>
            <a:lvl1pPr marL="0" indent="0">
              <a:buNone/>
              <a:defRPr sz="1900" b="1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Subtitle</a:t>
            </a:r>
            <a:endParaRPr lang="es-ES" dirty="0"/>
          </a:p>
        </p:txBody>
      </p:sp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60CC7817-1D40-B77A-194A-A5B4E327A4C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 flipH="1">
            <a:off x="1022216" y="1651049"/>
            <a:ext cx="4192629" cy="4135448"/>
          </a:xfrm>
          <a:prstGeom prst="teardrop">
            <a:avLst/>
          </a:prstGeom>
          <a:solidFill>
            <a:schemeClr val="bg2"/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AFD9C54A-EF26-D595-8F73-F47F47415A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039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, 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A4D294EA-5354-9A3E-4C00-7C8DA214F19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5466978" cy="5393634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r>
              <a:rPr lang="es-ES" dirty="0" err="1"/>
              <a:t>Photo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AB31038-3C86-073E-FE67-EF654A7300A4}"/>
              </a:ext>
            </a:extLst>
          </p:cNvPr>
          <p:cNvSpPr/>
          <p:nvPr userDrawn="1"/>
        </p:nvSpPr>
        <p:spPr>
          <a:xfrm>
            <a:off x="9711" y="5405209"/>
            <a:ext cx="5466978" cy="1464365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914B91"/>
              </a:solidFill>
            </a:endParaRPr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D477C188-B185-BC8E-5B29-056209F8966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1115" y="5777948"/>
            <a:ext cx="4564711" cy="833642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AA230D1-4DC4-C22C-055A-2B8486457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9" name="Marcador de número de diapositiva 4">
            <a:extLst>
              <a:ext uri="{FF2B5EF4-FFF2-40B4-BE49-F238E27FC236}">
                <a16:creationId xmlns:a16="http://schemas.microsoft.com/office/drawing/2014/main" id="{3F3D7FE6-E816-0D48-5650-237BEEC9B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‹Nr.›</a:t>
            </a:fld>
            <a:endParaRPr lang="es-ES" dirty="0"/>
          </a:p>
        </p:txBody>
      </p:sp>
      <p:sp>
        <p:nvSpPr>
          <p:cNvPr id="14" name="Content Placeholder 7">
            <a:extLst>
              <a:ext uri="{FF2B5EF4-FFF2-40B4-BE49-F238E27FC236}">
                <a16:creationId xmlns:a16="http://schemas.microsoft.com/office/drawing/2014/main" id="{13FE66DC-D7C7-7319-881F-03CD96E16B9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096000" y="2749473"/>
            <a:ext cx="5518898" cy="3199914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buNone/>
              <a:defRPr sz="14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183A05F5-7C73-ADA2-BA09-6985060395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90695"/>
            <a:ext cx="55188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17" name="Marcador de texto 7">
            <a:extLst>
              <a:ext uri="{FF2B5EF4-FFF2-40B4-BE49-F238E27FC236}">
                <a16:creationId xmlns:a16="http://schemas.microsoft.com/office/drawing/2014/main" id="{FC9674BD-66DA-6FBC-22B2-DA89944297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0" y="2325358"/>
            <a:ext cx="5518897" cy="413228"/>
          </a:xfrm>
        </p:spPr>
        <p:txBody>
          <a:bodyPr>
            <a:normAutofit/>
          </a:bodyPr>
          <a:lstStyle>
            <a:lvl1pPr marL="0" indent="0">
              <a:buNone/>
              <a:defRPr sz="1900" b="1">
                <a:solidFill>
                  <a:srgbClr val="59AF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Subtitle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78652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ie de página 3">
            <a:extLst>
              <a:ext uri="{FF2B5EF4-FFF2-40B4-BE49-F238E27FC236}">
                <a16:creationId xmlns:a16="http://schemas.microsoft.com/office/drawing/2014/main" id="{6E24DBEF-F88A-FCAA-67AF-74CE89633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6" name="Date Placeholder 8">
            <a:extLst>
              <a:ext uri="{FF2B5EF4-FFF2-40B4-BE49-F238E27FC236}">
                <a16:creationId xmlns:a16="http://schemas.microsoft.com/office/drawing/2014/main" id="{A1976DB7-F157-08AD-64A0-E64B8AD6FEF6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08/04/2025</a:t>
            </a:fld>
            <a:endParaRPr lang="es-ES" dirty="0"/>
          </a:p>
        </p:txBody>
      </p:sp>
      <p:sp>
        <p:nvSpPr>
          <p:cNvPr id="7" name="Marcador de número de diapositiva 4">
            <a:extLst>
              <a:ext uri="{FF2B5EF4-FFF2-40B4-BE49-F238E27FC236}">
                <a16:creationId xmlns:a16="http://schemas.microsoft.com/office/drawing/2014/main" id="{24F848A6-7441-798B-5865-66F4F8C96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‹Nr.›</a:t>
            </a:fld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ED76FEDE-B713-02B3-BD37-12F73C85F2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4012102B-DCFD-4602-AA3B-4E67B99433A0}"/>
              </a:ext>
            </a:extLst>
          </p:cNvPr>
          <p:cNvSpPr/>
          <p:nvPr userDrawn="1"/>
        </p:nvSpPr>
        <p:spPr>
          <a:xfrm>
            <a:off x="0" y="6769100"/>
            <a:ext cx="12192000" cy="127000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9036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ángulo 38">
            <a:extLst>
              <a:ext uri="{FF2B5EF4-FFF2-40B4-BE49-F238E27FC236}">
                <a16:creationId xmlns:a16="http://schemas.microsoft.com/office/drawing/2014/main" id="{A05D1E60-AD83-11FC-560E-09695B6F4538}"/>
              </a:ext>
            </a:extLst>
          </p:cNvPr>
          <p:cNvSpPr/>
          <p:nvPr userDrawn="1"/>
        </p:nvSpPr>
        <p:spPr>
          <a:xfrm>
            <a:off x="1" y="0"/>
            <a:ext cx="6096000" cy="6858000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CuadroTexto 25">
            <a:extLst>
              <a:ext uri="{FF2B5EF4-FFF2-40B4-BE49-F238E27FC236}">
                <a16:creationId xmlns:a16="http://schemas.microsoft.com/office/drawing/2014/main" id="{7B5B11CC-AB9C-186A-22F4-601B36B27936}"/>
              </a:ext>
            </a:extLst>
          </p:cNvPr>
          <p:cNvSpPr txBox="1"/>
          <p:nvPr userDrawn="1"/>
        </p:nvSpPr>
        <p:spPr>
          <a:xfrm>
            <a:off x="6524262" y="917185"/>
            <a:ext cx="38649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200" b="1" spc="0" dirty="0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COORDINATOR</a:t>
            </a:r>
          </a:p>
        </p:txBody>
      </p:sp>
      <p:pic>
        <p:nvPicPr>
          <p:cNvPr id="37" name="Imagen 36" descr="Imagen que contiene Forma&#10;&#10;Descripción generada automáticamente">
            <a:extLst>
              <a:ext uri="{FF2B5EF4-FFF2-40B4-BE49-F238E27FC236}">
                <a16:creationId xmlns:a16="http://schemas.microsoft.com/office/drawing/2014/main" id="{EC5B01F8-8B24-9EED-7771-70E8BE5E69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9900" y="5172541"/>
            <a:ext cx="1318740" cy="1336888"/>
          </a:xfrm>
          <a:prstGeom prst="rect">
            <a:avLst/>
          </a:prstGeom>
        </p:spPr>
      </p:pic>
      <p:sp>
        <p:nvSpPr>
          <p:cNvPr id="40" name="CuadroTexto 25">
            <a:extLst>
              <a:ext uri="{FF2B5EF4-FFF2-40B4-BE49-F238E27FC236}">
                <a16:creationId xmlns:a16="http://schemas.microsoft.com/office/drawing/2014/main" id="{C0869E09-A581-6C37-38B7-8CB999722540}"/>
              </a:ext>
            </a:extLst>
          </p:cNvPr>
          <p:cNvSpPr txBox="1"/>
          <p:nvPr userDrawn="1"/>
        </p:nvSpPr>
        <p:spPr>
          <a:xfrm>
            <a:off x="6524262" y="3238488"/>
            <a:ext cx="38649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200" b="1" spc="0" dirty="0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PARTNERS</a:t>
            </a:r>
          </a:p>
        </p:txBody>
      </p:sp>
      <p:cxnSp>
        <p:nvCxnSpPr>
          <p:cNvPr id="42" name="Conector recto 41">
            <a:extLst>
              <a:ext uri="{FF2B5EF4-FFF2-40B4-BE49-F238E27FC236}">
                <a16:creationId xmlns:a16="http://schemas.microsoft.com/office/drawing/2014/main" id="{4D04E495-B4A8-6FBC-8D25-B63F632A0C62}"/>
              </a:ext>
            </a:extLst>
          </p:cNvPr>
          <p:cNvCxnSpPr>
            <a:cxnSpLocks/>
          </p:cNvCxnSpPr>
          <p:nvPr userDrawn="1"/>
        </p:nvCxnSpPr>
        <p:spPr>
          <a:xfrm>
            <a:off x="6620436" y="3519936"/>
            <a:ext cx="4965822" cy="0"/>
          </a:xfrm>
          <a:prstGeom prst="line">
            <a:avLst/>
          </a:prstGeom>
          <a:ln w="25400">
            <a:solidFill>
              <a:srgbClr val="F681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43">
            <a:extLst>
              <a:ext uri="{FF2B5EF4-FFF2-40B4-BE49-F238E27FC236}">
                <a16:creationId xmlns:a16="http://schemas.microsoft.com/office/drawing/2014/main" id="{3712F79D-7F54-5901-610D-56B38DC82DE0}"/>
              </a:ext>
            </a:extLst>
          </p:cNvPr>
          <p:cNvCxnSpPr>
            <a:cxnSpLocks/>
          </p:cNvCxnSpPr>
          <p:nvPr userDrawn="1"/>
        </p:nvCxnSpPr>
        <p:spPr>
          <a:xfrm>
            <a:off x="6620436" y="1205876"/>
            <a:ext cx="4965822" cy="0"/>
          </a:xfrm>
          <a:prstGeom prst="line">
            <a:avLst/>
          </a:prstGeom>
          <a:ln w="25400">
            <a:solidFill>
              <a:srgbClr val="F681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 descr="Logotipo&#10;&#10;Descripción generada automáticamente">
            <a:extLst>
              <a:ext uri="{FF2B5EF4-FFF2-40B4-BE49-F238E27FC236}">
                <a16:creationId xmlns:a16="http://schemas.microsoft.com/office/drawing/2014/main" id="{3B0983D6-3F96-9081-095D-2EA2AD167C8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5478" y="1809277"/>
            <a:ext cx="3890446" cy="2559913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D6BE65C-23A3-C614-FED7-F6E6BC65F1F0}"/>
              </a:ext>
            </a:extLst>
          </p:cNvPr>
          <p:cNvSpPr txBox="1"/>
          <p:nvPr userDrawn="1"/>
        </p:nvSpPr>
        <p:spPr>
          <a:xfrm>
            <a:off x="1788640" y="5589837"/>
            <a:ext cx="38904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Funded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by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Views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opinions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expressed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are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however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author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(s)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only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do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necessarily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reflect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Education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Culture Executive Agency (EACEA).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Neither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EACE can be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held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responsible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them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</a:t>
            </a:r>
          </a:p>
          <a:p>
            <a:pPr algn="just"/>
            <a:endParaRPr lang="en-GB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654F9CA-F401-8959-E8E0-A80F47F7C519}"/>
              </a:ext>
            </a:extLst>
          </p:cNvPr>
          <p:cNvSpPr txBox="1"/>
          <p:nvPr userDrawn="1"/>
        </p:nvSpPr>
        <p:spPr>
          <a:xfrm>
            <a:off x="1795351" y="5253227"/>
            <a:ext cx="4079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F68132"/>
                </a:solidFill>
                <a:effectLst/>
                <a:latin typeface="Helvetica" pitchFamily="2" charset="0"/>
              </a:rPr>
              <a:t>ERASMUS PLUS - KA2 STRATEGIC PARTNERSHIP</a:t>
            </a:r>
          </a:p>
          <a:p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Grant </a:t>
            </a:r>
            <a:r>
              <a:rPr lang="es-ES" sz="1000" b="1" dirty="0" err="1">
                <a:solidFill>
                  <a:srgbClr val="59AF37"/>
                </a:solidFill>
                <a:effectLst/>
                <a:latin typeface="Helvetica" pitchFamily="2" charset="0"/>
              </a:rPr>
              <a:t>Agreement</a:t>
            </a:r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 No. 2023-1-FR01-KA220-ADU-000153638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2BEF6236-FE6A-B3A9-E2F4-C10E3BE21DF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31152" r="394"/>
          <a:stretch/>
        </p:blipFill>
        <p:spPr>
          <a:xfrm>
            <a:off x="1802756" y="0"/>
            <a:ext cx="4318645" cy="1768566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795A4C39-DEF5-2F78-1108-A4B493714AE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51719"/>
          <a:stretch/>
        </p:blipFill>
        <p:spPr>
          <a:xfrm>
            <a:off x="-15230" y="866830"/>
            <a:ext cx="1303720" cy="1333603"/>
          </a:xfrm>
          <a:prstGeom prst="rect">
            <a:avLst/>
          </a:prstGeom>
        </p:spPr>
      </p:pic>
      <p:pic>
        <p:nvPicPr>
          <p:cNvPr id="14" name="Imagen 13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34D2D7D2-D7DB-6A2C-E6F6-DD0EA004F4CF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6524262" y="1345889"/>
            <a:ext cx="1374494" cy="1443219"/>
          </a:xfrm>
          <a:prstGeom prst="rect">
            <a:avLst/>
          </a:prstGeom>
        </p:spPr>
      </p:pic>
      <p:pic>
        <p:nvPicPr>
          <p:cNvPr id="21" name="Imagen 20" descr="Imagen que contiene Texto&#10;&#10;Descripción generada automáticamente">
            <a:extLst>
              <a:ext uri="{FF2B5EF4-FFF2-40B4-BE49-F238E27FC236}">
                <a16:creationId xmlns:a16="http://schemas.microsoft.com/office/drawing/2014/main" id="{46F5B7B9-14CC-0439-0209-EEF48734693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620436" y="3888667"/>
            <a:ext cx="2307664" cy="1137523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BD5C6625-5827-0712-25F8-731BB1225193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6631014" y="5531698"/>
            <a:ext cx="2297086" cy="282168"/>
          </a:xfrm>
          <a:prstGeom prst="rect">
            <a:avLst/>
          </a:prstGeom>
        </p:spPr>
      </p:pic>
      <p:pic>
        <p:nvPicPr>
          <p:cNvPr id="30" name="Imagen 2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EE8E64BC-74A7-AFE6-F31B-16AD4D57BD13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9341569" y="5430884"/>
            <a:ext cx="2095349" cy="427800"/>
          </a:xfrm>
          <a:prstGeom prst="rect">
            <a:avLst/>
          </a:prstGeom>
        </p:spPr>
      </p:pic>
      <p:pic>
        <p:nvPicPr>
          <p:cNvPr id="32" name="Imagen 31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1EE27F85-2872-63D2-E350-FBDDB77B160F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9668713" y="3723267"/>
            <a:ext cx="1441060" cy="144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807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6F82EFC-ABDC-F304-702C-01D10C522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A11D00F-6FE2-EF74-6C1A-08537CBCB4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62F2B1D-C30C-A6AC-B154-EC127A22B5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ED7E2-0D93-4F4B-A8E3-4663300AC84C}" type="datetime1">
              <a:rPr lang="es-ES" smtClean="0"/>
              <a:t>08/04/2025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9DFF5F9-B027-9D32-58E5-6A93C2ED47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/>
              <a:t>Your Organisation's Name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F06C3A-E227-D7E7-C5DF-95E08491FF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FF97C0-89C0-8A4C-9EEA-3CADCA393802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9249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60" r:id="rId3"/>
    <p:sldLayoutId id="2147483662" r:id="rId4"/>
    <p:sldLayoutId id="2147483655" r:id="rId5"/>
    <p:sldLayoutId id="2147483661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C79466CD-BB49-E8EC-FF7D-B8CDB2DC8C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7" y="4275219"/>
            <a:ext cx="5501096" cy="379537"/>
          </a:xfrm>
        </p:spPr>
        <p:txBody>
          <a:bodyPr/>
          <a:lstStyle/>
          <a:p>
            <a:r>
              <a:rPr lang="es-ES" dirty="0"/>
              <a:t>VERGLEICHE UND UNTERSCHIEDE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FAD4B74-4120-31AE-829B-CA93796B5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8" y="2704104"/>
            <a:ext cx="5532995" cy="1410696"/>
          </a:xfrm>
        </p:spPr>
        <p:txBody>
          <a:bodyPr>
            <a:normAutofit fontScale="90000"/>
          </a:bodyPr>
          <a:lstStyle/>
          <a:p>
            <a:r>
              <a:rPr lang="de-AT" sz="4800" dirty="0">
                <a:latin typeface="Calibri" panose="020F0502020204030204" pitchFamily="34" charset="0"/>
                <a:cs typeface="Calibri" panose="020F0502020204030204" pitchFamily="34" charset="0"/>
              </a:rPr>
              <a:t>Formale Bildung und nicht-formale Bildung</a:t>
            </a:r>
            <a:endParaRPr lang="es-ES" sz="4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725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A8E38C97-9EF9-D780-6BA7-F6DEF2D0872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D249C08-428D-F3AE-A0D1-5A24B902D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10</a:t>
            </a:fld>
            <a:endParaRPr lang="es-ES" dirty="0"/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B6EF3982-A424-89EC-1FEC-5F691CA21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454375"/>
            <a:ext cx="5974080" cy="524629"/>
          </a:xfrm>
        </p:spPr>
        <p:txBody>
          <a:bodyPr/>
          <a:lstStyle/>
          <a:p>
            <a:r>
              <a:rPr lang="it-IT" sz="3200" dirty="0">
                <a:latin typeface="Calibri" panose="020F0502020204030204" pitchFamily="34" charset="0"/>
                <a:cs typeface="Calibri" panose="020F0502020204030204" pitchFamily="34" charset="0"/>
              </a:rPr>
              <a:t>Vorteile und Nachteile</a:t>
            </a:r>
            <a:endParaRPr lang="es-E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CB251B0A-3466-01CD-515F-64FC9041040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5999" y="979004"/>
            <a:ext cx="5518897" cy="413228"/>
          </a:xfrm>
        </p:spPr>
        <p:txBody>
          <a:bodyPr/>
          <a:lstStyle/>
          <a:p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der informellen Bildung</a:t>
            </a:r>
          </a:p>
        </p:txBody>
      </p:sp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7F20FB4-2CE4-C5F8-0DD2-6438075A4E3B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9448800" y="6246813"/>
            <a:ext cx="2743200" cy="365125"/>
          </a:xfrm>
        </p:spPr>
        <p:txBody>
          <a:bodyPr/>
          <a:lstStyle/>
          <a:p>
            <a:fld id="{940DC668-59BB-7C4F-9F75-66B19341F162}" type="datetime1">
              <a:rPr lang="es-ES" smtClean="0"/>
              <a:t>08/04/2025</a:t>
            </a:fld>
            <a:endParaRPr lang="es-ES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80AA0EAB-1BE2-4073-A0B7-BF3C43559F72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6095998" y="1441903"/>
            <a:ext cx="5518897" cy="4616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Vorteile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Natürliches und kontinuierliches Lernen: </a:t>
            </a:r>
            <a:r>
              <a:rPr lang="de-A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kann überall und jederzeit stattfinden und auf alltäglichen Erfahrungen beruhen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Flexibilität und Anpassungsfähigkeit: </a:t>
            </a:r>
            <a:r>
              <a:rPr lang="de-A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ermöglicht individuelle Recherchen zu Themen von Interesse durch Bücher, soziale Medien, Internet oder informelle Ausbilder*innen.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Verschiedene Methoden: </a:t>
            </a:r>
            <a:r>
              <a:rPr lang="de-A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nutzt eine breite Palette von Lerntechniken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Zeitliche Effizienz: </a:t>
            </a:r>
            <a:r>
              <a:rPr lang="de-A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ermöglicht schnelles und direktes Lernen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Zugänglichkeit von Informationen: </a:t>
            </a:r>
            <a:r>
              <a:rPr lang="de-A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Ressourcen: Bücher, digitale Medien, Fernsehen, Radio und persönliche Gespräche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Nachteile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Risiko der Fehlinformation: </a:t>
            </a:r>
            <a:r>
              <a:rPr lang="de-A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Quellen wie das Internet, soziale Medien oder persönliche Gespräche können Fehlinformationen verbreiten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Ungeeignete Methoden: </a:t>
            </a:r>
            <a:r>
              <a:rPr lang="de-A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einige Techniken sind möglicherweise nicht wirksam oder relevant.</a:t>
            </a:r>
            <a:endParaRPr lang="it-IT" altLang="it-IT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Mangel an Struktur: </a:t>
            </a:r>
            <a:r>
              <a:rPr lang="de-A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Das Fehlen eines festgelegten Programms kann zu Verwirrung und Unkonzentriertheit führen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Ungewisse Ergebnisse: </a:t>
            </a:r>
            <a:r>
              <a:rPr lang="de-A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Lernprozesse erreichen möglicherweise nicht die beabsichtigten Ziele.</a:t>
            </a:r>
            <a:endParaRPr kumimoji="0" lang="it-IT" altLang="it-IT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Segnaposto immagine 12">
            <a:extLst>
              <a:ext uri="{FF2B5EF4-FFF2-40B4-BE49-F238E27FC236}">
                <a16:creationId xmlns:a16="http://schemas.microsoft.com/office/drawing/2014/main" id="{52FA1C7F-117C-44B2-94CE-516E18A390C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15218" r="15218"/>
          <a:stretch>
            <a:fillRect/>
          </a:stretch>
        </p:blipFill>
        <p:spPr>
          <a:xfrm>
            <a:off x="0" y="0"/>
            <a:ext cx="5466978" cy="5393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6839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3420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Marcador de contenido 27">
            <a:extLst>
              <a:ext uri="{FF2B5EF4-FFF2-40B4-BE49-F238E27FC236}">
                <a16:creationId xmlns:a16="http://schemas.microsoft.com/office/drawing/2014/main" id="{1A9EFEC2-1E9E-E786-944F-3A4E527D0C4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800886" y="2054150"/>
            <a:ext cx="5709839" cy="4135448"/>
          </a:xfrm>
        </p:spPr>
        <p:txBody>
          <a:bodyPr/>
          <a:lstStyle/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Definition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de-AT" sz="1800" dirty="0">
                <a:latin typeface="Calibri" panose="020F0502020204030204" pitchFamily="34" charset="0"/>
                <a:cs typeface="Calibri" panose="020F0502020204030204" pitchFamily="34" charset="0"/>
              </a:rPr>
              <a:t>Formale Bildung findet in institutionellen Einrichtungen wie Schulen, Hochschulen oder Universitäten statt.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Struktur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de-AT" sz="1800" dirty="0">
                <a:latin typeface="Calibri" panose="020F0502020204030204" pitchFamily="34" charset="0"/>
                <a:cs typeface="Calibri" panose="020F0502020204030204" pitchFamily="34" charset="0"/>
              </a:rPr>
              <a:t>Sie basiert auf einem festgelegten Lehrplan und folgt vorab festgelegten Regeln und Vorschriften.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Phasen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de-AT" sz="1800" dirty="0">
                <a:latin typeface="Calibri" panose="020F0502020204030204" pitchFamily="34" charset="0"/>
                <a:cs typeface="Calibri" panose="020F0502020204030204" pitchFamily="34" charset="0"/>
              </a:rPr>
              <a:t>Umfasst Grund-, Sekundar- und postsekundäre Bildung.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Bewertung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de-AT" sz="1800" dirty="0">
                <a:latin typeface="Calibri" panose="020F0502020204030204" pitchFamily="34" charset="0"/>
                <a:cs typeface="Calibri" panose="020F0502020204030204" pitchFamily="34" charset="0"/>
              </a:rPr>
              <a:t>Beinhaltet die Überprüfung und Zertifizierung erworbener Fähigkeiten oder Kenntnisse.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Zielsetzungen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de-AT" sz="1800" dirty="0">
                <a:latin typeface="Calibri" panose="020F0502020204030204" pitchFamily="34" charset="0"/>
                <a:cs typeface="Calibri" panose="020F0502020204030204" pitchFamily="34" charset="0"/>
              </a:rPr>
              <a:t>Vermittlung von akademischen, beruflichen oder grundlegenden Fähigkeiten.</a:t>
            </a:r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Zertifizierung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de-AT" sz="1800" dirty="0">
                <a:latin typeface="Calibri" panose="020F0502020204030204" pitchFamily="34" charset="0"/>
                <a:cs typeface="Calibri" panose="020F0502020204030204" pitchFamily="34" charset="0"/>
              </a:rPr>
              <a:t>Führt zur Verleihung von offiziell anerkannten Diplomen und Zeugnissen.</a:t>
            </a:r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Título 26">
            <a:extLst>
              <a:ext uri="{FF2B5EF4-FFF2-40B4-BE49-F238E27FC236}">
                <a16:creationId xmlns:a16="http://schemas.microsoft.com/office/drawing/2014/main" id="{B56B6A11-3B47-37FA-E165-C8CB685ED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0886" y="1382996"/>
            <a:ext cx="6104634" cy="524629"/>
          </a:xfrm>
        </p:spPr>
        <p:txBody>
          <a:bodyPr/>
          <a:lstStyle/>
          <a:p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Hauptelemente der formalen Bildung</a:t>
            </a:r>
            <a:endParaRPr lang="es-E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Marcador de pie de página 12">
            <a:extLst>
              <a:ext uri="{FF2B5EF4-FFF2-40B4-BE49-F238E27FC236}">
                <a16:creationId xmlns:a16="http://schemas.microsoft.com/office/drawing/2014/main" id="{308CB581-E10B-3D28-5752-25A48A312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Replay Network APS</a:t>
            </a:r>
          </a:p>
        </p:txBody>
      </p:sp>
      <p:sp>
        <p:nvSpPr>
          <p:cNvPr id="14" name="Marcador de número de diapositiva 13">
            <a:extLst>
              <a:ext uri="{FF2B5EF4-FFF2-40B4-BE49-F238E27FC236}">
                <a16:creationId xmlns:a16="http://schemas.microsoft.com/office/drawing/2014/main" id="{58BCAB48-4237-27BB-4D6F-F127D7CE7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2</a:t>
            </a:fld>
            <a:endParaRPr lang="es-ES" dirty="0"/>
          </a:p>
        </p:txBody>
      </p:sp>
      <p:pic>
        <p:nvPicPr>
          <p:cNvPr id="7" name="Segnaposto immagine 6">
            <a:extLst>
              <a:ext uri="{FF2B5EF4-FFF2-40B4-BE49-F238E27FC236}">
                <a16:creationId xmlns:a16="http://schemas.microsoft.com/office/drawing/2014/main" id="{BF058269-C69E-4C36-A0A7-EF88B61D3CC2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 rotWithShape="1">
          <a:blip r:embed="rId2"/>
          <a:srcRect l="747" t="999" r="34402" b="-999"/>
          <a:stretch/>
        </p:blipFill>
        <p:spPr>
          <a:xfrm flipH="1">
            <a:off x="1489509" y="1717129"/>
            <a:ext cx="3700557" cy="3423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035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B38E6B1A-9741-CE91-94E0-D612A3839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022" y="1313558"/>
            <a:ext cx="9423028" cy="524629"/>
          </a:xfrm>
        </p:spPr>
        <p:txBody>
          <a:bodyPr/>
          <a:lstStyle/>
          <a:p>
            <a:r>
              <a:rPr lang="it-IT" dirty="0"/>
              <a:t>Merkmale der formalen Bildung: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B08E8E-5DEE-43CF-2174-27B6C017A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Replay Network APS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3FE21D-1B78-B669-22F4-7F56D2849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3</a:t>
            </a:fld>
            <a:endParaRPr lang="es-ES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D8254B2F-6D5E-4F93-888E-D32A147A9EB3}"/>
              </a:ext>
            </a:extLst>
          </p:cNvPr>
          <p:cNvSpPr/>
          <p:nvPr/>
        </p:nvSpPr>
        <p:spPr>
          <a:xfrm>
            <a:off x="629021" y="2157492"/>
            <a:ext cx="1088170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Organisierte Struktur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de-AT" sz="2400" dirty="0">
                <a:latin typeface="Calibri" panose="020F0502020204030204" pitchFamily="34" charset="0"/>
                <a:cs typeface="Calibri" panose="020F0502020204030204" pitchFamily="34" charset="0"/>
              </a:rPr>
              <a:t>folgt einem festgelegten Programm, das auf bestimmten Themen basiert und hierarchisch organisiert ist.</a:t>
            </a: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Vorbestimmte Dauer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de-AT" sz="2400" dirty="0">
                <a:latin typeface="Calibri" panose="020F0502020204030204" pitchFamily="34" charset="0"/>
                <a:cs typeface="Calibri" panose="020F0502020204030204" pitchFamily="34" charset="0"/>
              </a:rPr>
              <a:t>das Programm muss innerhalb eines bestimmten Zeitraums abgeschlossen werden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Qualifizierte Lehrer*innen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de-AT" sz="2400" dirty="0">
                <a:latin typeface="Calibri" panose="020F0502020204030204" pitchFamily="34" charset="0"/>
                <a:cs typeface="Calibri" panose="020F0502020204030204" pitchFamily="34" charset="0"/>
              </a:rPr>
              <a:t>Der Unterricht wird von professionellen Lehrer*innen geleitet.</a:t>
            </a: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Strukturierte Bewertung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de-AT" sz="2400" dirty="0">
                <a:latin typeface="Calibri" panose="020F0502020204030204" pitchFamily="34" charset="0"/>
                <a:cs typeface="Calibri" panose="020F0502020204030204" pitchFamily="34" charset="0"/>
              </a:rPr>
              <a:t>enthält ein chronologisches Bewertungssystem zur Überwachung des Lernfortschritts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Lernplan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de-AT" sz="2400" dirty="0">
                <a:latin typeface="Calibri" panose="020F0502020204030204" pitchFamily="34" charset="0"/>
                <a:cs typeface="Calibri" panose="020F0502020204030204" pitchFamily="34" charset="0"/>
              </a:rPr>
              <a:t>es ist darauf ausgerichtet, spezifische Bildungsbedürfnisse durch geplante Kurse zu erfüllen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4873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immagine 3">
            <a:extLst>
              <a:ext uri="{FF2B5EF4-FFF2-40B4-BE49-F238E27FC236}">
                <a16:creationId xmlns:a16="http://schemas.microsoft.com/office/drawing/2014/main" id="{5671523E-B186-45D2-ABA3-3F37E52306E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20386" r="2038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D249C08-428D-F3AE-A0D1-5A24B902D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4</a:t>
            </a:fld>
            <a:endParaRPr lang="es-ES" dirty="0"/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B6EF3982-A424-89EC-1FEC-5F691CA21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454375"/>
            <a:ext cx="5974080" cy="524629"/>
          </a:xfrm>
        </p:spPr>
        <p:txBody>
          <a:bodyPr/>
          <a:lstStyle/>
          <a:p>
            <a:r>
              <a:rPr lang="it-IT" sz="3200" dirty="0">
                <a:latin typeface="Calibri" panose="020F0502020204030204" pitchFamily="34" charset="0"/>
                <a:cs typeface="Calibri" panose="020F0502020204030204" pitchFamily="34" charset="0"/>
              </a:rPr>
              <a:t>Vorteile und Nachteile</a:t>
            </a:r>
            <a:endParaRPr lang="es-E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CB251B0A-3466-01CD-515F-64FC9041040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5999" y="979004"/>
            <a:ext cx="5518897" cy="413228"/>
          </a:xfrm>
        </p:spPr>
        <p:txBody>
          <a:bodyPr/>
          <a:lstStyle/>
          <a:p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der formalen Bildung</a:t>
            </a:r>
          </a:p>
        </p:txBody>
      </p:sp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7F20FB4-2CE4-C5F8-0DD2-6438075A4E3B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9448800" y="6246813"/>
            <a:ext cx="2743200" cy="365125"/>
          </a:xfrm>
        </p:spPr>
        <p:txBody>
          <a:bodyPr/>
          <a:lstStyle/>
          <a:p>
            <a:fld id="{940DC668-59BB-7C4F-9F75-66B19341F162}" type="datetime1">
              <a:rPr lang="es-ES" smtClean="0"/>
              <a:t>08/04/2025</a:t>
            </a:fld>
            <a:endParaRPr lang="es-ES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80AA0EAB-1BE2-4073-A0B7-BF3C43559F72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6095999" y="1581894"/>
            <a:ext cx="5518897" cy="4616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Vorteile: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Strukturierte Organisation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kumimoji="0" lang="de-A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gut geplanter Lehrplan mit aktuellen Inhalten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Qualifiziertes Lernen: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de-A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Ausgebildete und professionelle Lehrer*innen garantieren eine hochwertige Ausbildung.</a:t>
            </a:r>
            <a:endParaRPr kumimoji="0" lang="it-IT" altLang="it-IT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Systematische Bewertungen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kumimoji="0" lang="de-A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Zwischen- und Abschlussprüfungen unterstützen den Fortschritt der Auszubildenden.</a:t>
            </a:r>
            <a:endParaRPr kumimoji="0" lang="it-IT" altLang="it-IT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Anerkannte Zertifizierung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führt zu offiziellen Diplomen.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Effizientes Management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kumimoji="0" lang="de-A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die Institutionen sind in Bezug auf Verwaltung und Logistik gut organisiert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it-IT" altLang="it-IT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Nachteile: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Rigidität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kumimoji="0" lang="de-A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weniger flexibel als andere Lernmethoden.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de-A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Fehlende Anreize für die Begabtesten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kumimoji="0" lang="de-A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Starre Stundenpläne können die fortgeschrittensten Schüler*innen langweilen.</a:t>
            </a:r>
            <a:endParaRPr kumimoji="0" lang="it-IT" altLang="it-IT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Begrenzte Beteiligung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kumimoji="0" lang="de-A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Schwierigkeiten, faule oder uninteressierte Schüler*innen zu motivieren.</a:t>
            </a:r>
            <a:endParaRPr kumimoji="0" lang="it-IT" altLang="it-IT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Risiko der Ineffizienz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kumimoji="0" lang="de-A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nicht-professionelle Schulangebote können Zeit und Ressourcen verschwenden.</a:t>
            </a:r>
            <a:endParaRPr kumimoji="0" lang="it-IT" altLang="it-IT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Komplexe Dynamik im Klassenzimmer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kumimoji="0" lang="de-A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Bildung von Untergruppen, die schwer zu koordinieren sind.</a:t>
            </a:r>
            <a:endParaRPr kumimoji="0" lang="it-IT" altLang="it-IT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469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Marcador de contenido 27">
            <a:extLst>
              <a:ext uri="{FF2B5EF4-FFF2-40B4-BE49-F238E27FC236}">
                <a16:creationId xmlns:a16="http://schemas.microsoft.com/office/drawing/2014/main" id="{1A9EFEC2-1E9E-E786-944F-3A4E527D0C4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807631" y="1458981"/>
            <a:ext cx="5709839" cy="4135448"/>
          </a:xfrm>
        </p:spPr>
        <p:txBody>
          <a:bodyPr/>
          <a:lstStyle/>
          <a:p>
            <a:pPr marL="285750" lvl="0" indent="-285750" algn="l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Strukturierte und geplante Programme: </a:t>
            </a:r>
            <a:r>
              <a:rPr lang="de-AT" sz="1800" dirty="0">
                <a:latin typeface="Calibri" panose="020F0502020204030204" pitchFamily="34" charset="0"/>
                <a:cs typeface="Calibri" panose="020F0502020204030204" pitchFamily="34" charset="0"/>
              </a:rPr>
              <a:t>für die Entwicklung spezifischer Fähigkeiten und Kompetenzen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lvl="0" indent="-285750" algn="l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Informeller Kontext: </a:t>
            </a:r>
            <a:r>
              <a:rPr lang="de-AT" sz="1800" dirty="0">
                <a:latin typeface="Calibri" panose="020F0502020204030204" pitchFamily="34" charset="0"/>
                <a:cs typeface="Calibri" panose="020F0502020204030204" pitchFamily="34" charset="0"/>
              </a:rPr>
              <a:t>findet außerhalb des formalen Lehrplans statt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lvl="0" indent="-285750" algn="l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Orte des Lernens: </a:t>
            </a:r>
            <a:r>
              <a:rPr lang="de-AT" sz="1800" dirty="0">
                <a:latin typeface="Calibri" panose="020F0502020204030204" pitchFamily="34" charset="0"/>
                <a:cs typeface="Calibri" panose="020F0502020204030204" pitchFamily="34" charset="0"/>
              </a:rPr>
              <a:t>umfasst Organisationen, Sportvereine, Theater- und Gemeindegruppen umfasst Organisationen, Sportvereine, Theater- und Gemeindegruppen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lvl="0" indent="-285750" algn="l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Praktische und kreative Aktivitäten: </a:t>
            </a:r>
            <a:r>
              <a:rPr lang="de-AT" sz="1800" dirty="0">
                <a:latin typeface="Calibri" panose="020F0502020204030204" pitchFamily="34" charset="0"/>
                <a:cs typeface="Calibri" panose="020F0502020204030204" pitchFamily="34" charset="0"/>
              </a:rPr>
              <a:t>Projektarbeit, Spiele, Diskussionen, Camping, Musik und Theater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lvl="0" indent="-285750" algn="l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Persönlicher und sozialer Fokus: </a:t>
            </a:r>
            <a:r>
              <a:rPr lang="de-AT" sz="1800" dirty="0">
                <a:latin typeface="Calibri" panose="020F0502020204030204" pitchFamily="34" charset="0"/>
                <a:cs typeface="Calibri" panose="020F0502020204030204" pitchFamily="34" charset="0"/>
              </a:rPr>
              <a:t>zielt darauf ab, die persönliche Entwicklung und den sozialen Zusammenhalt zu verbessern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lvl="0" indent="-285750" algn="l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Begrenzte Anerkennung: </a:t>
            </a:r>
            <a:r>
              <a:rPr lang="de-AT" sz="1800" dirty="0">
                <a:latin typeface="Calibri" panose="020F0502020204030204" pitchFamily="34" charset="0"/>
                <a:cs typeface="Calibri" panose="020F0502020204030204" pitchFamily="34" charset="0"/>
              </a:rPr>
              <a:t>Die Ergebnisse sind schwer zu zertifizieren, aber die gesellschaftliche Anerkennung nimmt zu.</a:t>
            </a:r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Título 26">
            <a:extLst>
              <a:ext uri="{FF2B5EF4-FFF2-40B4-BE49-F238E27FC236}">
                <a16:creationId xmlns:a16="http://schemas.microsoft.com/office/drawing/2014/main" id="{B56B6A11-3B47-37FA-E165-C8CB685ED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7631" y="934352"/>
            <a:ext cx="6104634" cy="524629"/>
          </a:xfrm>
        </p:spPr>
        <p:txBody>
          <a:bodyPr/>
          <a:lstStyle/>
          <a:p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Hauptelelemente der nicht-formalen Bildung</a:t>
            </a:r>
            <a:endParaRPr lang="es-E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Marcador de pie de página 12">
            <a:extLst>
              <a:ext uri="{FF2B5EF4-FFF2-40B4-BE49-F238E27FC236}">
                <a16:creationId xmlns:a16="http://schemas.microsoft.com/office/drawing/2014/main" id="{308CB581-E10B-3D28-5752-25A48A312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Replay Network APS</a:t>
            </a:r>
          </a:p>
        </p:txBody>
      </p:sp>
      <p:sp>
        <p:nvSpPr>
          <p:cNvPr id="14" name="Marcador de número de diapositiva 13">
            <a:extLst>
              <a:ext uri="{FF2B5EF4-FFF2-40B4-BE49-F238E27FC236}">
                <a16:creationId xmlns:a16="http://schemas.microsoft.com/office/drawing/2014/main" id="{58BCAB48-4237-27BB-4D6F-F127D7CE7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5</a:t>
            </a:fld>
            <a:endParaRPr lang="es-ES" dirty="0"/>
          </a:p>
        </p:txBody>
      </p:sp>
      <p:pic>
        <p:nvPicPr>
          <p:cNvPr id="7" name="Segnaposto immagine 6">
            <a:extLst>
              <a:ext uri="{FF2B5EF4-FFF2-40B4-BE49-F238E27FC236}">
                <a16:creationId xmlns:a16="http://schemas.microsoft.com/office/drawing/2014/main" id="{BF058269-C69E-4C36-A0A7-EF88B61D3CC2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/>
          <a:srcRect l="16312" r="16312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155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B38E6B1A-9741-CE91-94E0-D612A3839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021" y="1109830"/>
            <a:ext cx="10690911" cy="524629"/>
          </a:xfrm>
        </p:spPr>
        <p:txBody>
          <a:bodyPr/>
          <a:lstStyle/>
          <a:p>
            <a:r>
              <a:rPr lang="it-IT" dirty="0"/>
              <a:t>Merkmale der nicht-formalen Bildung: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B08E8E-5DEE-43CF-2174-27B6C017A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Replay Network APS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3FE21D-1B78-B669-22F4-7F56D2849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6</a:t>
            </a:fld>
            <a:endParaRPr lang="es-ES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D8254B2F-6D5E-4F93-888E-D32A147A9EB3}"/>
              </a:ext>
            </a:extLst>
          </p:cNvPr>
          <p:cNvSpPr/>
          <p:nvPr/>
        </p:nvSpPr>
        <p:spPr>
          <a:xfrm>
            <a:off x="629021" y="1838187"/>
            <a:ext cx="1088170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Freiwilligkeit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de-AT" sz="2400" dirty="0">
                <a:latin typeface="Calibri" panose="020F0502020204030204" pitchFamily="34" charset="0"/>
                <a:cs typeface="Calibri" panose="020F0502020204030204" pitchFamily="34" charset="0"/>
              </a:rPr>
              <a:t>kostenlose und nicht obligatorische Teilnahme.</a:t>
            </a: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Universelle Zugänglichkeit :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idealerweise offen für alle.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Zielgerichtete Organisation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mit spezifischen Bildungszielen konzipiert.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Aktive Teilnahme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aktive Einbeziehung der Teilnehmer*innen.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de-AT" sz="2400" b="1" dirty="0"/>
              <a:t>Lernendenzentrierte Ausrichtung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de-AT" sz="2400" dirty="0">
                <a:latin typeface="Calibri" panose="020F0502020204030204" pitchFamily="34" charset="0"/>
                <a:cs typeface="Calibri" panose="020F0502020204030204" pitchFamily="34" charset="0"/>
              </a:rPr>
              <a:t>konzentriert sich auf die Bedürfnisse und die Entwicklung des/der Einzelnen.</a:t>
            </a: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Grundlegende Fähigkeiten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de-AT" sz="2400" dirty="0">
                <a:latin typeface="Calibri" panose="020F0502020204030204" pitchFamily="34" charset="0"/>
                <a:cs typeface="Calibri" panose="020F0502020204030204" pitchFamily="34" charset="0"/>
              </a:rPr>
              <a:t>auf praktisches Lernen und aktive Teilnahme ausgerichtet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Kollektiver Ansatz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de-AT" sz="2400" dirty="0">
                <a:latin typeface="Calibri" panose="020F0502020204030204" pitchFamily="34" charset="0"/>
                <a:cs typeface="Calibri" panose="020F0502020204030204" pitchFamily="34" charset="0"/>
              </a:rPr>
              <a:t>kombiniert individuelles und gruppenbezogenes Lernen.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Ganzheitliche Orientierung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de-AT" sz="2400" dirty="0">
                <a:latin typeface="Calibri" panose="020F0502020204030204" pitchFamily="34" charset="0"/>
                <a:cs typeface="Calibri" panose="020F0502020204030204" pitchFamily="34" charset="0"/>
              </a:rPr>
              <a:t>berücksichtigt die ganzheitliche Entwicklung der Teilnehmer*innen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Praktische Erfahrung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de-AT" sz="2400" dirty="0">
                <a:latin typeface="Calibri" panose="020F0502020204030204" pitchFamily="34" charset="0"/>
                <a:cs typeface="Calibri" panose="020F0502020204030204" pitchFamily="34" charset="0"/>
              </a:rPr>
              <a:t>basierend auf aktions- und erfahrungsorientiertem Lernen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Flexibilität : </a:t>
            </a:r>
            <a:r>
              <a:rPr lang="de-AT" sz="2400" dirty="0">
                <a:latin typeface="Calibri" panose="020F0502020204030204" pitchFamily="34" charset="0"/>
                <a:cs typeface="Calibri" panose="020F0502020204030204" pitchFamily="34" charset="0"/>
              </a:rPr>
              <a:t>angepasst an die spezifischen Bedürfnisse der Teilnehmer*innen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97615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D249C08-428D-F3AE-A0D1-5A24B902D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7</a:t>
            </a:fld>
            <a:endParaRPr lang="es-ES" dirty="0"/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B6EF3982-A424-89EC-1FEC-5F691CA21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454375"/>
            <a:ext cx="5974080" cy="524629"/>
          </a:xfrm>
        </p:spPr>
        <p:txBody>
          <a:bodyPr/>
          <a:lstStyle/>
          <a:p>
            <a:r>
              <a:rPr lang="it-IT" sz="3200" dirty="0">
                <a:latin typeface="Calibri" panose="020F0502020204030204" pitchFamily="34" charset="0"/>
                <a:cs typeface="Calibri" panose="020F0502020204030204" pitchFamily="34" charset="0"/>
              </a:rPr>
              <a:t>Vorteile und Nachteile</a:t>
            </a:r>
            <a:endParaRPr lang="es-E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CB251B0A-3466-01CD-515F-64FC9041040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5999" y="979004"/>
            <a:ext cx="5518897" cy="413228"/>
          </a:xfrm>
        </p:spPr>
        <p:txBody>
          <a:bodyPr/>
          <a:lstStyle/>
          <a:p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der nicht-formalen Bildung</a:t>
            </a:r>
          </a:p>
        </p:txBody>
      </p:sp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7F20FB4-2CE4-C5F8-0DD2-6438075A4E3B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9448800" y="6246813"/>
            <a:ext cx="2743200" cy="365125"/>
          </a:xfrm>
        </p:spPr>
        <p:txBody>
          <a:bodyPr/>
          <a:lstStyle/>
          <a:p>
            <a:fld id="{940DC668-59BB-7C4F-9F75-66B19341F162}" type="datetime1">
              <a:rPr lang="es-ES" smtClean="0"/>
              <a:t>08/04/2025</a:t>
            </a:fld>
            <a:endParaRPr lang="es-ES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80AA0EAB-1BE2-4073-A0B7-BF3C43559F72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6095999" y="1315595"/>
            <a:ext cx="5518897" cy="4185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Vorteile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Praktischer Ansatz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erfahrungsorientiertes und konkretes Lernen.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Natürliches Wachstum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de-A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fördert die individuelle Entwicklung, ohne von Veränderungen im formalen Bildungssystem abhängig zu sein.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Autodidaktisch: </a:t>
            </a:r>
            <a:r>
              <a:rPr lang="de-A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fördert die Autonomie und das persönliche Lernen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Flexibilität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de-A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geeignet für verschiedene Altersgruppen, Zeiten und Inhalte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Inklusivität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de-A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offen für Beiträge aus dem öffentlichen und privaten Sektor.</a:t>
            </a:r>
            <a:endParaRPr lang="it-IT" altLang="it-IT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Nachteile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Instabilität der Beteiligung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de-A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Die Teilnehmer sind möglicherweise unregelmäßig anwesend.</a:t>
            </a:r>
            <a:endParaRPr lang="it-IT" altLang="it-IT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Fehlende Zertifizierung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de-A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stellt keine offiziell anerkannten Zertifikate aus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Begrenzte Ressourcen: </a:t>
            </a:r>
            <a:r>
              <a:rPr lang="de-A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oft fehlt es an ausreichenden Mitteln und Materialien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Platzmangel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de-A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 kann an angemessenen Einrichtungen mangeln, die von den örtlichen Behörden bereitgestellt werden.</a:t>
            </a:r>
            <a:endParaRPr kumimoji="0" lang="it-IT" altLang="it-IT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Segnaposto immagine 12">
            <a:extLst>
              <a:ext uri="{FF2B5EF4-FFF2-40B4-BE49-F238E27FC236}">
                <a16:creationId xmlns:a16="http://schemas.microsoft.com/office/drawing/2014/main" id="{52FA1C7F-117C-44B2-94CE-516E18A390C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15218" r="15218"/>
          <a:stretch>
            <a:fillRect/>
          </a:stretch>
        </p:blipFill>
        <p:spPr>
          <a:xfrm>
            <a:off x="0" y="0"/>
            <a:ext cx="5466978" cy="5393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876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Marcador de contenido 27">
            <a:extLst>
              <a:ext uri="{FF2B5EF4-FFF2-40B4-BE49-F238E27FC236}">
                <a16:creationId xmlns:a16="http://schemas.microsoft.com/office/drawing/2014/main" id="{1A9EFEC2-1E9E-E786-944F-3A4E527D0C4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800886" y="2054150"/>
            <a:ext cx="5709839" cy="4410184"/>
          </a:xfrm>
        </p:spPr>
        <p:txBody>
          <a:bodyPr/>
          <a:lstStyle/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Definition: 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Lebenslanges Lernen.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Lernmethoden/Lernmittel:</a:t>
            </a:r>
          </a:p>
          <a:p>
            <a:pPr marL="285750" lvl="0" indent="-285750">
              <a:buFontTx/>
              <a:buChar char="-"/>
            </a:pPr>
            <a:r>
              <a:rPr lang="de-AT" sz="1800" dirty="0">
                <a:latin typeface="Calibri" panose="020F0502020204030204" pitchFamily="34" charset="0"/>
                <a:cs typeface="Calibri" panose="020F0502020204030204" pitchFamily="34" charset="0"/>
              </a:rPr>
              <a:t>Tägliche Erfahrungen und Interaktionen mit der Umwelt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lvl="0" indent="-285750">
              <a:buFontTx/>
              <a:buChar char="-"/>
            </a:pPr>
            <a:r>
              <a:rPr lang="de-AT" sz="1800" dirty="0">
                <a:latin typeface="Calibri" panose="020F0502020204030204" pitchFamily="34" charset="0"/>
                <a:cs typeface="Calibri" panose="020F0502020204030204" pitchFamily="34" charset="0"/>
              </a:rPr>
              <a:t>Familie, Nachbarn, Markt, Bibliothek, Arbeit, Spiel und informelle sportliche Aktivitäten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Merkmale: </a:t>
            </a:r>
          </a:p>
          <a:p>
            <a:pPr marL="285750" lvl="0" indent="-285750">
              <a:buFontTx/>
              <a:buChar char="-"/>
            </a:pP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Ungeplant und unstrukturiert.</a:t>
            </a:r>
          </a:p>
          <a:p>
            <a:pPr marL="285750" lvl="0" indent="-285750">
              <a:buFontTx/>
              <a:buChar char="-"/>
            </a:pPr>
            <a:r>
              <a:rPr lang="de-AT" sz="1800" dirty="0">
                <a:latin typeface="Calibri" panose="020F0502020204030204" pitchFamily="34" charset="0"/>
                <a:cs typeface="Calibri" panose="020F0502020204030204" pitchFamily="34" charset="0"/>
              </a:rPr>
              <a:t>Sie fördert den Erwerb von Einstellungen, Werten, Fähigkeiten und Wissen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Informelle Bereiche: </a:t>
            </a:r>
            <a:r>
              <a:rPr lang="de-AT" sz="1800" dirty="0">
                <a:latin typeface="Calibri" panose="020F0502020204030204" pitchFamily="34" charset="0"/>
                <a:cs typeface="Calibri" panose="020F0502020204030204" pitchFamily="34" charset="0"/>
              </a:rPr>
              <a:t>Kunst, Lesen und andere Freizeit- und Kulturaktivitäten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7" name="Título 26">
            <a:extLst>
              <a:ext uri="{FF2B5EF4-FFF2-40B4-BE49-F238E27FC236}">
                <a16:creationId xmlns:a16="http://schemas.microsoft.com/office/drawing/2014/main" id="{B56B6A11-3B47-37FA-E165-C8CB685ED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0886" y="1382996"/>
            <a:ext cx="6104634" cy="524629"/>
          </a:xfrm>
        </p:spPr>
        <p:txBody>
          <a:bodyPr/>
          <a:lstStyle/>
          <a:p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Schlüsselelemente der informellen Bildung</a:t>
            </a:r>
            <a:endParaRPr lang="es-E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Marcador de pie de página 12">
            <a:extLst>
              <a:ext uri="{FF2B5EF4-FFF2-40B4-BE49-F238E27FC236}">
                <a16:creationId xmlns:a16="http://schemas.microsoft.com/office/drawing/2014/main" id="{308CB581-E10B-3D28-5752-25A48A312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Replay Network APS</a:t>
            </a:r>
          </a:p>
        </p:txBody>
      </p:sp>
      <p:sp>
        <p:nvSpPr>
          <p:cNvPr id="14" name="Marcador de número de diapositiva 13">
            <a:extLst>
              <a:ext uri="{FF2B5EF4-FFF2-40B4-BE49-F238E27FC236}">
                <a16:creationId xmlns:a16="http://schemas.microsoft.com/office/drawing/2014/main" id="{58BCAB48-4237-27BB-4D6F-F127D7CE7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8</a:t>
            </a:fld>
            <a:endParaRPr lang="es-ES" dirty="0"/>
          </a:p>
        </p:txBody>
      </p:sp>
      <p:pic>
        <p:nvPicPr>
          <p:cNvPr id="7" name="Segnaposto immagine 6">
            <a:extLst>
              <a:ext uri="{FF2B5EF4-FFF2-40B4-BE49-F238E27FC236}">
                <a16:creationId xmlns:a16="http://schemas.microsoft.com/office/drawing/2014/main" id="{BF058269-C69E-4C36-A0A7-EF88B61D3CC2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 rotWithShape="1">
          <a:blip r:embed="rId2"/>
          <a:srcRect r="3534"/>
          <a:stretch/>
        </p:blipFill>
        <p:spPr>
          <a:xfrm flipH="1">
            <a:off x="1354666" y="1907625"/>
            <a:ext cx="3817844" cy="2782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9055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B38E6B1A-9741-CE91-94E0-D612A3839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021" y="1313558"/>
            <a:ext cx="10690911" cy="524629"/>
          </a:xfrm>
        </p:spPr>
        <p:txBody>
          <a:bodyPr/>
          <a:lstStyle/>
          <a:p>
            <a:r>
              <a:rPr lang="it-IT" dirty="0"/>
              <a:t>Merkmale der informellen Bildung: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B08E8E-5DEE-43CF-2174-27B6C017A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Replay Network APS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3FE21D-1B78-B669-22F4-7F56D2849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9</a:t>
            </a:fld>
            <a:endParaRPr lang="es-ES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D8254B2F-6D5E-4F93-888E-D32A147A9EB3}"/>
              </a:ext>
            </a:extLst>
          </p:cNvPr>
          <p:cNvSpPr/>
          <p:nvPr/>
        </p:nvSpPr>
        <p:spPr>
          <a:xfrm>
            <a:off x="629021" y="2157492"/>
            <a:ext cx="1088170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Unabhängigkeit von physischen Räumen: </a:t>
            </a:r>
            <a:r>
              <a:rPr lang="de-AT" sz="2800" dirty="0">
                <a:latin typeface="Calibri" panose="020F0502020204030204" pitchFamily="34" charset="0"/>
                <a:cs typeface="Calibri" panose="020F0502020204030204" pitchFamily="34" charset="0"/>
              </a:rPr>
              <a:t>findet außerhalb der Grenzen traditioneller Klassenzimmer statt.</a:t>
            </a:r>
            <a:endParaRPr lang="it-IT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Fehlen eines Programms: 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folgt keinem festgelegten Lehrplan.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Ungeplant: </a:t>
            </a:r>
            <a:r>
              <a:rPr lang="de-AT" sz="2800" dirty="0">
                <a:latin typeface="Calibri" panose="020F0502020204030204" pitchFamily="34" charset="0"/>
                <a:cs typeface="Calibri" panose="020F0502020204030204" pitchFamily="34" charset="0"/>
              </a:rPr>
              <a:t>Fehlen von Zeitplänen und organisierten Strukturen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Kontinuierliches Lernen: </a:t>
            </a:r>
            <a:r>
              <a:rPr lang="de-AT" sz="2800" dirty="0">
                <a:latin typeface="Calibri" panose="020F0502020204030204" pitchFamily="34" charset="0"/>
                <a:cs typeface="Calibri" panose="020F0502020204030204" pitchFamily="34" charset="0"/>
              </a:rPr>
              <a:t>ein natürlicher Prozess, der ein Leben lang andauert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Vielfalt der Quellen: </a:t>
            </a:r>
            <a:r>
              <a:rPr lang="de-AT" sz="2800" dirty="0">
                <a:latin typeface="Calibri" panose="020F0502020204030204" pitchFamily="34" charset="0"/>
                <a:cs typeface="Calibri" panose="020F0502020204030204" pitchFamily="34" charset="0"/>
              </a:rPr>
              <a:t>durch Medien, Lebenserfahrungen, Beziehungen zu Freunden, Familie und andere soziale Interaktionen erworben.</a:t>
            </a:r>
            <a:endParaRPr lang="it-IT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89590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938</Words>
  <Application>Microsoft Office PowerPoint</Application>
  <PresentationFormat>Breitbild</PresentationFormat>
  <Paragraphs>110</Paragraphs>
  <Slides>11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Helvetica</vt:lpstr>
      <vt:lpstr>Wingdings</vt:lpstr>
      <vt:lpstr>Tema de Office</vt:lpstr>
      <vt:lpstr>Formale Bildung und nicht-formale Bildung</vt:lpstr>
      <vt:lpstr>Hauptelemente der formalen Bildung</vt:lpstr>
      <vt:lpstr>Merkmale der formalen Bildung:</vt:lpstr>
      <vt:lpstr>Vorteile und Nachteile</vt:lpstr>
      <vt:lpstr>Hauptelelemente der nicht-formalen Bildung</vt:lpstr>
      <vt:lpstr>Merkmale der nicht-formalen Bildung:</vt:lpstr>
      <vt:lpstr>Vorteile und Nachteile</vt:lpstr>
      <vt:lpstr>Schlüsselelemente der informellen Bildung</vt:lpstr>
      <vt:lpstr>Merkmale der informellen Bildung:</vt:lpstr>
      <vt:lpstr>Vorteile und Nachteile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Formal Education  and non-formal</dc:title>
  <dc:creator>Communication onProjects</dc:creator>
  <cp:keywords>, docId:2BFF4CC4749331FB20C0137D14B9ED6B</cp:keywords>
  <cp:lastModifiedBy>Benni Götzenauer</cp:lastModifiedBy>
  <cp:revision>81</cp:revision>
  <dcterms:created xsi:type="dcterms:W3CDTF">2022-11-23T09:11:19Z</dcterms:created>
  <dcterms:modified xsi:type="dcterms:W3CDTF">2025-04-08T09:39:38Z</dcterms:modified>
</cp:coreProperties>
</file>