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4" r:id="rId2"/>
    <p:sldId id="265" r:id="rId3"/>
    <p:sldId id="269" r:id="rId4"/>
    <p:sldId id="267" r:id="rId5"/>
    <p:sldId id="270" r:id="rId6"/>
    <p:sldId id="268" r:id="rId7"/>
    <p:sldId id="271" r:id="rId8"/>
    <p:sldId id="272" r:id="rId9"/>
    <p:sldId id="274" r:id="rId10"/>
    <p:sldId id="273" r:id="rId11"/>
    <p:sldId id="275" r:id="rId12"/>
    <p:sldId id="276" r:id="rId13"/>
    <p:sldId id="26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132"/>
    <a:srgbClr val="59AF37"/>
    <a:srgbClr val="EEFAEE"/>
    <a:srgbClr val="914B91"/>
    <a:srgbClr val="FAFAFA"/>
    <a:srgbClr val="F4BD02"/>
    <a:srgbClr val="ED7F21"/>
    <a:srgbClr val="0283C8"/>
    <a:srgbClr val="A1CE3B"/>
    <a:srgbClr val="EB3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p:restoredTop sz="94720"/>
  </p:normalViewPr>
  <p:slideViewPr>
    <p:cSldViewPr snapToGrid="0">
      <p:cViewPr varScale="1">
        <p:scale>
          <a:sx n="99" d="100"/>
          <a:sy n="99" d="100"/>
        </p:scale>
        <p:origin x="126" y="42"/>
      </p:cViewPr>
      <p:guideLst/>
    </p:cSldViewPr>
  </p:slideViewPr>
  <p:notesTextViewPr>
    <p:cViewPr>
      <p:scale>
        <a:sx n="1" d="1"/>
        <a:sy n="1" d="1"/>
      </p:scale>
      <p:origin x="0" y="0"/>
    </p:cViewPr>
  </p:notesTextViewPr>
  <p:notesViewPr>
    <p:cSldViewPr snapToGrid="0">
      <p:cViewPr varScale="1">
        <p:scale>
          <a:sx n="88" d="100"/>
          <a:sy n="88" d="100"/>
        </p:scale>
        <p:origin x="3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8512B98-3EF1-1532-721F-AD493468A2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CD1CCDC-D576-1781-AC4A-03D47E02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A00EA7-C261-B646-9A69-ED40B18A742F}" type="datetimeFigureOut">
              <a:rPr lang="es-ES" smtClean="0"/>
              <a:t>04/04/2025</a:t>
            </a:fld>
            <a:endParaRPr lang="es-ES"/>
          </a:p>
        </p:txBody>
      </p:sp>
      <p:sp>
        <p:nvSpPr>
          <p:cNvPr id="4" name="Marcador de pie de página 3">
            <a:extLst>
              <a:ext uri="{FF2B5EF4-FFF2-40B4-BE49-F238E27FC236}">
                <a16:creationId xmlns:a16="http://schemas.microsoft.com/office/drawing/2014/main" id="{6C56BECC-291C-C7D2-3311-6B6A7EF4F4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30D23E2-60D1-1FDA-EA54-C424537784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9DCEB4-FAC7-6F46-BD43-80309A1EEDAD}" type="slidenum">
              <a:rPr lang="es-ES" smtClean="0"/>
              <a:t>‹Nr.›</a:t>
            </a:fld>
            <a:endParaRPr lang="es-ES"/>
          </a:p>
        </p:txBody>
      </p:sp>
    </p:spTree>
    <p:extLst>
      <p:ext uri="{BB962C8B-B14F-4D97-AF65-F5344CB8AC3E}">
        <p14:creationId xmlns:p14="http://schemas.microsoft.com/office/powerpoint/2010/main" val="604580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4C5FF-4360-6D43-8E4E-D12D2397760D}" type="datetimeFigureOut">
              <a:rPr lang="es-ES" smtClean="0"/>
              <a:t>04/04/2025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ADFC-EDDC-C84D-89DC-F49CAFA8C320}" type="slidenum">
              <a:rPr lang="es-ES" smtClean="0"/>
              <a:t>‹Nr.›</a:t>
            </a:fld>
            <a:endParaRPr lang="es-ES"/>
          </a:p>
        </p:txBody>
      </p:sp>
    </p:spTree>
    <p:extLst>
      <p:ext uri="{BB962C8B-B14F-4D97-AF65-F5344CB8AC3E}">
        <p14:creationId xmlns:p14="http://schemas.microsoft.com/office/powerpoint/2010/main" val="300500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46DADFC-EDDC-C84D-89DC-F49CAFA8C320}" type="slidenum">
              <a:rPr lang="es-ES" smtClean="0"/>
              <a:t>2</a:t>
            </a:fld>
            <a:endParaRPr lang="es-ES"/>
          </a:p>
        </p:txBody>
      </p:sp>
    </p:spTree>
    <p:extLst>
      <p:ext uri="{BB962C8B-B14F-4D97-AF65-F5344CB8AC3E}">
        <p14:creationId xmlns:p14="http://schemas.microsoft.com/office/powerpoint/2010/main" val="28255570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5.jp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DCE625-57C6-200A-6060-032B5010836A}"/>
              </a:ext>
            </a:extLst>
          </p:cNvPr>
          <p:cNvSpPr>
            <a:spLocks noGrp="1"/>
          </p:cNvSpPr>
          <p:nvPr>
            <p:ph type="subTitle" idx="1" hasCustomPrompt="1"/>
          </p:nvPr>
        </p:nvSpPr>
        <p:spPr>
          <a:xfrm>
            <a:off x="643467" y="5913519"/>
            <a:ext cx="5501096" cy="379537"/>
          </a:xfrm>
        </p:spPr>
        <p:txBody>
          <a:bodyPr anchor="t">
            <a:normAutofit/>
          </a:bodyPr>
          <a:lstStyle>
            <a:lvl1pPr marL="0" indent="0" algn="l">
              <a:lnSpc>
                <a:spcPct val="100000"/>
              </a:lnSpc>
              <a:buNone/>
              <a:defRPr sz="1600">
                <a:solidFill>
                  <a:srgbClr val="59AF3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Add</a:t>
            </a:r>
            <a:r>
              <a:rPr lang="es-ES" dirty="0"/>
              <a:t> a </a:t>
            </a:r>
            <a:r>
              <a:rPr lang="es-ES" dirty="0" err="1"/>
              <a:t>subtitle</a:t>
            </a:r>
            <a:r>
              <a:rPr lang="es-ES" dirty="0"/>
              <a:t> (</a:t>
            </a:r>
            <a:r>
              <a:rPr lang="es-ES" dirty="0" err="1"/>
              <a:t>e.g</a:t>
            </a:r>
            <a:r>
              <a:rPr lang="es-ES" dirty="0"/>
              <a:t>.: Meeting, </a:t>
            </a:r>
            <a:r>
              <a:rPr lang="es-ES" dirty="0" err="1"/>
              <a:t>venue</a:t>
            </a:r>
            <a:r>
              <a:rPr lang="es-ES" dirty="0"/>
              <a:t> &amp; date)</a:t>
            </a:r>
          </a:p>
        </p:txBody>
      </p:sp>
      <p:sp>
        <p:nvSpPr>
          <p:cNvPr id="22" name="Title 21">
            <a:extLst>
              <a:ext uri="{FF2B5EF4-FFF2-40B4-BE49-F238E27FC236}">
                <a16:creationId xmlns:a16="http://schemas.microsoft.com/office/drawing/2014/main" id="{08E08D27-259F-6B63-15D8-531EF6F3303B}"/>
              </a:ext>
            </a:extLst>
          </p:cNvPr>
          <p:cNvSpPr>
            <a:spLocks noGrp="1"/>
          </p:cNvSpPr>
          <p:nvPr>
            <p:ph type="title" hasCustomPrompt="1"/>
          </p:nvPr>
        </p:nvSpPr>
        <p:spPr>
          <a:xfrm>
            <a:off x="611568" y="2704104"/>
            <a:ext cx="5532995" cy="1899938"/>
          </a:xfrm>
        </p:spPr>
        <p:txBody>
          <a:bodyPr anchor="t">
            <a:normAutofit/>
          </a:bodyPr>
          <a:lstStyle>
            <a:lvl1pPr>
              <a:lnSpc>
                <a:spcPct val="100000"/>
              </a:lnSpc>
              <a:defRPr sz="4000" b="1">
                <a:solidFill>
                  <a:schemeClr val="bg2">
                    <a:lumMod val="25000"/>
                  </a:schemeClr>
                </a:solidFill>
                <a:latin typeface="Arial" panose="020B0604020202020204" pitchFamily="34" charset="0"/>
                <a:cs typeface="Arial" panose="020B0604020202020204" pitchFamily="34" charset="0"/>
              </a:defRPr>
            </a:lvl1pPr>
          </a:lstStyle>
          <a:p>
            <a:r>
              <a:rPr lang="en-US" dirty="0"/>
              <a:t>Write the title</a:t>
            </a:r>
            <a:br>
              <a:rPr lang="en-US" dirty="0"/>
            </a:br>
            <a:r>
              <a:rPr lang="en-US" dirty="0"/>
              <a:t>of your presentation here</a:t>
            </a:r>
          </a:p>
        </p:txBody>
      </p:sp>
      <p:pic>
        <p:nvPicPr>
          <p:cNvPr id="6" name="Imagen 5" descr="Logotipo&#10;&#10;Descripción generada automáticamente">
            <a:extLst>
              <a:ext uri="{FF2B5EF4-FFF2-40B4-BE49-F238E27FC236}">
                <a16:creationId xmlns:a16="http://schemas.microsoft.com/office/drawing/2014/main" id="{DCDABE45-3A6C-294B-2C1F-193716957080}"/>
              </a:ext>
            </a:extLst>
          </p:cNvPr>
          <p:cNvPicPr>
            <a:picLocks noChangeAspect="1"/>
          </p:cNvPicPr>
          <p:nvPr userDrawn="1"/>
        </p:nvPicPr>
        <p:blipFill>
          <a:blip r:embed="rId2"/>
          <a:stretch>
            <a:fillRect/>
          </a:stretch>
        </p:blipFill>
        <p:spPr>
          <a:xfrm>
            <a:off x="511629" y="564944"/>
            <a:ext cx="3831771" cy="1022166"/>
          </a:xfrm>
          <a:prstGeom prst="rect">
            <a:avLst/>
          </a:prstGeom>
        </p:spPr>
      </p:pic>
      <p:pic>
        <p:nvPicPr>
          <p:cNvPr id="9" name="Gráfico 8">
            <a:extLst>
              <a:ext uri="{FF2B5EF4-FFF2-40B4-BE49-F238E27FC236}">
                <a16:creationId xmlns:a16="http://schemas.microsoft.com/office/drawing/2014/main" id="{08CA58D3-0445-4A8C-CD51-8787074A2227}"/>
              </a:ext>
            </a:extLst>
          </p:cNvPr>
          <p:cNvPicPr>
            <a:picLocks noChangeAspect="1"/>
          </p:cNvPicPr>
          <p:nvPr userDrawn="1"/>
        </p:nvPicPr>
        <p:blipFill>
          <a:blip r:embed="rId3">
            <a:extLst>
              <a:ext uri="{96DAC541-7B7A-43D3-8B79-37D633B846F1}">
                <asvg:svgBlip xmlns:asvg="http://schemas.microsoft.com/office/drawing/2016/SVG/main" r:embed="rId4"/>
              </a:ext>
            </a:extLst>
          </a:blip>
          <a:srcRect t="1398" r="5861"/>
          <a:stretch/>
        </p:blipFill>
        <p:spPr>
          <a:xfrm>
            <a:off x="7638749" y="2498397"/>
            <a:ext cx="4553251" cy="2825578"/>
          </a:xfrm>
          <a:prstGeom prst="rect">
            <a:avLst/>
          </a:prstGeom>
        </p:spPr>
      </p:pic>
      <p:pic>
        <p:nvPicPr>
          <p:cNvPr id="12" name="Gráfico 11">
            <a:extLst>
              <a:ext uri="{FF2B5EF4-FFF2-40B4-BE49-F238E27FC236}">
                <a16:creationId xmlns:a16="http://schemas.microsoft.com/office/drawing/2014/main" id="{C95832E0-169F-9770-7FA3-7FA4D22326E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18613" y="1851993"/>
            <a:ext cx="2617666" cy="1292807"/>
          </a:xfrm>
          <a:prstGeom prst="rect">
            <a:avLst/>
          </a:prstGeom>
        </p:spPr>
      </p:pic>
      <p:pic>
        <p:nvPicPr>
          <p:cNvPr id="15" name="Gráfico 14">
            <a:extLst>
              <a:ext uri="{FF2B5EF4-FFF2-40B4-BE49-F238E27FC236}">
                <a16:creationId xmlns:a16="http://schemas.microsoft.com/office/drawing/2014/main" id="{B77D0581-0FD5-68D9-A8E0-EF31642B4F55}"/>
              </a:ext>
            </a:extLst>
          </p:cNvPr>
          <p:cNvPicPr>
            <a:picLocks noChangeAspect="1"/>
          </p:cNvPicPr>
          <p:nvPr userDrawn="1"/>
        </p:nvPicPr>
        <p:blipFill>
          <a:blip r:embed="rId7">
            <a:extLst>
              <a:ext uri="{96DAC541-7B7A-43D3-8B79-37D633B846F1}">
                <asvg:svgBlip xmlns:asvg="http://schemas.microsoft.com/office/drawing/2016/SVG/main" r:embed="rId8"/>
              </a:ext>
            </a:extLst>
          </a:blip>
          <a:srcRect b="25251"/>
          <a:stretch/>
        </p:blipFill>
        <p:spPr>
          <a:xfrm rot="10800000">
            <a:off x="8360804" y="0"/>
            <a:ext cx="2768600" cy="1025256"/>
          </a:xfrm>
          <a:prstGeom prst="rect">
            <a:avLst/>
          </a:prstGeom>
        </p:spPr>
      </p:pic>
      <p:pic>
        <p:nvPicPr>
          <p:cNvPr id="17" name="Gráfico 16">
            <a:extLst>
              <a:ext uri="{FF2B5EF4-FFF2-40B4-BE49-F238E27FC236}">
                <a16:creationId xmlns:a16="http://schemas.microsoft.com/office/drawing/2014/main" id="{514190DA-39DA-CB9B-E034-5A3CDAE0019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6024350">
            <a:off x="4795643" y="-351772"/>
            <a:ext cx="2577663" cy="1986317"/>
          </a:xfrm>
          <a:prstGeom prst="rect">
            <a:avLst/>
          </a:prstGeom>
        </p:spPr>
      </p:pic>
      <p:pic>
        <p:nvPicPr>
          <p:cNvPr id="19" name="Imagen 18" descr="Imagen que contiene Forma&#10;&#10;Descripción generada automáticamente">
            <a:extLst>
              <a:ext uri="{FF2B5EF4-FFF2-40B4-BE49-F238E27FC236}">
                <a16:creationId xmlns:a16="http://schemas.microsoft.com/office/drawing/2014/main" id="{C9AA8283-52B3-8F3A-114D-AFD6C370F96A}"/>
              </a:ext>
            </a:extLst>
          </p:cNvPr>
          <p:cNvPicPr>
            <a:picLocks noChangeAspect="1"/>
          </p:cNvPicPr>
          <p:nvPr userDrawn="1"/>
        </p:nvPicPr>
        <p:blipFill>
          <a:blip r:embed="rId11"/>
          <a:stretch>
            <a:fillRect/>
          </a:stretch>
        </p:blipFill>
        <p:spPr>
          <a:xfrm>
            <a:off x="10494238" y="514059"/>
            <a:ext cx="1230829" cy="1247767"/>
          </a:xfrm>
          <a:prstGeom prst="rect">
            <a:avLst/>
          </a:prstGeom>
        </p:spPr>
      </p:pic>
      <p:sp>
        <p:nvSpPr>
          <p:cNvPr id="20" name="CuadroTexto 19">
            <a:extLst>
              <a:ext uri="{FF2B5EF4-FFF2-40B4-BE49-F238E27FC236}">
                <a16:creationId xmlns:a16="http://schemas.microsoft.com/office/drawing/2014/main" id="{5FD31E3F-8903-86C5-677E-408AD7B1B0D0}"/>
              </a:ext>
            </a:extLst>
          </p:cNvPr>
          <p:cNvSpPr txBox="1"/>
          <p:nvPr userDrawn="1"/>
        </p:nvSpPr>
        <p:spPr>
          <a:xfrm>
            <a:off x="7061200" y="5632496"/>
            <a:ext cx="4663867"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dirty="0" err="1">
                <a:solidFill>
                  <a:schemeClr val="bg2">
                    <a:lumMod val="50000"/>
                  </a:schemeClr>
                </a:solidFill>
                <a:effectLst/>
                <a:latin typeface="Helvetica" pitchFamily="2" charset="0"/>
              </a:rPr>
              <a:t>Funded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by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Views</a:t>
            </a:r>
            <a:r>
              <a:rPr lang="es-ES" sz="1000" dirty="0">
                <a:solidFill>
                  <a:schemeClr val="bg2">
                    <a:lumMod val="50000"/>
                  </a:schemeClr>
                </a:solidFill>
                <a:effectLst/>
                <a:latin typeface="Helvetica" pitchFamily="2" charset="0"/>
              </a:rPr>
              <a:t> and </a:t>
            </a:r>
            <a:r>
              <a:rPr lang="es-ES" sz="1000" dirty="0" err="1">
                <a:solidFill>
                  <a:schemeClr val="bg2">
                    <a:lumMod val="50000"/>
                  </a:schemeClr>
                </a:solidFill>
                <a:effectLst/>
                <a:latin typeface="Helvetica" pitchFamily="2" charset="0"/>
              </a:rPr>
              <a:t>opinions</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expressed</a:t>
            </a:r>
            <a:r>
              <a:rPr lang="es-ES" sz="1000" dirty="0">
                <a:solidFill>
                  <a:schemeClr val="bg2">
                    <a:lumMod val="50000"/>
                  </a:schemeClr>
                </a:solidFill>
                <a:effectLst/>
                <a:latin typeface="Helvetica" pitchFamily="2" charset="0"/>
              </a:rPr>
              <a:t> are </a:t>
            </a:r>
            <a:r>
              <a:rPr lang="es-ES" sz="1000" dirty="0" err="1">
                <a:solidFill>
                  <a:schemeClr val="bg2">
                    <a:lumMod val="50000"/>
                  </a:schemeClr>
                </a:solidFill>
                <a:effectLst/>
                <a:latin typeface="Helvetica" pitchFamily="2" charset="0"/>
              </a:rPr>
              <a:t>however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author</a:t>
            </a:r>
            <a:r>
              <a:rPr lang="es-ES" sz="1000" dirty="0">
                <a:solidFill>
                  <a:schemeClr val="bg2">
                    <a:lumMod val="50000"/>
                  </a:schemeClr>
                </a:solidFill>
                <a:effectLst/>
                <a:latin typeface="Helvetica" pitchFamily="2" charset="0"/>
              </a:rPr>
              <a:t> (s) </a:t>
            </a:r>
            <a:r>
              <a:rPr lang="es-ES" sz="1000" dirty="0" err="1">
                <a:solidFill>
                  <a:schemeClr val="bg2">
                    <a:lumMod val="50000"/>
                  </a:schemeClr>
                </a:solidFill>
                <a:effectLst/>
                <a:latin typeface="Helvetica" pitchFamily="2" charset="0"/>
              </a:rPr>
              <a:t>only</a:t>
            </a:r>
            <a:r>
              <a:rPr lang="es-ES" sz="1000" dirty="0">
                <a:solidFill>
                  <a:schemeClr val="bg2">
                    <a:lumMod val="50000"/>
                  </a:schemeClr>
                </a:solidFill>
                <a:effectLst/>
                <a:latin typeface="Helvetica" pitchFamily="2" charset="0"/>
              </a:rPr>
              <a:t> and do </a:t>
            </a:r>
            <a:r>
              <a:rPr lang="es-ES" sz="1000" dirty="0" err="1">
                <a:solidFill>
                  <a:schemeClr val="bg2">
                    <a:lumMod val="50000"/>
                  </a:schemeClr>
                </a:solidFill>
                <a:effectLst/>
                <a:latin typeface="Helvetica" pitchFamily="2" charset="0"/>
              </a:rPr>
              <a:t>not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necessarily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reflect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Education</a:t>
            </a:r>
            <a:r>
              <a:rPr lang="es-ES" sz="1000" dirty="0">
                <a:solidFill>
                  <a:schemeClr val="bg2">
                    <a:lumMod val="50000"/>
                  </a:schemeClr>
                </a:solidFill>
                <a:effectLst/>
                <a:latin typeface="Helvetica" pitchFamily="2" charset="0"/>
              </a:rPr>
              <a:t> and Culture Executive Agency (EACEA). </a:t>
            </a:r>
            <a:r>
              <a:rPr lang="es-ES" sz="1000" dirty="0" err="1">
                <a:solidFill>
                  <a:schemeClr val="bg2">
                    <a:lumMod val="50000"/>
                  </a:schemeClr>
                </a:solidFill>
                <a:effectLst/>
                <a:latin typeface="Helvetica" pitchFamily="2" charset="0"/>
              </a:rPr>
              <a:t>Neither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nor</a:t>
            </a:r>
            <a:r>
              <a:rPr lang="es-ES" sz="1000" dirty="0">
                <a:solidFill>
                  <a:schemeClr val="bg2">
                    <a:lumMod val="50000"/>
                  </a:schemeClr>
                </a:solidFill>
                <a:effectLst/>
                <a:latin typeface="Helvetica" pitchFamily="2" charset="0"/>
              </a:rPr>
              <a:t> EACE can be </a:t>
            </a:r>
            <a:r>
              <a:rPr lang="es-ES" sz="1000" dirty="0" err="1">
                <a:solidFill>
                  <a:schemeClr val="bg2">
                    <a:lumMod val="50000"/>
                  </a:schemeClr>
                </a:solidFill>
                <a:effectLst/>
                <a:latin typeface="Helvetica" pitchFamily="2" charset="0"/>
              </a:rPr>
              <a:t>held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responsible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for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them</a:t>
            </a:r>
            <a:r>
              <a:rPr lang="es-ES" sz="1000" dirty="0">
                <a:solidFill>
                  <a:schemeClr val="bg2">
                    <a:lumMod val="50000"/>
                  </a:schemeClr>
                </a:solidFill>
                <a:effectLst/>
                <a:latin typeface="Helvetica" pitchFamily="2" charset="0"/>
              </a:rPr>
              <a:t>.</a:t>
            </a:r>
          </a:p>
          <a:p>
            <a:pPr algn="just"/>
            <a:endParaRPr lang="en-GB" sz="1000" dirty="0">
              <a:solidFill>
                <a:schemeClr val="bg2">
                  <a:lumMod val="50000"/>
                </a:schemeClr>
              </a:solidFill>
            </a:endParaRPr>
          </a:p>
        </p:txBody>
      </p:sp>
      <p:sp>
        <p:nvSpPr>
          <p:cNvPr id="21" name="CuadroTexto 20">
            <a:extLst>
              <a:ext uri="{FF2B5EF4-FFF2-40B4-BE49-F238E27FC236}">
                <a16:creationId xmlns:a16="http://schemas.microsoft.com/office/drawing/2014/main" id="{3C69EAAB-3A69-9DCB-7125-BF2B18AF4933}"/>
              </a:ext>
            </a:extLst>
          </p:cNvPr>
          <p:cNvSpPr txBox="1"/>
          <p:nvPr userDrawn="1"/>
        </p:nvSpPr>
        <p:spPr>
          <a:xfrm>
            <a:off x="7067911" y="5295886"/>
            <a:ext cx="4079363" cy="400110"/>
          </a:xfrm>
          <a:prstGeom prst="rect">
            <a:avLst/>
          </a:prstGeom>
          <a:noFill/>
        </p:spPr>
        <p:txBody>
          <a:bodyPr wrap="square" rtlCol="0">
            <a:spAutoFit/>
          </a:bodyPr>
          <a:lstStyle/>
          <a:p>
            <a:r>
              <a:rPr lang="es-ES" sz="1000" b="1" dirty="0">
                <a:solidFill>
                  <a:srgbClr val="F68132"/>
                </a:solidFill>
                <a:effectLst/>
                <a:latin typeface="Helvetica" pitchFamily="2" charset="0"/>
              </a:rPr>
              <a:t>ERASMUS PLUS - KA2 STRATEGIC PARTNERSHIP</a:t>
            </a:r>
          </a:p>
          <a:p>
            <a:r>
              <a:rPr lang="es-ES" sz="1000" b="1" dirty="0">
                <a:solidFill>
                  <a:srgbClr val="59AF37"/>
                </a:solidFill>
                <a:effectLst/>
                <a:latin typeface="Helvetica" pitchFamily="2" charset="0"/>
              </a:rPr>
              <a:t>Grant </a:t>
            </a:r>
            <a:r>
              <a:rPr lang="es-ES" sz="1000" b="1" dirty="0" err="1">
                <a:solidFill>
                  <a:srgbClr val="59AF37"/>
                </a:solidFill>
                <a:effectLst/>
                <a:latin typeface="Helvetica" pitchFamily="2" charset="0"/>
              </a:rPr>
              <a:t>Agreement</a:t>
            </a:r>
            <a:r>
              <a:rPr lang="es-ES" sz="1000" b="1" dirty="0">
                <a:solidFill>
                  <a:srgbClr val="59AF37"/>
                </a:solidFill>
                <a:effectLst/>
                <a:latin typeface="Helvetica" pitchFamily="2" charset="0"/>
              </a:rPr>
              <a:t> No. 2023-1-FR01-KA220-ADU-000153638</a:t>
            </a:r>
          </a:p>
        </p:txBody>
      </p:sp>
    </p:spTree>
    <p:extLst>
      <p:ext uri="{BB962C8B-B14F-4D97-AF65-F5344CB8AC3E}">
        <p14:creationId xmlns:p14="http://schemas.microsoft.com/office/powerpoint/2010/main" val="365285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CDFB287-0AA5-A79E-1197-E9F97C1AEEDA}"/>
              </a:ext>
            </a:extLst>
          </p:cNvPr>
          <p:cNvSpPr>
            <a:spLocks noGrp="1"/>
          </p:cNvSpPr>
          <p:nvPr>
            <p:ph type="title" hasCustomPrompt="1"/>
          </p:nvPr>
        </p:nvSpPr>
        <p:spPr>
          <a:xfrm>
            <a:off x="629022" y="1313558"/>
            <a:ext cx="57094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8" name="Marcador de pie de página 3">
            <a:extLst>
              <a:ext uri="{FF2B5EF4-FFF2-40B4-BE49-F238E27FC236}">
                <a16:creationId xmlns:a16="http://schemas.microsoft.com/office/drawing/2014/main" id="{8AAB59A8-8A7F-EF7A-942E-225D0DEA4D09}"/>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9" name="Date Placeholder 8">
            <a:extLst>
              <a:ext uri="{FF2B5EF4-FFF2-40B4-BE49-F238E27FC236}">
                <a16:creationId xmlns:a16="http://schemas.microsoft.com/office/drawing/2014/main" id="{598AD08D-CD59-BCC3-DD13-F9F77BC71BAA}"/>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04/04/2025</a:t>
            </a:fld>
            <a:endParaRPr lang="es-ES" dirty="0"/>
          </a:p>
        </p:txBody>
      </p:sp>
      <p:sp>
        <p:nvSpPr>
          <p:cNvPr id="10" name="Marcador de número de diapositiva 4">
            <a:extLst>
              <a:ext uri="{FF2B5EF4-FFF2-40B4-BE49-F238E27FC236}">
                <a16:creationId xmlns:a16="http://schemas.microsoft.com/office/drawing/2014/main" id="{61F304CA-DAA3-5EFE-1288-BFC1290BAB7E}"/>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pic>
        <p:nvPicPr>
          <p:cNvPr id="2" name="Imagen 1" descr="Logotipo&#10;&#10;Descripción generada automáticamente">
            <a:extLst>
              <a:ext uri="{FF2B5EF4-FFF2-40B4-BE49-F238E27FC236}">
                <a16:creationId xmlns:a16="http://schemas.microsoft.com/office/drawing/2014/main" id="{E8F78307-0891-1B50-F2F7-DA6D0667D924}"/>
              </a:ext>
            </a:extLst>
          </p:cNvPr>
          <p:cNvPicPr>
            <a:picLocks noChangeAspect="1"/>
          </p:cNvPicPr>
          <p:nvPr userDrawn="1"/>
        </p:nvPicPr>
        <p:blipFill>
          <a:blip r:embed="rId2"/>
          <a:stretch>
            <a:fillRect/>
          </a:stretch>
        </p:blipFill>
        <p:spPr>
          <a:xfrm>
            <a:off x="524329" y="341351"/>
            <a:ext cx="2129971" cy="568192"/>
          </a:xfrm>
          <a:prstGeom prst="rect">
            <a:avLst/>
          </a:prstGeom>
        </p:spPr>
      </p:pic>
      <p:sp>
        <p:nvSpPr>
          <p:cNvPr id="3" name="Rectángulo 2">
            <a:extLst>
              <a:ext uri="{FF2B5EF4-FFF2-40B4-BE49-F238E27FC236}">
                <a16:creationId xmlns:a16="http://schemas.microsoft.com/office/drawing/2014/main" id="{B3350012-2EF9-17E4-CA8D-499F47589936}"/>
              </a:ext>
            </a:extLst>
          </p:cNvPr>
          <p:cNvSpPr/>
          <p:nvPr userDrawn="1"/>
        </p:nvSpPr>
        <p:spPr>
          <a:xfrm>
            <a:off x="0" y="6769100"/>
            <a:ext cx="12192000" cy="127000"/>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432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EE0D79F-DCDA-7F3B-0B9A-672FEC1B2C5A}"/>
              </a:ext>
            </a:extLst>
          </p:cNvPr>
          <p:cNvSpPr/>
          <p:nvPr userDrawn="1"/>
        </p:nvSpPr>
        <p:spPr>
          <a:xfrm>
            <a:off x="0" y="0"/>
            <a:ext cx="3668486" cy="6858000"/>
          </a:xfrm>
          <a:prstGeom prst="rect">
            <a:avLst/>
          </a:prstGeom>
          <a:solidFill>
            <a:schemeClr val="accent2">
              <a:lumMod val="20000"/>
              <a:lumOff val="80000"/>
              <a:alpha val="330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Lágrima 4">
            <a:extLst>
              <a:ext uri="{FF2B5EF4-FFF2-40B4-BE49-F238E27FC236}">
                <a16:creationId xmlns:a16="http://schemas.microsoft.com/office/drawing/2014/main" id="{EDD4D3A8-074B-314C-97F5-1554D3975D1F}"/>
              </a:ext>
            </a:extLst>
          </p:cNvPr>
          <p:cNvSpPr/>
          <p:nvPr userDrawn="1"/>
        </p:nvSpPr>
        <p:spPr>
          <a:xfrm rot="16200000">
            <a:off x="694336" y="1294844"/>
            <a:ext cx="4844315" cy="4844315"/>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ontent Placeholder 7">
            <a:extLst>
              <a:ext uri="{FF2B5EF4-FFF2-40B4-BE49-F238E27FC236}">
                <a16:creationId xmlns:a16="http://schemas.microsoft.com/office/drawing/2014/main" id="{6D707B52-02C9-3A8B-D778-2E05B3C0B54C}"/>
              </a:ext>
            </a:extLst>
          </p:cNvPr>
          <p:cNvSpPr>
            <a:spLocks noGrp="1"/>
          </p:cNvSpPr>
          <p:nvPr>
            <p:ph sz="quarter" idx="13" hasCustomPrompt="1"/>
          </p:nvPr>
        </p:nvSpPr>
        <p:spPr>
          <a:xfrm>
            <a:off x="5800886" y="3061991"/>
            <a:ext cx="5709839" cy="2749700"/>
          </a:xfrm>
        </p:spPr>
        <p:txBody>
          <a:bodyPr>
            <a:noAutofit/>
          </a:bodyPr>
          <a:lstStyle>
            <a:lvl1pPr marL="0" indent="0" algn="just">
              <a:lnSpc>
                <a:spcPct val="100000"/>
              </a:lnSpc>
              <a:buNone/>
              <a:defRPr sz="1400">
                <a:solidFill>
                  <a:schemeClr val="bg2">
                    <a:lumMod val="2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endParaRPr lang="en-US" dirty="0"/>
          </a:p>
          <a:p>
            <a:pPr lvl="0"/>
            <a:endParaRPr lang="en-US" dirty="0"/>
          </a:p>
        </p:txBody>
      </p:sp>
      <p:sp>
        <p:nvSpPr>
          <p:cNvPr id="6" name="Título 1">
            <a:extLst>
              <a:ext uri="{FF2B5EF4-FFF2-40B4-BE49-F238E27FC236}">
                <a16:creationId xmlns:a16="http://schemas.microsoft.com/office/drawing/2014/main" id="{C49DAF09-7083-1FE3-70AE-D40CD47AD976}"/>
              </a:ext>
            </a:extLst>
          </p:cNvPr>
          <p:cNvSpPr>
            <a:spLocks noGrp="1"/>
          </p:cNvSpPr>
          <p:nvPr>
            <p:ph type="title" hasCustomPrompt="1"/>
          </p:nvPr>
        </p:nvSpPr>
        <p:spPr>
          <a:xfrm>
            <a:off x="5801227" y="1803213"/>
            <a:ext cx="57094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10" name="Marcador de pie de página 3">
            <a:extLst>
              <a:ext uri="{FF2B5EF4-FFF2-40B4-BE49-F238E27FC236}">
                <a16:creationId xmlns:a16="http://schemas.microsoft.com/office/drawing/2014/main" id="{170B5539-8C61-B9FD-B0E5-E1F8352D1BF1}"/>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12" name="Date Placeholder 8">
            <a:extLst>
              <a:ext uri="{FF2B5EF4-FFF2-40B4-BE49-F238E27FC236}">
                <a16:creationId xmlns:a16="http://schemas.microsoft.com/office/drawing/2014/main" id="{61644D17-64BC-8382-B404-BABBD65802BF}"/>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04/04/2025</a:t>
            </a:fld>
            <a:endParaRPr lang="es-ES" dirty="0"/>
          </a:p>
        </p:txBody>
      </p:sp>
      <p:sp>
        <p:nvSpPr>
          <p:cNvPr id="16" name="Marcador de número de diapositiva 4">
            <a:extLst>
              <a:ext uri="{FF2B5EF4-FFF2-40B4-BE49-F238E27FC236}">
                <a16:creationId xmlns:a16="http://schemas.microsoft.com/office/drawing/2014/main" id="{5EFF03AE-FCCA-1618-7596-D2EFD3FC2F91}"/>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sp>
        <p:nvSpPr>
          <p:cNvPr id="13" name="Marcador de texto 7">
            <a:extLst>
              <a:ext uri="{FF2B5EF4-FFF2-40B4-BE49-F238E27FC236}">
                <a16:creationId xmlns:a16="http://schemas.microsoft.com/office/drawing/2014/main" id="{65526418-A556-1FB9-715C-C04660A1EDA3}"/>
              </a:ext>
            </a:extLst>
          </p:cNvPr>
          <p:cNvSpPr>
            <a:spLocks noGrp="1"/>
          </p:cNvSpPr>
          <p:nvPr>
            <p:ph type="body" sz="quarter" idx="18" hasCustomPrompt="1"/>
          </p:nvPr>
        </p:nvSpPr>
        <p:spPr>
          <a:xfrm>
            <a:off x="5787780" y="2637876"/>
            <a:ext cx="5709497" cy="413228"/>
          </a:xfrm>
        </p:spPr>
        <p:txBody>
          <a:bodyPr>
            <a:normAutofit/>
          </a:bodyPr>
          <a:lstStyle>
            <a:lvl1pPr marL="0" indent="0">
              <a:buNone/>
              <a:defRPr sz="1900" b="1">
                <a:solidFill>
                  <a:srgbClr val="F68132"/>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4" name="Marcador de posición de imagen 3">
            <a:extLst>
              <a:ext uri="{FF2B5EF4-FFF2-40B4-BE49-F238E27FC236}">
                <a16:creationId xmlns:a16="http://schemas.microsoft.com/office/drawing/2014/main" id="{60CC7817-1D40-B77A-194A-A5B4E327A4C6}"/>
              </a:ext>
            </a:extLst>
          </p:cNvPr>
          <p:cNvSpPr>
            <a:spLocks noGrp="1"/>
          </p:cNvSpPr>
          <p:nvPr>
            <p:ph type="pic" sz="quarter" idx="19"/>
          </p:nvPr>
        </p:nvSpPr>
        <p:spPr>
          <a:xfrm flipH="1">
            <a:off x="1022216" y="1651049"/>
            <a:ext cx="4192629" cy="4135448"/>
          </a:xfrm>
          <a:prstGeom prst="teardrop">
            <a:avLst/>
          </a:prstGeom>
          <a:solidFill>
            <a:schemeClr val="bg2"/>
          </a:solidFill>
        </p:spPr>
        <p:txBody>
          <a:bodyPr/>
          <a:lstStyle>
            <a:lvl1pPr marL="0" indent="0" algn="ctr">
              <a:buNone/>
              <a:defRPr/>
            </a:lvl1pPr>
          </a:lstStyle>
          <a:p>
            <a:endParaRPr lang="es-ES" dirty="0"/>
          </a:p>
        </p:txBody>
      </p:sp>
      <p:pic>
        <p:nvPicPr>
          <p:cNvPr id="2" name="Imagen 1" descr="Logotipo&#10;&#10;Descripción generada automáticamente">
            <a:extLst>
              <a:ext uri="{FF2B5EF4-FFF2-40B4-BE49-F238E27FC236}">
                <a16:creationId xmlns:a16="http://schemas.microsoft.com/office/drawing/2014/main" id="{AFD9C54A-EF26-D595-8F73-F47F47415A04}"/>
              </a:ext>
            </a:extLst>
          </p:cNvPr>
          <p:cNvPicPr>
            <a:picLocks noChangeAspect="1"/>
          </p:cNvPicPr>
          <p:nvPr userDrawn="1"/>
        </p:nvPicPr>
        <p:blipFill>
          <a:blip r:embed="rId2"/>
          <a:stretch>
            <a:fillRect/>
          </a:stretch>
        </p:blipFill>
        <p:spPr>
          <a:xfrm>
            <a:off x="524329" y="341351"/>
            <a:ext cx="2129971" cy="568192"/>
          </a:xfrm>
          <a:prstGeom prst="rect">
            <a:avLst/>
          </a:prstGeom>
        </p:spPr>
      </p:pic>
    </p:spTree>
    <p:extLst>
      <p:ext uri="{BB962C8B-B14F-4D97-AF65-F5344CB8AC3E}">
        <p14:creationId xmlns:p14="http://schemas.microsoft.com/office/powerpoint/2010/main" val="34780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title, subtitle, text">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A4D294EA-5354-9A3E-4C00-7C8DA214F193}"/>
              </a:ext>
            </a:extLst>
          </p:cNvPr>
          <p:cNvSpPr>
            <a:spLocks noGrp="1"/>
          </p:cNvSpPr>
          <p:nvPr>
            <p:ph type="pic" sz="quarter" idx="15"/>
          </p:nvPr>
        </p:nvSpPr>
        <p:spPr>
          <a:xfrm>
            <a:off x="0" y="0"/>
            <a:ext cx="5466978" cy="5393634"/>
          </a:xfrm>
          <a:solidFill>
            <a:schemeClr val="bg1">
              <a:lumMod val="95000"/>
            </a:schemeClr>
          </a:solidFill>
        </p:spPr>
        <p:txBody>
          <a:bodyPr/>
          <a:lstStyle>
            <a:lvl1pPr marL="0" indent="0" algn="ctr">
              <a:buNone/>
              <a:defRPr/>
            </a:lvl1pPr>
          </a:lstStyle>
          <a:p>
            <a:endParaRPr lang="es-ES" dirty="0"/>
          </a:p>
          <a:p>
            <a:endParaRPr lang="es-ES" dirty="0"/>
          </a:p>
          <a:p>
            <a:endParaRPr lang="es-ES" dirty="0"/>
          </a:p>
          <a:p>
            <a:endParaRPr lang="es-ES" dirty="0"/>
          </a:p>
          <a:p>
            <a:r>
              <a:rPr lang="es-ES" dirty="0" err="1"/>
              <a:t>Photo</a:t>
            </a:r>
            <a:r>
              <a:rPr lang="es-ES" dirty="0"/>
              <a:t> </a:t>
            </a:r>
            <a:r>
              <a:rPr lang="es-ES" dirty="0" err="1"/>
              <a:t>here</a:t>
            </a:r>
            <a:endParaRPr lang="es-ES" dirty="0"/>
          </a:p>
        </p:txBody>
      </p:sp>
      <p:sp>
        <p:nvSpPr>
          <p:cNvPr id="11" name="Rectángulo 10">
            <a:extLst>
              <a:ext uri="{FF2B5EF4-FFF2-40B4-BE49-F238E27FC236}">
                <a16:creationId xmlns:a16="http://schemas.microsoft.com/office/drawing/2014/main" id="{4AB31038-3C86-073E-FE67-EF654A7300A4}"/>
              </a:ext>
            </a:extLst>
          </p:cNvPr>
          <p:cNvSpPr/>
          <p:nvPr userDrawn="1"/>
        </p:nvSpPr>
        <p:spPr>
          <a:xfrm>
            <a:off x="9711" y="5405209"/>
            <a:ext cx="5466978" cy="1464365"/>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14B91"/>
              </a:solidFill>
            </a:endParaRPr>
          </a:p>
        </p:txBody>
      </p:sp>
      <p:sp>
        <p:nvSpPr>
          <p:cNvPr id="16" name="Marcador de texto 15">
            <a:extLst>
              <a:ext uri="{FF2B5EF4-FFF2-40B4-BE49-F238E27FC236}">
                <a16:creationId xmlns:a16="http://schemas.microsoft.com/office/drawing/2014/main" id="{D477C188-B185-BC8E-5B29-056209F89666}"/>
              </a:ext>
            </a:extLst>
          </p:cNvPr>
          <p:cNvSpPr>
            <a:spLocks noGrp="1"/>
          </p:cNvSpPr>
          <p:nvPr>
            <p:ph type="body" sz="quarter" idx="17" hasCustomPrompt="1"/>
          </p:nvPr>
        </p:nvSpPr>
        <p:spPr>
          <a:xfrm>
            <a:off x="471115" y="5777948"/>
            <a:ext cx="4564711" cy="833642"/>
          </a:xfrm>
        </p:spPr>
        <p:txBody>
          <a:bodyPr>
            <a:noAutofit/>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 name="Marcador de pie de página 3">
            <a:extLst>
              <a:ext uri="{FF2B5EF4-FFF2-40B4-BE49-F238E27FC236}">
                <a16:creationId xmlns:a16="http://schemas.microsoft.com/office/drawing/2014/main" id="{4AA230D1-4DC4-C22C-055A-2B84864574C5}"/>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9" name="Marcador de número de diapositiva 4">
            <a:extLst>
              <a:ext uri="{FF2B5EF4-FFF2-40B4-BE49-F238E27FC236}">
                <a16:creationId xmlns:a16="http://schemas.microsoft.com/office/drawing/2014/main" id="{3F3D7FE6-E816-0D48-5650-237BEEC9B31C}"/>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sp>
        <p:nvSpPr>
          <p:cNvPr id="14" name="Content Placeholder 7">
            <a:extLst>
              <a:ext uri="{FF2B5EF4-FFF2-40B4-BE49-F238E27FC236}">
                <a16:creationId xmlns:a16="http://schemas.microsoft.com/office/drawing/2014/main" id="{13FE66DC-D7C7-7319-881F-03CD96E16B90}"/>
              </a:ext>
            </a:extLst>
          </p:cNvPr>
          <p:cNvSpPr>
            <a:spLocks noGrp="1"/>
          </p:cNvSpPr>
          <p:nvPr>
            <p:ph sz="quarter" idx="13" hasCustomPrompt="1"/>
          </p:nvPr>
        </p:nvSpPr>
        <p:spPr>
          <a:xfrm>
            <a:off x="6096000" y="2749473"/>
            <a:ext cx="5518898" cy="3199914"/>
          </a:xfrm>
        </p:spPr>
        <p:txBody>
          <a:bodyPr>
            <a:noAutofit/>
          </a:bodyPr>
          <a:lstStyle>
            <a:lvl1pPr marL="0" indent="0" algn="just">
              <a:lnSpc>
                <a:spcPct val="100000"/>
              </a:lnSpc>
              <a:buNone/>
              <a:defRPr sz="1400">
                <a:solidFill>
                  <a:schemeClr val="bg2">
                    <a:lumMod val="2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endParaRPr lang="en-US" dirty="0"/>
          </a:p>
          <a:p>
            <a:pPr lvl="0"/>
            <a:endParaRPr lang="en-US" dirty="0"/>
          </a:p>
        </p:txBody>
      </p:sp>
      <p:sp>
        <p:nvSpPr>
          <p:cNvPr id="15" name="Título 1">
            <a:extLst>
              <a:ext uri="{FF2B5EF4-FFF2-40B4-BE49-F238E27FC236}">
                <a16:creationId xmlns:a16="http://schemas.microsoft.com/office/drawing/2014/main" id="{183A05F5-7C73-ADA2-BA09-6985060395E4}"/>
              </a:ext>
            </a:extLst>
          </p:cNvPr>
          <p:cNvSpPr>
            <a:spLocks noGrp="1"/>
          </p:cNvSpPr>
          <p:nvPr>
            <p:ph type="title" hasCustomPrompt="1"/>
          </p:nvPr>
        </p:nvSpPr>
        <p:spPr>
          <a:xfrm>
            <a:off x="6096000" y="1490695"/>
            <a:ext cx="55188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17" name="Marcador de texto 7">
            <a:extLst>
              <a:ext uri="{FF2B5EF4-FFF2-40B4-BE49-F238E27FC236}">
                <a16:creationId xmlns:a16="http://schemas.microsoft.com/office/drawing/2014/main" id="{FC9674BD-66DA-6FBC-22B2-DA89944297A3}"/>
              </a:ext>
            </a:extLst>
          </p:cNvPr>
          <p:cNvSpPr>
            <a:spLocks noGrp="1"/>
          </p:cNvSpPr>
          <p:nvPr>
            <p:ph type="body" sz="quarter" idx="18" hasCustomPrompt="1"/>
          </p:nvPr>
        </p:nvSpPr>
        <p:spPr>
          <a:xfrm>
            <a:off x="6096000" y="2325358"/>
            <a:ext cx="5518897" cy="413228"/>
          </a:xfrm>
        </p:spPr>
        <p:txBody>
          <a:bodyPr>
            <a:normAutofit/>
          </a:bodyPr>
          <a:lstStyle>
            <a:lvl1pPr marL="0" indent="0">
              <a:buNone/>
              <a:defRPr sz="1900" b="1">
                <a:solidFill>
                  <a:srgbClr val="59AF37"/>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Tree>
    <p:extLst>
      <p:ext uri="{BB962C8B-B14F-4D97-AF65-F5344CB8AC3E}">
        <p14:creationId xmlns:p14="http://schemas.microsoft.com/office/powerpoint/2010/main" val="47865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Marcador de pie de página 3">
            <a:extLst>
              <a:ext uri="{FF2B5EF4-FFF2-40B4-BE49-F238E27FC236}">
                <a16:creationId xmlns:a16="http://schemas.microsoft.com/office/drawing/2014/main" id="{6E24DBEF-F88A-FCAA-67AF-74CE89633706}"/>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6" name="Date Placeholder 8">
            <a:extLst>
              <a:ext uri="{FF2B5EF4-FFF2-40B4-BE49-F238E27FC236}">
                <a16:creationId xmlns:a16="http://schemas.microsoft.com/office/drawing/2014/main" id="{A1976DB7-F157-08AD-64A0-E64B8AD6FEF6}"/>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04/04/2025</a:t>
            </a:fld>
            <a:endParaRPr lang="es-ES" dirty="0"/>
          </a:p>
        </p:txBody>
      </p:sp>
      <p:sp>
        <p:nvSpPr>
          <p:cNvPr id="7" name="Marcador de número de diapositiva 4">
            <a:extLst>
              <a:ext uri="{FF2B5EF4-FFF2-40B4-BE49-F238E27FC236}">
                <a16:creationId xmlns:a16="http://schemas.microsoft.com/office/drawing/2014/main" id="{24F848A6-7441-798B-5865-66F4F8C961BA}"/>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pic>
        <p:nvPicPr>
          <p:cNvPr id="2" name="Imagen 1" descr="Logotipo&#10;&#10;Descripción generada automáticamente">
            <a:extLst>
              <a:ext uri="{FF2B5EF4-FFF2-40B4-BE49-F238E27FC236}">
                <a16:creationId xmlns:a16="http://schemas.microsoft.com/office/drawing/2014/main" id="{ED76FEDE-B713-02B3-BD37-12F73C85F2B8}"/>
              </a:ext>
            </a:extLst>
          </p:cNvPr>
          <p:cNvPicPr>
            <a:picLocks noChangeAspect="1"/>
          </p:cNvPicPr>
          <p:nvPr userDrawn="1"/>
        </p:nvPicPr>
        <p:blipFill>
          <a:blip r:embed="rId2"/>
          <a:stretch>
            <a:fillRect/>
          </a:stretch>
        </p:blipFill>
        <p:spPr>
          <a:xfrm>
            <a:off x="524329" y="341351"/>
            <a:ext cx="2129971" cy="568192"/>
          </a:xfrm>
          <a:prstGeom prst="rect">
            <a:avLst/>
          </a:prstGeom>
        </p:spPr>
      </p:pic>
      <p:sp>
        <p:nvSpPr>
          <p:cNvPr id="3" name="Rectángulo 2">
            <a:extLst>
              <a:ext uri="{FF2B5EF4-FFF2-40B4-BE49-F238E27FC236}">
                <a16:creationId xmlns:a16="http://schemas.microsoft.com/office/drawing/2014/main" id="{4012102B-DCFD-4602-AA3B-4E67B99433A0}"/>
              </a:ext>
            </a:extLst>
          </p:cNvPr>
          <p:cNvSpPr/>
          <p:nvPr userDrawn="1"/>
        </p:nvSpPr>
        <p:spPr>
          <a:xfrm>
            <a:off x="0" y="6769100"/>
            <a:ext cx="12192000" cy="127000"/>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0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A05D1E60-AD83-11FC-560E-09695B6F4538}"/>
              </a:ext>
            </a:extLst>
          </p:cNvPr>
          <p:cNvSpPr/>
          <p:nvPr userDrawn="1"/>
        </p:nvSpPr>
        <p:spPr>
          <a:xfrm>
            <a:off x="1" y="0"/>
            <a:ext cx="6096000" cy="6858000"/>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25">
            <a:extLst>
              <a:ext uri="{FF2B5EF4-FFF2-40B4-BE49-F238E27FC236}">
                <a16:creationId xmlns:a16="http://schemas.microsoft.com/office/drawing/2014/main" id="{7B5B11CC-AB9C-186A-22F4-601B36B27936}"/>
              </a:ext>
            </a:extLst>
          </p:cNvPr>
          <p:cNvSpPr txBox="1"/>
          <p:nvPr userDrawn="1"/>
        </p:nvSpPr>
        <p:spPr>
          <a:xfrm>
            <a:off x="6524262" y="917185"/>
            <a:ext cx="3864982" cy="276999"/>
          </a:xfrm>
          <a:prstGeom prst="rect">
            <a:avLst/>
          </a:prstGeom>
          <a:noFill/>
        </p:spPr>
        <p:txBody>
          <a:bodyPr wrap="square" rtlCol="0">
            <a:spAutoFit/>
          </a:bodyPr>
          <a:lstStyle/>
          <a:p>
            <a:pPr algn="l"/>
            <a:r>
              <a:rPr lang="en-GB" sz="1200" b="1" spc="0" dirty="0">
                <a:solidFill>
                  <a:srgbClr val="F68132"/>
                </a:solidFill>
                <a:latin typeface="Arial" panose="020B0604020202020204" pitchFamily="34" charset="0"/>
                <a:cs typeface="Arial" panose="020B0604020202020204" pitchFamily="34" charset="0"/>
              </a:rPr>
              <a:t>PROJECT COORDINATOR</a:t>
            </a:r>
          </a:p>
        </p:txBody>
      </p:sp>
      <p:pic>
        <p:nvPicPr>
          <p:cNvPr id="37" name="Imagen 36" descr="Imagen que contiene Forma&#10;&#10;Descripción generada automáticamente">
            <a:extLst>
              <a:ext uri="{FF2B5EF4-FFF2-40B4-BE49-F238E27FC236}">
                <a16:creationId xmlns:a16="http://schemas.microsoft.com/office/drawing/2014/main" id="{EC5B01F8-8B24-9EED-7771-70E8BE5E69E8}"/>
              </a:ext>
            </a:extLst>
          </p:cNvPr>
          <p:cNvPicPr>
            <a:picLocks noChangeAspect="1"/>
          </p:cNvPicPr>
          <p:nvPr userDrawn="1"/>
        </p:nvPicPr>
        <p:blipFill>
          <a:blip r:embed="rId2"/>
          <a:stretch>
            <a:fillRect/>
          </a:stretch>
        </p:blipFill>
        <p:spPr>
          <a:xfrm>
            <a:off x="469900" y="5172541"/>
            <a:ext cx="1318740" cy="1336888"/>
          </a:xfrm>
          <a:prstGeom prst="rect">
            <a:avLst/>
          </a:prstGeom>
        </p:spPr>
      </p:pic>
      <p:sp>
        <p:nvSpPr>
          <p:cNvPr id="40" name="CuadroTexto 25">
            <a:extLst>
              <a:ext uri="{FF2B5EF4-FFF2-40B4-BE49-F238E27FC236}">
                <a16:creationId xmlns:a16="http://schemas.microsoft.com/office/drawing/2014/main" id="{C0869E09-A581-6C37-38B7-8CB999722540}"/>
              </a:ext>
            </a:extLst>
          </p:cNvPr>
          <p:cNvSpPr txBox="1"/>
          <p:nvPr userDrawn="1"/>
        </p:nvSpPr>
        <p:spPr>
          <a:xfrm>
            <a:off x="6524262" y="3238488"/>
            <a:ext cx="3864982" cy="276999"/>
          </a:xfrm>
          <a:prstGeom prst="rect">
            <a:avLst/>
          </a:prstGeom>
          <a:noFill/>
        </p:spPr>
        <p:txBody>
          <a:bodyPr wrap="square" rtlCol="0">
            <a:spAutoFit/>
          </a:bodyPr>
          <a:lstStyle/>
          <a:p>
            <a:pPr algn="l"/>
            <a:r>
              <a:rPr lang="en-GB" sz="1200" b="1" spc="0" dirty="0">
                <a:solidFill>
                  <a:srgbClr val="F68132"/>
                </a:solidFill>
                <a:latin typeface="Arial" panose="020B0604020202020204" pitchFamily="34" charset="0"/>
                <a:cs typeface="Arial" panose="020B0604020202020204" pitchFamily="34" charset="0"/>
              </a:rPr>
              <a:t>PARTNERS</a:t>
            </a:r>
          </a:p>
        </p:txBody>
      </p:sp>
      <p:cxnSp>
        <p:nvCxnSpPr>
          <p:cNvPr id="42" name="Conector recto 41">
            <a:extLst>
              <a:ext uri="{FF2B5EF4-FFF2-40B4-BE49-F238E27FC236}">
                <a16:creationId xmlns:a16="http://schemas.microsoft.com/office/drawing/2014/main" id="{4D04E495-B4A8-6FBC-8D25-B63F632A0C62}"/>
              </a:ext>
            </a:extLst>
          </p:cNvPr>
          <p:cNvCxnSpPr>
            <a:cxnSpLocks/>
          </p:cNvCxnSpPr>
          <p:nvPr userDrawn="1"/>
        </p:nvCxnSpPr>
        <p:spPr>
          <a:xfrm>
            <a:off x="6620436" y="3519936"/>
            <a:ext cx="4965822" cy="0"/>
          </a:xfrm>
          <a:prstGeom prst="line">
            <a:avLst/>
          </a:prstGeom>
          <a:ln w="25400">
            <a:solidFill>
              <a:srgbClr val="F68132"/>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3712F79D-7F54-5901-610D-56B38DC82DE0}"/>
              </a:ext>
            </a:extLst>
          </p:cNvPr>
          <p:cNvCxnSpPr>
            <a:cxnSpLocks/>
          </p:cNvCxnSpPr>
          <p:nvPr userDrawn="1"/>
        </p:nvCxnSpPr>
        <p:spPr>
          <a:xfrm>
            <a:off x="6620436" y="1205876"/>
            <a:ext cx="4965822" cy="0"/>
          </a:xfrm>
          <a:prstGeom prst="line">
            <a:avLst/>
          </a:prstGeom>
          <a:ln w="25400">
            <a:solidFill>
              <a:srgbClr val="F68132"/>
            </a:solidFill>
          </a:ln>
        </p:spPr>
        <p:style>
          <a:lnRef idx="1">
            <a:schemeClr val="accent1"/>
          </a:lnRef>
          <a:fillRef idx="0">
            <a:schemeClr val="accent1"/>
          </a:fillRef>
          <a:effectRef idx="0">
            <a:schemeClr val="accent1"/>
          </a:effectRef>
          <a:fontRef idx="minor">
            <a:schemeClr val="tx1"/>
          </a:fontRef>
        </p:style>
      </p:cxnSp>
      <p:pic>
        <p:nvPicPr>
          <p:cNvPr id="3" name="Imagen 2" descr="Logotipo&#10;&#10;Descripción generada automáticamente">
            <a:extLst>
              <a:ext uri="{FF2B5EF4-FFF2-40B4-BE49-F238E27FC236}">
                <a16:creationId xmlns:a16="http://schemas.microsoft.com/office/drawing/2014/main" id="{3B0983D6-3F96-9081-095D-2EA2AD167C81}"/>
              </a:ext>
            </a:extLst>
          </p:cNvPr>
          <p:cNvPicPr>
            <a:picLocks noChangeAspect="1"/>
          </p:cNvPicPr>
          <p:nvPr userDrawn="1"/>
        </p:nvPicPr>
        <p:blipFill>
          <a:blip r:embed="rId3"/>
          <a:stretch>
            <a:fillRect/>
          </a:stretch>
        </p:blipFill>
        <p:spPr>
          <a:xfrm>
            <a:off x="1115478" y="1809277"/>
            <a:ext cx="3890446" cy="2559913"/>
          </a:xfrm>
          <a:prstGeom prst="rect">
            <a:avLst/>
          </a:prstGeom>
        </p:spPr>
      </p:pic>
      <p:sp>
        <p:nvSpPr>
          <p:cNvPr id="4" name="CuadroTexto 3">
            <a:extLst>
              <a:ext uri="{FF2B5EF4-FFF2-40B4-BE49-F238E27FC236}">
                <a16:creationId xmlns:a16="http://schemas.microsoft.com/office/drawing/2014/main" id="{ED6BE65C-23A3-C614-FED7-F6E6BC65F1F0}"/>
              </a:ext>
            </a:extLst>
          </p:cNvPr>
          <p:cNvSpPr txBox="1"/>
          <p:nvPr userDrawn="1"/>
        </p:nvSpPr>
        <p:spPr>
          <a:xfrm>
            <a:off x="1788640" y="5589837"/>
            <a:ext cx="389044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dirty="0" err="1">
                <a:solidFill>
                  <a:schemeClr val="bg2">
                    <a:lumMod val="50000"/>
                  </a:schemeClr>
                </a:solidFill>
                <a:effectLst/>
                <a:latin typeface="Helvetica" pitchFamily="2" charset="0"/>
              </a:rPr>
              <a:t>Funded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by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Views</a:t>
            </a:r>
            <a:r>
              <a:rPr lang="es-ES" sz="1000" dirty="0">
                <a:solidFill>
                  <a:schemeClr val="bg2">
                    <a:lumMod val="50000"/>
                  </a:schemeClr>
                </a:solidFill>
                <a:effectLst/>
                <a:latin typeface="Helvetica" pitchFamily="2" charset="0"/>
              </a:rPr>
              <a:t> and </a:t>
            </a:r>
            <a:r>
              <a:rPr lang="es-ES" sz="1000" dirty="0" err="1">
                <a:solidFill>
                  <a:schemeClr val="bg2">
                    <a:lumMod val="50000"/>
                  </a:schemeClr>
                </a:solidFill>
                <a:effectLst/>
                <a:latin typeface="Helvetica" pitchFamily="2" charset="0"/>
              </a:rPr>
              <a:t>opinions</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expressed</a:t>
            </a:r>
            <a:r>
              <a:rPr lang="es-ES" sz="1000" dirty="0">
                <a:solidFill>
                  <a:schemeClr val="bg2">
                    <a:lumMod val="50000"/>
                  </a:schemeClr>
                </a:solidFill>
                <a:effectLst/>
                <a:latin typeface="Helvetica" pitchFamily="2" charset="0"/>
              </a:rPr>
              <a:t> are </a:t>
            </a:r>
            <a:r>
              <a:rPr lang="es-ES" sz="1000" dirty="0" err="1">
                <a:solidFill>
                  <a:schemeClr val="bg2">
                    <a:lumMod val="50000"/>
                  </a:schemeClr>
                </a:solidFill>
                <a:effectLst/>
                <a:latin typeface="Helvetica" pitchFamily="2" charset="0"/>
              </a:rPr>
              <a:t>however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author</a:t>
            </a:r>
            <a:r>
              <a:rPr lang="es-ES" sz="1000" dirty="0">
                <a:solidFill>
                  <a:schemeClr val="bg2">
                    <a:lumMod val="50000"/>
                  </a:schemeClr>
                </a:solidFill>
                <a:effectLst/>
                <a:latin typeface="Helvetica" pitchFamily="2" charset="0"/>
              </a:rPr>
              <a:t> (s) </a:t>
            </a:r>
            <a:r>
              <a:rPr lang="es-ES" sz="1000" dirty="0" err="1">
                <a:solidFill>
                  <a:schemeClr val="bg2">
                    <a:lumMod val="50000"/>
                  </a:schemeClr>
                </a:solidFill>
                <a:effectLst/>
                <a:latin typeface="Helvetica" pitchFamily="2" charset="0"/>
              </a:rPr>
              <a:t>only</a:t>
            </a:r>
            <a:r>
              <a:rPr lang="es-ES" sz="1000" dirty="0">
                <a:solidFill>
                  <a:schemeClr val="bg2">
                    <a:lumMod val="50000"/>
                  </a:schemeClr>
                </a:solidFill>
                <a:effectLst/>
                <a:latin typeface="Helvetica" pitchFamily="2" charset="0"/>
              </a:rPr>
              <a:t> and do </a:t>
            </a:r>
            <a:r>
              <a:rPr lang="es-ES" sz="1000" dirty="0" err="1">
                <a:solidFill>
                  <a:schemeClr val="bg2">
                    <a:lumMod val="50000"/>
                  </a:schemeClr>
                </a:solidFill>
                <a:effectLst/>
                <a:latin typeface="Helvetica" pitchFamily="2" charset="0"/>
              </a:rPr>
              <a:t>not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necessarily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reflect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Education</a:t>
            </a:r>
            <a:r>
              <a:rPr lang="es-ES" sz="1000" dirty="0">
                <a:solidFill>
                  <a:schemeClr val="bg2">
                    <a:lumMod val="50000"/>
                  </a:schemeClr>
                </a:solidFill>
                <a:effectLst/>
                <a:latin typeface="Helvetica" pitchFamily="2" charset="0"/>
              </a:rPr>
              <a:t> and Culture Executive Agency (EACEA). </a:t>
            </a:r>
            <a:r>
              <a:rPr lang="es-ES" sz="1000" dirty="0" err="1">
                <a:solidFill>
                  <a:schemeClr val="bg2">
                    <a:lumMod val="50000"/>
                  </a:schemeClr>
                </a:solidFill>
                <a:effectLst/>
                <a:latin typeface="Helvetica" pitchFamily="2" charset="0"/>
              </a:rPr>
              <a:t>Neither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nor</a:t>
            </a:r>
            <a:r>
              <a:rPr lang="es-ES" sz="1000" dirty="0">
                <a:solidFill>
                  <a:schemeClr val="bg2">
                    <a:lumMod val="50000"/>
                  </a:schemeClr>
                </a:solidFill>
                <a:effectLst/>
                <a:latin typeface="Helvetica" pitchFamily="2" charset="0"/>
              </a:rPr>
              <a:t> EACE can be </a:t>
            </a:r>
            <a:r>
              <a:rPr lang="es-ES" sz="1000" dirty="0" err="1">
                <a:solidFill>
                  <a:schemeClr val="bg2">
                    <a:lumMod val="50000"/>
                  </a:schemeClr>
                </a:solidFill>
                <a:effectLst/>
                <a:latin typeface="Helvetica" pitchFamily="2" charset="0"/>
              </a:rPr>
              <a:t>held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responsible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for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them</a:t>
            </a:r>
            <a:r>
              <a:rPr lang="es-ES" sz="1000" dirty="0">
                <a:solidFill>
                  <a:schemeClr val="bg2">
                    <a:lumMod val="50000"/>
                  </a:schemeClr>
                </a:solidFill>
                <a:effectLst/>
                <a:latin typeface="Helvetica" pitchFamily="2" charset="0"/>
              </a:rPr>
              <a:t>.</a:t>
            </a:r>
          </a:p>
          <a:p>
            <a:pPr algn="just"/>
            <a:endParaRPr lang="en-GB" sz="1000" dirty="0">
              <a:solidFill>
                <a:schemeClr val="bg2">
                  <a:lumMod val="50000"/>
                </a:schemeClr>
              </a:solidFill>
            </a:endParaRPr>
          </a:p>
        </p:txBody>
      </p:sp>
      <p:sp>
        <p:nvSpPr>
          <p:cNvPr id="5" name="CuadroTexto 4">
            <a:extLst>
              <a:ext uri="{FF2B5EF4-FFF2-40B4-BE49-F238E27FC236}">
                <a16:creationId xmlns:a16="http://schemas.microsoft.com/office/drawing/2014/main" id="{0654F9CA-F401-8959-E8E0-A80F47F7C519}"/>
              </a:ext>
            </a:extLst>
          </p:cNvPr>
          <p:cNvSpPr txBox="1"/>
          <p:nvPr userDrawn="1"/>
        </p:nvSpPr>
        <p:spPr>
          <a:xfrm>
            <a:off x="1795351" y="5253227"/>
            <a:ext cx="4079363" cy="400110"/>
          </a:xfrm>
          <a:prstGeom prst="rect">
            <a:avLst/>
          </a:prstGeom>
          <a:noFill/>
        </p:spPr>
        <p:txBody>
          <a:bodyPr wrap="square" rtlCol="0">
            <a:spAutoFit/>
          </a:bodyPr>
          <a:lstStyle/>
          <a:p>
            <a:r>
              <a:rPr lang="es-ES" sz="1000" b="1" dirty="0">
                <a:solidFill>
                  <a:srgbClr val="F68132"/>
                </a:solidFill>
                <a:effectLst/>
                <a:latin typeface="Helvetica" pitchFamily="2" charset="0"/>
              </a:rPr>
              <a:t>ERASMUS PLUS - KA2 STRATEGIC PARTNERSHIP</a:t>
            </a:r>
          </a:p>
          <a:p>
            <a:r>
              <a:rPr lang="es-ES" sz="1000" b="1" dirty="0">
                <a:solidFill>
                  <a:srgbClr val="59AF37"/>
                </a:solidFill>
                <a:effectLst/>
                <a:latin typeface="Helvetica" pitchFamily="2" charset="0"/>
              </a:rPr>
              <a:t>Grant </a:t>
            </a:r>
            <a:r>
              <a:rPr lang="es-ES" sz="1000" b="1" dirty="0" err="1">
                <a:solidFill>
                  <a:srgbClr val="59AF37"/>
                </a:solidFill>
                <a:effectLst/>
                <a:latin typeface="Helvetica" pitchFamily="2" charset="0"/>
              </a:rPr>
              <a:t>Agreement</a:t>
            </a:r>
            <a:r>
              <a:rPr lang="es-ES" sz="1000" b="1" dirty="0">
                <a:solidFill>
                  <a:srgbClr val="59AF37"/>
                </a:solidFill>
                <a:effectLst/>
                <a:latin typeface="Helvetica" pitchFamily="2" charset="0"/>
              </a:rPr>
              <a:t> No. 2023-1-FR01-KA220-ADU-000153638</a:t>
            </a:r>
          </a:p>
        </p:txBody>
      </p:sp>
      <p:pic>
        <p:nvPicPr>
          <p:cNvPr id="6" name="Gráfico 5">
            <a:extLst>
              <a:ext uri="{FF2B5EF4-FFF2-40B4-BE49-F238E27FC236}">
                <a16:creationId xmlns:a16="http://schemas.microsoft.com/office/drawing/2014/main" id="{2BEF6236-FE6A-B3A9-E2F4-C10E3BE21DF7}"/>
              </a:ext>
            </a:extLst>
          </p:cNvPr>
          <p:cNvPicPr>
            <a:picLocks noChangeAspect="1"/>
          </p:cNvPicPr>
          <p:nvPr userDrawn="1"/>
        </p:nvPicPr>
        <p:blipFill>
          <a:blip r:embed="rId4">
            <a:extLst>
              <a:ext uri="{96DAC541-7B7A-43D3-8B79-37D633B846F1}">
                <asvg:svgBlip xmlns:asvg="http://schemas.microsoft.com/office/drawing/2016/SVG/main" r:embed="rId5"/>
              </a:ext>
            </a:extLst>
          </a:blip>
          <a:srcRect t="31152" r="394"/>
          <a:stretch/>
        </p:blipFill>
        <p:spPr>
          <a:xfrm>
            <a:off x="1802756" y="0"/>
            <a:ext cx="4318645" cy="1768566"/>
          </a:xfrm>
          <a:prstGeom prst="rect">
            <a:avLst/>
          </a:prstGeom>
        </p:spPr>
      </p:pic>
      <p:pic>
        <p:nvPicPr>
          <p:cNvPr id="8" name="Gráfico 7">
            <a:extLst>
              <a:ext uri="{FF2B5EF4-FFF2-40B4-BE49-F238E27FC236}">
                <a16:creationId xmlns:a16="http://schemas.microsoft.com/office/drawing/2014/main" id="{795A4C39-DEF5-2F78-1108-A4B493714AE5}"/>
              </a:ext>
            </a:extLst>
          </p:cNvPr>
          <p:cNvPicPr>
            <a:picLocks noChangeAspect="1"/>
          </p:cNvPicPr>
          <p:nvPr userDrawn="1"/>
        </p:nvPicPr>
        <p:blipFill>
          <a:blip r:embed="rId6">
            <a:extLst>
              <a:ext uri="{96DAC541-7B7A-43D3-8B79-37D633B846F1}">
                <asvg:svgBlip xmlns:asvg="http://schemas.microsoft.com/office/drawing/2016/SVG/main" r:embed="rId7"/>
              </a:ext>
            </a:extLst>
          </a:blip>
          <a:srcRect l="51719"/>
          <a:stretch/>
        </p:blipFill>
        <p:spPr>
          <a:xfrm>
            <a:off x="-15230" y="866830"/>
            <a:ext cx="1303720" cy="1333603"/>
          </a:xfrm>
          <a:prstGeom prst="rect">
            <a:avLst/>
          </a:prstGeom>
        </p:spPr>
      </p:pic>
      <p:pic>
        <p:nvPicPr>
          <p:cNvPr id="14" name="Imagen 13" descr="Un dibujo de un perro&#10;&#10;Descripción generada automáticamente con confianza media">
            <a:extLst>
              <a:ext uri="{FF2B5EF4-FFF2-40B4-BE49-F238E27FC236}">
                <a16:creationId xmlns:a16="http://schemas.microsoft.com/office/drawing/2014/main" id="{34D2D7D2-D7DB-6A2C-E6F6-DD0EA004F4CF}"/>
              </a:ext>
            </a:extLst>
          </p:cNvPr>
          <p:cNvPicPr>
            <a:picLocks noChangeAspect="1"/>
          </p:cNvPicPr>
          <p:nvPr userDrawn="1"/>
        </p:nvPicPr>
        <p:blipFill>
          <a:blip r:embed="rId8"/>
          <a:stretch>
            <a:fillRect/>
          </a:stretch>
        </p:blipFill>
        <p:spPr>
          <a:xfrm>
            <a:off x="6524262" y="1345889"/>
            <a:ext cx="1374494" cy="1443219"/>
          </a:xfrm>
          <a:prstGeom prst="rect">
            <a:avLst/>
          </a:prstGeom>
        </p:spPr>
      </p:pic>
      <p:pic>
        <p:nvPicPr>
          <p:cNvPr id="21" name="Imagen 20" descr="Imagen que contiene Texto&#10;&#10;Descripción generada automáticamente">
            <a:extLst>
              <a:ext uri="{FF2B5EF4-FFF2-40B4-BE49-F238E27FC236}">
                <a16:creationId xmlns:a16="http://schemas.microsoft.com/office/drawing/2014/main" id="{46F5B7B9-14CC-0439-0209-EEF48734693D}"/>
              </a:ext>
            </a:extLst>
          </p:cNvPr>
          <p:cNvPicPr>
            <a:picLocks noChangeAspect="1"/>
          </p:cNvPicPr>
          <p:nvPr userDrawn="1"/>
        </p:nvPicPr>
        <p:blipFill>
          <a:blip r:embed="rId9"/>
          <a:stretch>
            <a:fillRect/>
          </a:stretch>
        </p:blipFill>
        <p:spPr>
          <a:xfrm>
            <a:off x="6620436" y="3888667"/>
            <a:ext cx="2307664" cy="1137523"/>
          </a:xfrm>
          <a:prstGeom prst="rect">
            <a:avLst/>
          </a:prstGeom>
        </p:spPr>
      </p:pic>
      <p:pic>
        <p:nvPicPr>
          <p:cNvPr id="26" name="Imagen 25">
            <a:extLst>
              <a:ext uri="{FF2B5EF4-FFF2-40B4-BE49-F238E27FC236}">
                <a16:creationId xmlns:a16="http://schemas.microsoft.com/office/drawing/2014/main" id="{BD5C6625-5827-0712-25F8-731BB1225193}"/>
              </a:ext>
            </a:extLst>
          </p:cNvPr>
          <p:cNvPicPr>
            <a:picLocks noChangeAspect="1"/>
          </p:cNvPicPr>
          <p:nvPr userDrawn="1"/>
        </p:nvPicPr>
        <p:blipFill>
          <a:blip r:embed="rId10"/>
          <a:stretch>
            <a:fillRect/>
          </a:stretch>
        </p:blipFill>
        <p:spPr>
          <a:xfrm>
            <a:off x="6631014" y="5531698"/>
            <a:ext cx="2297086" cy="282168"/>
          </a:xfrm>
          <a:prstGeom prst="rect">
            <a:avLst/>
          </a:prstGeom>
        </p:spPr>
      </p:pic>
      <p:pic>
        <p:nvPicPr>
          <p:cNvPr id="30" name="Imagen 29" descr="Un dibujo de un perro&#10;&#10;Descripción generada automáticamente con confianza media">
            <a:extLst>
              <a:ext uri="{FF2B5EF4-FFF2-40B4-BE49-F238E27FC236}">
                <a16:creationId xmlns:a16="http://schemas.microsoft.com/office/drawing/2014/main" id="{EE8E64BC-74A7-AFE6-F31B-16AD4D57BD13}"/>
              </a:ext>
            </a:extLst>
          </p:cNvPr>
          <p:cNvPicPr>
            <a:picLocks noChangeAspect="1"/>
          </p:cNvPicPr>
          <p:nvPr userDrawn="1"/>
        </p:nvPicPr>
        <p:blipFill>
          <a:blip r:embed="rId11"/>
          <a:stretch>
            <a:fillRect/>
          </a:stretch>
        </p:blipFill>
        <p:spPr>
          <a:xfrm>
            <a:off x="9341569" y="5430884"/>
            <a:ext cx="2095349" cy="427800"/>
          </a:xfrm>
          <a:prstGeom prst="rect">
            <a:avLst/>
          </a:prstGeom>
        </p:spPr>
      </p:pic>
      <p:pic>
        <p:nvPicPr>
          <p:cNvPr id="32" name="Imagen 31" descr="Logotipo, nombre de la empresa&#10;&#10;Descripción generada automáticamente">
            <a:extLst>
              <a:ext uri="{FF2B5EF4-FFF2-40B4-BE49-F238E27FC236}">
                <a16:creationId xmlns:a16="http://schemas.microsoft.com/office/drawing/2014/main" id="{1EE27F85-2872-63D2-E350-FBDDB77B160F}"/>
              </a:ext>
            </a:extLst>
          </p:cNvPr>
          <p:cNvPicPr>
            <a:picLocks noChangeAspect="1"/>
          </p:cNvPicPr>
          <p:nvPr userDrawn="1"/>
        </p:nvPicPr>
        <p:blipFill>
          <a:blip r:embed="rId12"/>
          <a:stretch>
            <a:fillRect/>
          </a:stretch>
        </p:blipFill>
        <p:spPr>
          <a:xfrm>
            <a:off x="9668713" y="3723267"/>
            <a:ext cx="1441060" cy="1441060"/>
          </a:xfrm>
          <a:prstGeom prst="rect">
            <a:avLst/>
          </a:prstGeom>
        </p:spPr>
      </p:pic>
    </p:spTree>
    <p:extLst>
      <p:ext uri="{BB962C8B-B14F-4D97-AF65-F5344CB8AC3E}">
        <p14:creationId xmlns:p14="http://schemas.microsoft.com/office/powerpoint/2010/main" val="2911807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82EFC-ABDC-F304-702C-01D10C522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11D00F-6FE2-EF74-6C1A-08537CBCB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62F2B1D-C30C-A6AC-B154-EC127A22B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ED7E2-0D93-4F4B-A8E3-4663300AC84C}" type="datetime1">
              <a:rPr lang="es-ES" smtClean="0"/>
              <a:t>04/04/2025</a:t>
            </a:fld>
            <a:endParaRPr lang="es-ES"/>
          </a:p>
        </p:txBody>
      </p:sp>
      <p:sp>
        <p:nvSpPr>
          <p:cNvPr id="5" name="Marcador de pie de página 4">
            <a:extLst>
              <a:ext uri="{FF2B5EF4-FFF2-40B4-BE49-F238E27FC236}">
                <a16:creationId xmlns:a16="http://schemas.microsoft.com/office/drawing/2014/main" id="{69DFF5F9-B027-9D32-58E5-6A93C2ED4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Your Name – Your Organisation’s name</a:t>
            </a:r>
          </a:p>
        </p:txBody>
      </p:sp>
      <p:sp>
        <p:nvSpPr>
          <p:cNvPr id="6" name="Marcador de número de diapositiva 5">
            <a:extLst>
              <a:ext uri="{FF2B5EF4-FFF2-40B4-BE49-F238E27FC236}">
                <a16:creationId xmlns:a16="http://schemas.microsoft.com/office/drawing/2014/main" id="{88F06C3A-E227-D7E7-C5DF-95E08491F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F97C0-89C0-8A4C-9EEA-3CADCA393802}" type="slidenum">
              <a:rPr lang="es-ES" smtClean="0"/>
              <a:t>‹Nr.›</a:t>
            </a:fld>
            <a:endParaRPr lang="es-ES"/>
          </a:p>
        </p:txBody>
      </p:sp>
    </p:spTree>
    <p:extLst>
      <p:ext uri="{BB962C8B-B14F-4D97-AF65-F5344CB8AC3E}">
        <p14:creationId xmlns:p14="http://schemas.microsoft.com/office/powerpoint/2010/main" val="8492498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2" r:id="rId4"/>
    <p:sldLayoutId id="2147483655" r:id="rId5"/>
    <p:sldLayoutId id="214748366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CMv1zlZhb4Q?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hrSUq4wcd0g?feature=oembed"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lkEtgnhsV04?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9466CD-BB49-E8EC-FF7D-B8CDB2DC8C46}"/>
              </a:ext>
            </a:extLst>
          </p:cNvPr>
          <p:cNvSpPr>
            <a:spLocks noGrp="1"/>
          </p:cNvSpPr>
          <p:nvPr>
            <p:ph type="subTitle" idx="1"/>
          </p:nvPr>
        </p:nvSpPr>
        <p:spPr/>
        <p:txBody>
          <a:bodyPr/>
          <a:lstStyle/>
          <a:p>
            <a:r>
              <a:rPr lang="es-ES" dirty="0"/>
              <a:t>Modul 5 – Lektion 1</a:t>
            </a:r>
          </a:p>
        </p:txBody>
      </p:sp>
      <p:sp>
        <p:nvSpPr>
          <p:cNvPr id="2" name="Título 1">
            <a:extLst>
              <a:ext uri="{FF2B5EF4-FFF2-40B4-BE49-F238E27FC236}">
                <a16:creationId xmlns:a16="http://schemas.microsoft.com/office/drawing/2014/main" id="{DFAD4B74-4120-31AE-829B-CA93796B57C8}"/>
              </a:ext>
            </a:extLst>
          </p:cNvPr>
          <p:cNvSpPr>
            <a:spLocks noGrp="1"/>
          </p:cNvSpPr>
          <p:nvPr>
            <p:ph type="title"/>
          </p:nvPr>
        </p:nvSpPr>
        <p:spPr/>
        <p:txBody>
          <a:bodyPr>
            <a:normAutofit/>
          </a:bodyPr>
          <a:lstStyle/>
          <a:p>
            <a:r>
              <a:rPr lang="es-ES" dirty="0"/>
              <a:t>Buchhaltung und Finanzverwaltung</a:t>
            </a:r>
          </a:p>
        </p:txBody>
      </p:sp>
    </p:spTree>
    <p:extLst>
      <p:ext uri="{BB962C8B-B14F-4D97-AF65-F5344CB8AC3E}">
        <p14:creationId xmlns:p14="http://schemas.microsoft.com/office/powerpoint/2010/main" val="147272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3FD3-2ADC-14DA-2E28-1C43076673CD}"/>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22D334B-7B88-AACD-6598-15760142F0D3}"/>
              </a:ext>
            </a:extLst>
          </p:cNvPr>
          <p:cNvSpPr>
            <a:spLocks noGrp="1"/>
          </p:cNvSpPr>
          <p:nvPr>
            <p:ph type="title"/>
          </p:nvPr>
        </p:nvSpPr>
        <p:spPr>
          <a:xfrm>
            <a:off x="1028700" y="1967266"/>
            <a:ext cx="2958238"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Example of forecasted budget</a:t>
            </a:r>
          </a:p>
        </p:txBody>
      </p:sp>
      <p:sp>
        <p:nvSpPr>
          <p:cNvPr id="6" name="Titre 18">
            <a:extLst>
              <a:ext uri="{FF2B5EF4-FFF2-40B4-BE49-F238E27FC236}">
                <a16:creationId xmlns:a16="http://schemas.microsoft.com/office/drawing/2014/main" id="{4EF18C8A-2D0F-100A-4B70-C77AC7018126}"/>
              </a:ext>
            </a:extLst>
          </p:cNvPr>
          <p:cNvSpPr txBox="1">
            <a:spLocks/>
          </p:cNvSpPr>
          <p:nvPr/>
        </p:nvSpPr>
        <p:spPr>
          <a:xfrm>
            <a:off x="699361" y="2377427"/>
            <a:ext cx="2958239" cy="52462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331535"/>
                </a:solidFill>
                <a:latin typeface="Arial" panose="020B0604020202020204" pitchFamily="34" charset="0"/>
                <a:ea typeface="+mj-ea"/>
                <a:cs typeface="Arial" panose="020B0604020202020204" pitchFamily="34" charset="0"/>
              </a:defRPr>
            </a:lvl1pPr>
          </a:lstStyle>
          <a:p>
            <a:r>
              <a:rPr lang="fr-FR" dirty="0"/>
              <a:t>Beispiel für eine Kapitalflussrechnung</a:t>
            </a:r>
          </a:p>
        </p:txBody>
      </p:sp>
      <p:pic>
        <p:nvPicPr>
          <p:cNvPr id="8" name="Image 7" descr="Une image contenant texte, capture d’écran, Police&#10;&#10;Description générée automatiquement">
            <a:extLst>
              <a:ext uri="{FF2B5EF4-FFF2-40B4-BE49-F238E27FC236}">
                <a16:creationId xmlns:a16="http://schemas.microsoft.com/office/drawing/2014/main" id="{4982D735-20B5-861F-4DD4-84653D09349B}"/>
              </a:ext>
            </a:extLst>
          </p:cNvPr>
          <p:cNvPicPr>
            <a:picLocks noChangeAspect="1"/>
          </p:cNvPicPr>
          <p:nvPr/>
        </p:nvPicPr>
        <p:blipFill>
          <a:blip r:embed="rId2"/>
          <a:stretch>
            <a:fillRect/>
          </a:stretch>
        </p:blipFill>
        <p:spPr>
          <a:xfrm>
            <a:off x="4993980" y="804672"/>
            <a:ext cx="5211485" cy="5048358"/>
          </a:xfrm>
          <a:prstGeom prst="rect">
            <a:avLst/>
          </a:prstGeom>
        </p:spPr>
      </p:pic>
    </p:spTree>
    <p:extLst>
      <p:ext uri="{BB962C8B-B14F-4D97-AF65-F5344CB8AC3E}">
        <p14:creationId xmlns:p14="http://schemas.microsoft.com/office/powerpoint/2010/main" val="16538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DAE1B-BAE7-4CA2-5951-9A50CC492C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E6045B-0981-FF26-910B-6F01D59148A6}"/>
              </a:ext>
            </a:extLst>
          </p:cNvPr>
          <p:cNvSpPr>
            <a:spLocks noGrp="1"/>
          </p:cNvSpPr>
          <p:nvPr>
            <p:ph type="title"/>
          </p:nvPr>
        </p:nvSpPr>
        <p:spPr>
          <a:xfrm>
            <a:off x="629022" y="1173470"/>
            <a:ext cx="11249386" cy="524629"/>
          </a:xfrm>
        </p:spPr>
        <p:txBody>
          <a:bodyPr/>
          <a:lstStyle/>
          <a:p>
            <a:r>
              <a:rPr lang="fr-FR" b="0" dirty="0">
                <a:solidFill>
                  <a:srgbClr val="131313"/>
                </a:solidFill>
                <a:latin typeface="Roboto" panose="02000000000000000000" pitchFamily="2" charset="0"/>
              </a:rPr>
              <a:t>Bilanz: Was ist das?</a:t>
            </a:r>
            <a:endParaRPr lang="fr-FR" dirty="0"/>
          </a:p>
        </p:txBody>
      </p:sp>
      <p:pic>
        <p:nvPicPr>
          <p:cNvPr id="7" name="Média en ligne 6" descr="The BALANCE SHEET for BEGINNERS (Full Example)">
            <a:hlinkClick r:id="" action="ppaction://media"/>
            <a:extLst>
              <a:ext uri="{FF2B5EF4-FFF2-40B4-BE49-F238E27FC236}">
                <a16:creationId xmlns:a16="http://schemas.microsoft.com/office/drawing/2014/main" id="{C207008B-0BDA-5920-E524-CE05FE566D1B}"/>
              </a:ext>
            </a:extLst>
          </p:cNvPr>
          <p:cNvPicPr>
            <a:picLocks noRot="1" noChangeAspect="1"/>
          </p:cNvPicPr>
          <p:nvPr>
            <a:videoFile r:link="rId1"/>
          </p:nvPr>
        </p:nvPicPr>
        <p:blipFill>
          <a:blip r:embed="rId3"/>
          <a:stretch>
            <a:fillRect/>
          </a:stretch>
        </p:blipFill>
        <p:spPr>
          <a:xfrm>
            <a:off x="2314293" y="1924372"/>
            <a:ext cx="7570487" cy="4277325"/>
          </a:xfrm>
          <a:prstGeom prst="rect">
            <a:avLst/>
          </a:prstGeom>
        </p:spPr>
      </p:pic>
    </p:spTree>
    <p:extLst>
      <p:ext uri="{BB962C8B-B14F-4D97-AF65-F5344CB8AC3E}">
        <p14:creationId xmlns:p14="http://schemas.microsoft.com/office/powerpoint/2010/main" val="37675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66646-A2F5-BAB2-7F2A-2825CBF3687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5A1ECF3-5867-0B19-4F7C-DBA2CD6FBDE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Example of forecasted budget</a:t>
            </a:r>
          </a:p>
        </p:txBody>
      </p:sp>
      <p:sp>
        <p:nvSpPr>
          <p:cNvPr id="6" name="Titre 18">
            <a:extLst>
              <a:ext uri="{FF2B5EF4-FFF2-40B4-BE49-F238E27FC236}">
                <a16:creationId xmlns:a16="http://schemas.microsoft.com/office/drawing/2014/main" id="{D71041C2-4072-3949-8D35-A55AB78A9156}"/>
              </a:ext>
            </a:extLst>
          </p:cNvPr>
          <p:cNvSpPr txBox="1">
            <a:spLocks/>
          </p:cNvSpPr>
          <p:nvPr/>
        </p:nvSpPr>
        <p:spPr>
          <a:xfrm>
            <a:off x="699362" y="2377427"/>
            <a:ext cx="3742698" cy="52462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331535"/>
                </a:solidFill>
                <a:latin typeface="Arial" panose="020B0604020202020204" pitchFamily="34" charset="0"/>
                <a:ea typeface="+mj-ea"/>
                <a:cs typeface="Arial" panose="020B0604020202020204" pitchFamily="34" charset="0"/>
              </a:defRPr>
            </a:lvl1pPr>
          </a:lstStyle>
          <a:p>
            <a:r>
              <a:rPr lang="fr-FR" dirty="0"/>
              <a:t>Beispiel einer Bilanz</a:t>
            </a:r>
          </a:p>
        </p:txBody>
      </p:sp>
      <p:pic>
        <p:nvPicPr>
          <p:cNvPr id="9" name="Image 8" descr="Une image contenant texte, capture d’écran, menu, document&#10;&#10;Description générée automatiquement">
            <a:extLst>
              <a:ext uri="{FF2B5EF4-FFF2-40B4-BE49-F238E27FC236}">
                <a16:creationId xmlns:a16="http://schemas.microsoft.com/office/drawing/2014/main" id="{EDFC2D82-8169-745D-51AA-E195C38ED2A7}"/>
              </a:ext>
            </a:extLst>
          </p:cNvPr>
          <p:cNvPicPr>
            <a:picLocks noChangeAspect="1"/>
          </p:cNvPicPr>
          <p:nvPr/>
        </p:nvPicPr>
        <p:blipFill>
          <a:blip r:embed="rId2"/>
          <a:stretch>
            <a:fillRect/>
          </a:stretch>
        </p:blipFill>
        <p:spPr>
          <a:xfrm>
            <a:off x="5532082" y="494561"/>
            <a:ext cx="4960048" cy="5868877"/>
          </a:xfrm>
          <a:prstGeom prst="rect">
            <a:avLst/>
          </a:prstGeom>
        </p:spPr>
      </p:pic>
    </p:spTree>
    <p:extLst>
      <p:ext uri="{BB962C8B-B14F-4D97-AF65-F5344CB8AC3E}">
        <p14:creationId xmlns:p14="http://schemas.microsoft.com/office/powerpoint/2010/main" val="74972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42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CDA7928D-CBD1-432B-6441-849AA69D5D76}"/>
              </a:ext>
            </a:extLst>
          </p:cNvPr>
          <p:cNvSpPr>
            <a:spLocks noGrp="1"/>
          </p:cNvSpPr>
          <p:nvPr>
            <p:ph type="body" sz="quarter" idx="17"/>
          </p:nvPr>
        </p:nvSpPr>
        <p:spPr/>
        <p:txBody>
          <a:bodyPr/>
          <a:lstStyle/>
          <a:p>
            <a:r>
              <a:rPr lang="fr-FR" dirty="0"/>
              <a:t>   </a:t>
            </a:r>
          </a:p>
          <a:p>
            <a:endParaRPr lang="fr-FR" dirty="0"/>
          </a:p>
        </p:txBody>
      </p:sp>
      <p:pic>
        <p:nvPicPr>
          <p:cNvPr id="11" name="Média en ligne 10" descr="The INCOME STATEMENT Explained (Profit &amp; Loss / P&amp;L)">
            <a:hlinkClick r:id="" action="ppaction://media"/>
            <a:extLst>
              <a:ext uri="{FF2B5EF4-FFF2-40B4-BE49-F238E27FC236}">
                <a16:creationId xmlns:a16="http://schemas.microsoft.com/office/drawing/2014/main" id="{924237E3-83C0-1057-B2C7-073C2C357D14}"/>
              </a:ext>
            </a:extLst>
          </p:cNvPr>
          <p:cNvPicPr>
            <a:picLocks noGrp="1" noRot="1" noChangeAspect="1"/>
          </p:cNvPicPr>
          <p:nvPr>
            <p:ph sz="quarter" idx="13"/>
            <a:videoFile r:link="rId1"/>
          </p:nvPr>
        </p:nvPicPr>
        <p:blipFill>
          <a:blip r:embed="rId4"/>
          <a:stretch>
            <a:fillRect/>
          </a:stretch>
        </p:blipFill>
        <p:spPr>
          <a:xfrm>
            <a:off x="239312" y="1490695"/>
            <a:ext cx="5518150" cy="3117850"/>
          </a:xfrm>
          <a:prstGeom prst="rect">
            <a:avLst/>
          </a:prstGeom>
        </p:spPr>
      </p:pic>
      <p:sp>
        <p:nvSpPr>
          <p:cNvPr id="2" name="Titre 1">
            <a:extLst>
              <a:ext uri="{FF2B5EF4-FFF2-40B4-BE49-F238E27FC236}">
                <a16:creationId xmlns:a16="http://schemas.microsoft.com/office/drawing/2014/main" id="{EDC185FA-72F3-76E2-BF2B-A8CF56D1800D}"/>
              </a:ext>
            </a:extLst>
          </p:cNvPr>
          <p:cNvSpPr>
            <a:spLocks noGrp="1"/>
          </p:cNvSpPr>
          <p:nvPr>
            <p:ph type="title"/>
          </p:nvPr>
        </p:nvSpPr>
        <p:spPr>
          <a:xfrm>
            <a:off x="6096000" y="640081"/>
            <a:ext cx="5518897" cy="1195320"/>
          </a:xfrm>
        </p:spPr>
        <p:txBody>
          <a:bodyPr/>
          <a:lstStyle/>
          <a:p>
            <a:r>
              <a:rPr lang="fr-FR" dirty="0"/>
              <a:t>Gewinn- und Verlustrechnung</a:t>
            </a:r>
          </a:p>
        </p:txBody>
      </p:sp>
      <p:sp>
        <p:nvSpPr>
          <p:cNvPr id="17" name="ZoneTexte 16">
            <a:extLst>
              <a:ext uri="{FF2B5EF4-FFF2-40B4-BE49-F238E27FC236}">
                <a16:creationId xmlns:a16="http://schemas.microsoft.com/office/drawing/2014/main" id="{7D00C852-C44D-F9AF-5B4F-1C0B6F261F1D}"/>
              </a:ext>
            </a:extLst>
          </p:cNvPr>
          <p:cNvSpPr txBox="1"/>
          <p:nvPr/>
        </p:nvSpPr>
        <p:spPr>
          <a:xfrm>
            <a:off x="6096000" y="2076275"/>
            <a:ext cx="5448989" cy="3539430"/>
          </a:xfrm>
          <a:prstGeom prst="rect">
            <a:avLst/>
          </a:prstGeom>
          <a:noFill/>
        </p:spPr>
        <p:txBody>
          <a:bodyPr wrap="square" rtlCol="0">
            <a:spAutoFit/>
          </a:bodyPr>
          <a:lstStyle/>
          <a:p>
            <a:r>
              <a:rPr lang="de-AT" sz="1400" dirty="0"/>
              <a:t>Die Gewinn- und Verlustrechnung ist ein wichtiges Finanzdokument, das die Einnahmen und Ausgaben eines Unternehmens über einen bestimmten Zeitraum hinweg aufzeigt. </a:t>
            </a:r>
          </a:p>
          <a:p>
            <a:endParaRPr lang="fr-FR" sz="1400" dirty="0"/>
          </a:p>
          <a:p>
            <a:r>
              <a:rPr lang="de-AT" sz="1400" dirty="0"/>
              <a:t>Diese Aufstellung zeigt, wie die Einnahmen des Unternehmens (oft als „Umsatz“ bezeichnet) in einen Nettogewinn umgewandelt werden, der das endgültige finanzielle Ergebnis nach Berücksichtigung aller Ausgaben widerspiegelt. Der Hauptzweck einer Gewinn- und Verlustrechnung besteht darin, Managern und Investoren dabei zu helfen, zu beurteilen, ob das Unternehmen im Berichtszeitraum einen Gewinn erzielt oder einen Verlust erlitten hat.</a:t>
            </a:r>
          </a:p>
          <a:p>
            <a:endParaRPr lang="fr-FR" sz="1400" dirty="0"/>
          </a:p>
          <a:p>
            <a:r>
              <a:rPr lang="de-AT" sz="1400" dirty="0"/>
              <a:t>Im Gegensatz zur Bilanz, die eine Momentaufnahme der Finanzlage eines Unternehmens zu einem bestimmten Zeitpunkt darstellt, umfasst die Gewinn- und Verlustrechnung einen bestimmten Zeitraum, ähnlich wie die Kapitalflussrechnung.</a:t>
            </a:r>
          </a:p>
        </p:txBody>
      </p:sp>
    </p:spTree>
    <p:extLst>
      <p:ext uri="{BB962C8B-B14F-4D97-AF65-F5344CB8AC3E}">
        <p14:creationId xmlns:p14="http://schemas.microsoft.com/office/powerpoint/2010/main" val="29548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93837628-926C-609E-3B71-1E425C430FD6}"/>
              </a:ext>
            </a:extLst>
          </p:cNvPr>
          <p:cNvSpPr>
            <a:spLocks noGrp="1"/>
          </p:cNvSpPr>
          <p:nvPr>
            <p:ph type="title"/>
          </p:nvPr>
        </p:nvSpPr>
        <p:spPr>
          <a:xfrm>
            <a:off x="699362" y="2377427"/>
            <a:ext cx="4214336" cy="957727"/>
          </a:xfrm>
        </p:spPr>
        <p:txBody>
          <a:bodyPr/>
          <a:lstStyle/>
          <a:p>
            <a:r>
              <a:rPr lang="de-AT" dirty="0"/>
              <a:t>Beispiel einer Gewinn- und Verlustrechnung</a:t>
            </a:r>
            <a:endParaRPr lang="fr-FR" dirty="0"/>
          </a:p>
        </p:txBody>
      </p:sp>
      <p:pic>
        <p:nvPicPr>
          <p:cNvPr id="21" name="Image 20" descr="Une image contenant texte, capture d’écran, affichage, nombre&#10;&#10;Description générée automatiquement">
            <a:extLst>
              <a:ext uri="{FF2B5EF4-FFF2-40B4-BE49-F238E27FC236}">
                <a16:creationId xmlns:a16="http://schemas.microsoft.com/office/drawing/2014/main" id="{65C2167A-5CFF-C315-1716-9023644F2023}"/>
              </a:ext>
            </a:extLst>
          </p:cNvPr>
          <p:cNvPicPr>
            <a:picLocks noChangeAspect="1"/>
          </p:cNvPicPr>
          <p:nvPr/>
        </p:nvPicPr>
        <p:blipFill>
          <a:blip r:embed="rId2"/>
          <a:stretch>
            <a:fillRect/>
          </a:stretch>
        </p:blipFill>
        <p:spPr>
          <a:xfrm>
            <a:off x="5372099" y="1106628"/>
            <a:ext cx="5249497" cy="4717521"/>
          </a:xfrm>
          <a:prstGeom prst="rect">
            <a:avLst/>
          </a:prstGeom>
        </p:spPr>
      </p:pic>
    </p:spTree>
    <p:extLst>
      <p:ext uri="{BB962C8B-B14F-4D97-AF65-F5344CB8AC3E}">
        <p14:creationId xmlns:p14="http://schemas.microsoft.com/office/powerpoint/2010/main" val="59903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texte, fournitures de bureau, calculatrice&#10;&#10;Description générée automatiquement">
            <a:extLst>
              <a:ext uri="{FF2B5EF4-FFF2-40B4-BE49-F238E27FC236}">
                <a16:creationId xmlns:a16="http://schemas.microsoft.com/office/drawing/2014/main" id="{1101F25D-1645-3690-21A9-377F70642E65}"/>
              </a:ext>
            </a:extLst>
          </p:cNvPr>
          <p:cNvPicPr>
            <a:picLocks noGrp="1" noChangeAspect="1"/>
          </p:cNvPicPr>
          <p:nvPr>
            <p:ph type="pic" sz="quarter" idx="15"/>
          </p:nvPr>
        </p:nvPicPr>
        <p:blipFill>
          <a:blip r:embed="rId2"/>
          <a:srcRect l="16225" r="16225"/>
          <a:stretch>
            <a:fillRect/>
          </a:stretch>
        </p:blipFill>
        <p:spPr>
          <a:xfrm>
            <a:off x="0" y="0"/>
            <a:ext cx="5465762" cy="5394325"/>
          </a:xfrm>
        </p:spPr>
      </p:pic>
      <p:sp>
        <p:nvSpPr>
          <p:cNvPr id="17" name="Marcador de texto 16">
            <a:extLst>
              <a:ext uri="{FF2B5EF4-FFF2-40B4-BE49-F238E27FC236}">
                <a16:creationId xmlns:a16="http://schemas.microsoft.com/office/drawing/2014/main" id="{A8E38C97-9EF9-D780-6BA7-F6DEF2D0872D}"/>
              </a:ext>
            </a:extLst>
          </p:cNvPr>
          <p:cNvSpPr>
            <a:spLocks noGrp="1"/>
          </p:cNvSpPr>
          <p:nvPr>
            <p:ph type="body" sz="quarter" idx="17"/>
          </p:nvPr>
        </p:nvSpPr>
        <p:spPr/>
        <p:txBody>
          <a:bodyPr/>
          <a:lstStyle/>
          <a:p>
            <a:r>
              <a:rPr lang="es-ES" dirty="0"/>
              <a:t>    </a:t>
            </a:r>
          </a:p>
          <a:p>
            <a:endParaRPr lang="es-ES" dirty="0"/>
          </a:p>
        </p:txBody>
      </p:sp>
      <p:sp>
        <p:nvSpPr>
          <p:cNvPr id="12" name="Marcador de contenido 11">
            <a:extLst>
              <a:ext uri="{FF2B5EF4-FFF2-40B4-BE49-F238E27FC236}">
                <a16:creationId xmlns:a16="http://schemas.microsoft.com/office/drawing/2014/main" id="{DD476470-D62B-6F66-4AA2-B4CFE690B821}"/>
              </a:ext>
            </a:extLst>
          </p:cNvPr>
          <p:cNvSpPr>
            <a:spLocks noGrp="1"/>
          </p:cNvSpPr>
          <p:nvPr>
            <p:ph sz="quarter" idx="13"/>
          </p:nvPr>
        </p:nvSpPr>
        <p:spPr/>
        <p:txBody>
          <a:bodyPr/>
          <a:lstStyle/>
          <a:p>
            <a:r>
              <a:rPr lang="de-AT" dirty="0"/>
              <a:t>Eine Budgetprognose ist eine Projektion, die aus dem Budget für die kommende Geschäftsperiode abgeleitet </a:t>
            </a:r>
            <a:r>
              <a:rPr lang="de-AT" dirty="0" err="1"/>
              <a:t>wird.Nachdem</a:t>
            </a:r>
            <a:r>
              <a:rPr lang="de-AT" dirty="0"/>
              <a:t> das Budget festgelegt und die Erwartungen für das kommende Jahr festgelegt wurden, wird eine Prognose erstellt, um die Ergebnisse abzuschätzen, die die budgetierten Zahlen voraussichtlich erzielen werden. Im Wesentlichen zielt eine Budgetprognose darauf ab, die erwarteten Ergebnisse vorherzusagen, wenn das Budget eingehalten wird.</a:t>
            </a:r>
            <a:endParaRPr lang="es-ES" dirty="0"/>
          </a:p>
        </p:txBody>
      </p:sp>
      <p:sp>
        <p:nvSpPr>
          <p:cNvPr id="11" name="Título 10">
            <a:extLst>
              <a:ext uri="{FF2B5EF4-FFF2-40B4-BE49-F238E27FC236}">
                <a16:creationId xmlns:a16="http://schemas.microsoft.com/office/drawing/2014/main" id="{B6EF3982-A424-89EC-1FEC-5F691CA21B61}"/>
              </a:ext>
            </a:extLst>
          </p:cNvPr>
          <p:cNvSpPr>
            <a:spLocks noGrp="1"/>
          </p:cNvSpPr>
          <p:nvPr>
            <p:ph type="title"/>
          </p:nvPr>
        </p:nvSpPr>
        <p:spPr/>
        <p:txBody>
          <a:bodyPr/>
          <a:lstStyle/>
          <a:p>
            <a:r>
              <a:rPr lang="fr-FR" sz="3600" dirty="0"/>
              <a:t>Haushaltsvoranschlag</a:t>
            </a:r>
            <a:endParaRPr lang="es-ES" dirty="0"/>
          </a:p>
        </p:txBody>
      </p:sp>
    </p:spTree>
    <p:extLst>
      <p:ext uri="{BB962C8B-B14F-4D97-AF65-F5344CB8AC3E}">
        <p14:creationId xmlns:p14="http://schemas.microsoft.com/office/powerpoint/2010/main" val="206746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91F74-3431-8902-FF01-F835FB4D7A92}"/>
            </a:ext>
          </a:extLst>
        </p:cNvPr>
        <p:cNvGrpSpPr/>
        <p:nvPr/>
      </p:nvGrpSpPr>
      <p:grpSpPr>
        <a:xfrm>
          <a:off x="0" y="0"/>
          <a:ext cx="0" cy="0"/>
          <a:chOff x="0" y="0"/>
          <a:chExt cx="0" cy="0"/>
        </a:xfrm>
      </p:grpSpPr>
      <p:pic>
        <p:nvPicPr>
          <p:cNvPr id="5" name="Espace réservé pour une image  4" descr="Une image contenant texte, fournitures de bureau, calculatrice&#10;&#10;Description générée automatiquement">
            <a:extLst>
              <a:ext uri="{FF2B5EF4-FFF2-40B4-BE49-F238E27FC236}">
                <a16:creationId xmlns:a16="http://schemas.microsoft.com/office/drawing/2014/main" id="{536072DB-1B54-7C91-6710-75CE85B79C04}"/>
              </a:ext>
            </a:extLst>
          </p:cNvPr>
          <p:cNvPicPr>
            <a:picLocks noGrp="1" noChangeAspect="1"/>
          </p:cNvPicPr>
          <p:nvPr>
            <p:ph type="pic" sz="quarter" idx="15"/>
          </p:nvPr>
        </p:nvPicPr>
        <p:blipFill>
          <a:blip r:embed="rId2"/>
          <a:srcRect l="16225" r="16225"/>
          <a:stretch>
            <a:fillRect/>
          </a:stretch>
        </p:blipFill>
        <p:spPr>
          <a:xfrm>
            <a:off x="0" y="0"/>
            <a:ext cx="5465762" cy="5394325"/>
          </a:xfrm>
        </p:spPr>
      </p:pic>
      <p:sp>
        <p:nvSpPr>
          <p:cNvPr id="17" name="Marcador de texto 16">
            <a:extLst>
              <a:ext uri="{FF2B5EF4-FFF2-40B4-BE49-F238E27FC236}">
                <a16:creationId xmlns:a16="http://schemas.microsoft.com/office/drawing/2014/main" id="{8D3F2F9D-07CE-0EB9-D10E-27D1D0ACA7CE}"/>
              </a:ext>
            </a:extLst>
          </p:cNvPr>
          <p:cNvSpPr>
            <a:spLocks noGrp="1"/>
          </p:cNvSpPr>
          <p:nvPr>
            <p:ph type="body" sz="quarter" idx="17"/>
          </p:nvPr>
        </p:nvSpPr>
        <p:spPr/>
        <p:txBody>
          <a:bodyPr/>
          <a:lstStyle/>
          <a:p>
            <a:r>
              <a:rPr lang="es-ES" dirty="0"/>
              <a:t>    </a:t>
            </a:r>
          </a:p>
          <a:p>
            <a:endParaRPr lang="es-ES" dirty="0"/>
          </a:p>
        </p:txBody>
      </p:sp>
      <p:sp>
        <p:nvSpPr>
          <p:cNvPr id="12" name="Marcador de contenido 11">
            <a:extLst>
              <a:ext uri="{FF2B5EF4-FFF2-40B4-BE49-F238E27FC236}">
                <a16:creationId xmlns:a16="http://schemas.microsoft.com/office/drawing/2014/main" id="{2885229F-5470-8908-2C52-1977C8698F7C}"/>
              </a:ext>
            </a:extLst>
          </p:cNvPr>
          <p:cNvSpPr>
            <a:spLocks noGrp="1"/>
          </p:cNvSpPr>
          <p:nvPr>
            <p:ph sz="quarter" idx="13"/>
          </p:nvPr>
        </p:nvSpPr>
        <p:spPr/>
        <p:txBody>
          <a:bodyPr/>
          <a:lstStyle/>
          <a:p>
            <a:r>
              <a:rPr lang="de-AT" dirty="0"/>
              <a:t>Ein Budget legt die Ziele einer Organisation für das kommende Jahr fest und dient als finanzieller Fahrplan, der den Führungskräften bei der Entscheidungsfindung hilft. Es wird oft mit der tatsächlichen Leistung verglichen und durch eine Abweichungsanalyse ergänzt, um etwaige Abweichungen von den Erwartungen zu erklären. Budgets sind in der Regel statische Finanzpläne, die in der Regel nur einmal im Jahr aktualisiert werden.</a:t>
            </a:r>
          </a:p>
          <a:p>
            <a:r>
              <a:rPr lang="de-AT" dirty="0"/>
              <a:t>Im Gegensatz dazu nutzt eine Prognose bereits vorhandene Daten, um vorherzusagen, was die Organisation wahrscheinlich erreichen wird. Prognosen sind in der Regel weniger detailliert und fassen Einnahmen und Ausgaben grob zusammen. Im Gegensatz zu Budgets werden Prognosen regelmäßig aktualisiert und dienen als dynamische Finanzmodelle.</a:t>
            </a:r>
            <a:endParaRPr lang="fr-FR" dirty="0"/>
          </a:p>
        </p:txBody>
      </p:sp>
      <p:sp>
        <p:nvSpPr>
          <p:cNvPr id="11" name="Título 10">
            <a:extLst>
              <a:ext uri="{FF2B5EF4-FFF2-40B4-BE49-F238E27FC236}">
                <a16:creationId xmlns:a16="http://schemas.microsoft.com/office/drawing/2014/main" id="{10EFF17F-85B6-2D0E-A5A1-C2B0B05CE3B4}"/>
              </a:ext>
            </a:extLst>
          </p:cNvPr>
          <p:cNvSpPr>
            <a:spLocks noGrp="1"/>
          </p:cNvSpPr>
          <p:nvPr>
            <p:ph type="title"/>
          </p:nvPr>
        </p:nvSpPr>
        <p:spPr/>
        <p:txBody>
          <a:bodyPr/>
          <a:lstStyle/>
          <a:p>
            <a:r>
              <a:rPr lang="fr-FR" sz="3600" dirty="0"/>
              <a:t>Haushaltsvoranschlag</a:t>
            </a:r>
            <a:endParaRPr lang="es-ES" dirty="0"/>
          </a:p>
        </p:txBody>
      </p:sp>
    </p:spTree>
    <p:extLst>
      <p:ext uri="{BB962C8B-B14F-4D97-AF65-F5344CB8AC3E}">
        <p14:creationId xmlns:p14="http://schemas.microsoft.com/office/powerpoint/2010/main" val="406550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38998051-ACCF-0CA6-480B-CC16372C68E3}"/>
              </a:ext>
            </a:extLst>
          </p:cNvPr>
          <p:cNvSpPr>
            <a:spLocks noGrp="1"/>
          </p:cNvSpPr>
          <p:nvPr>
            <p:ph type="title"/>
          </p:nvPr>
        </p:nvSpPr>
        <p:spPr>
          <a:xfrm>
            <a:off x="1028699" y="1967266"/>
            <a:ext cx="2883969"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Beispiel</a:t>
            </a:r>
            <a:r>
              <a:rPr lang="en-US" sz="3600" kern="1200" dirty="0">
                <a:solidFill>
                  <a:srgbClr val="FFFFFF"/>
                </a:solidFill>
                <a:latin typeface="+mj-lt"/>
                <a:ea typeface="+mj-ea"/>
                <a:cs typeface="+mj-cs"/>
              </a:rPr>
              <a:t> für </a:t>
            </a:r>
            <a:r>
              <a:rPr lang="en-US" sz="3600" kern="1200" dirty="0" err="1">
                <a:solidFill>
                  <a:srgbClr val="FFFFFF"/>
                </a:solidFill>
                <a:latin typeface="+mj-lt"/>
                <a:ea typeface="+mj-ea"/>
                <a:cs typeface="+mj-cs"/>
              </a:rPr>
              <a:t>einen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Haushaltsplan</a:t>
            </a:r>
            <a:endParaRPr lang="en-US" sz="3600" kern="1200" dirty="0">
              <a:solidFill>
                <a:srgbClr val="FFFFFF"/>
              </a:solidFill>
              <a:latin typeface="+mj-lt"/>
              <a:ea typeface="+mj-ea"/>
              <a:cs typeface="+mj-cs"/>
            </a:endParaRPr>
          </a:p>
        </p:txBody>
      </p:sp>
      <p:pic>
        <p:nvPicPr>
          <p:cNvPr id="14" name="Image 13" descr="Une image contenant texte, capture d’écran, nombre, Parallèle&#10;&#10;Description générée automatiquement">
            <a:extLst>
              <a:ext uri="{FF2B5EF4-FFF2-40B4-BE49-F238E27FC236}">
                <a16:creationId xmlns:a16="http://schemas.microsoft.com/office/drawing/2014/main" id="{5A1BFE97-2F28-D24E-6396-DDB902523DE0}"/>
              </a:ext>
            </a:extLst>
          </p:cNvPr>
          <p:cNvPicPr>
            <a:picLocks noChangeAspect="1"/>
          </p:cNvPicPr>
          <p:nvPr/>
        </p:nvPicPr>
        <p:blipFill>
          <a:blip r:embed="rId2"/>
          <a:stretch>
            <a:fillRect/>
          </a:stretch>
        </p:blipFill>
        <p:spPr>
          <a:xfrm>
            <a:off x="4961792" y="492566"/>
            <a:ext cx="5765676" cy="4982477"/>
          </a:xfrm>
          <a:prstGeom prst="rect">
            <a:avLst/>
          </a:prstGeom>
        </p:spPr>
      </p:pic>
    </p:spTree>
    <p:extLst>
      <p:ext uri="{BB962C8B-B14F-4D97-AF65-F5344CB8AC3E}">
        <p14:creationId xmlns:p14="http://schemas.microsoft.com/office/powerpoint/2010/main" val="406409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60FC0-6690-8A5C-4E59-A0210AF17AC8}"/>
              </a:ext>
            </a:extLst>
          </p:cNvPr>
          <p:cNvSpPr>
            <a:spLocks noGrp="1"/>
          </p:cNvSpPr>
          <p:nvPr>
            <p:ph type="title"/>
          </p:nvPr>
        </p:nvSpPr>
        <p:spPr>
          <a:xfrm>
            <a:off x="629022" y="1173470"/>
            <a:ext cx="11249386" cy="524629"/>
          </a:xfrm>
        </p:spPr>
        <p:txBody>
          <a:bodyPr/>
          <a:lstStyle/>
          <a:p>
            <a:r>
              <a:rPr lang="de-AT" b="0" i="0" dirty="0">
                <a:solidFill>
                  <a:srgbClr val="131313"/>
                </a:solidFill>
                <a:effectLst/>
                <a:latin typeface="Roboto" panose="02000000000000000000" pitchFamily="2" charset="0"/>
              </a:rPr>
              <a:t>Cashflow und Nutzen: Was sind die Unterschiede?</a:t>
            </a:r>
            <a:endParaRPr lang="fr-FR" dirty="0"/>
          </a:p>
        </p:txBody>
      </p:sp>
      <p:pic>
        <p:nvPicPr>
          <p:cNvPr id="6" name="Média en ligne 5" descr="Cash Flow vs. Profit: What’s the Difference? | Business: Explained">
            <a:hlinkClick r:id="" action="ppaction://media"/>
            <a:extLst>
              <a:ext uri="{FF2B5EF4-FFF2-40B4-BE49-F238E27FC236}">
                <a16:creationId xmlns:a16="http://schemas.microsoft.com/office/drawing/2014/main" id="{AAB4577C-0372-F614-7383-3FDAB5D36C5C}"/>
              </a:ext>
            </a:extLst>
          </p:cNvPr>
          <p:cNvPicPr>
            <a:picLocks noRot="1" noChangeAspect="1"/>
          </p:cNvPicPr>
          <p:nvPr>
            <a:videoFile r:link="rId1"/>
          </p:nvPr>
        </p:nvPicPr>
        <p:blipFill>
          <a:blip r:embed="rId3"/>
          <a:stretch>
            <a:fillRect/>
          </a:stretch>
        </p:blipFill>
        <p:spPr>
          <a:xfrm>
            <a:off x="2348653" y="1943015"/>
            <a:ext cx="7494694" cy="4234502"/>
          </a:xfrm>
          <a:prstGeom prst="rect">
            <a:avLst/>
          </a:prstGeom>
        </p:spPr>
      </p:pic>
    </p:spTree>
    <p:extLst>
      <p:ext uri="{BB962C8B-B14F-4D97-AF65-F5344CB8AC3E}">
        <p14:creationId xmlns:p14="http://schemas.microsoft.com/office/powerpoint/2010/main" val="665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77EAC-7A30-6DFF-5F46-761F45709398}"/>
            </a:ext>
          </a:extLst>
        </p:cNvPr>
        <p:cNvGrpSpPr/>
        <p:nvPr/>
      </p:nvGrpSpPr>
      <p:grpSpPr>
        <a:xfrm>
          <a:off x="0" y="0"/>
          <a:ext cx="0" cy="0"/>
          <a:chOff x="0" y="0"/>
          <a:chExt cx="0" cy="0"/>
        </a:xfrm>
      </p:grpSpPr>
      <p:sp>
        <p:nvSpPr>
          <p:cNvPr id="17" name="Marcador de texto 16">
            <a:extLst>
              <a:ext uri="{FF2B5EF4-FFF2-40B4-BE49-F238E27FC236}">
                <a16:creationId xmlns:a16="http://schemas.microsoft.com/office/drawing/2014/main" id="{04F11DE2-D6E6-4B04-1EDC-5E1E2CB3F3DE}"/>
              </a:ext>
            </a:extLst>
          </p:cNvPr>
          <p:cNvSpPr>
            <a:spLocks noGrp="1"/>
          </p:cNvSpPr>
          <p:nvPr>
            <p:ph type="body" sz="quarter" idx="17"/>
          </p:nvPr>
        </p:nvSpPr>
        <p:spPr/>
        <p:txBody>
          <a:bodyPr/>
          <a:lstStyle/>
          <a:p>
            <a:r>
              <a:rPr lang="es-ES" dirty="0"/>
              <a:t>    </a:t>
            </a:r>
          </a:p>
          <a:p>
            <a:endParaRPr lang="es-ES" dirty="0"/>
          </a:p>
        </p:txBody>
      </p:sp>
      <p:sp>
        <p:nvSpPr>
          <p:cNvPr id="12" name="Marcador de contenido 11">
            <a:extLst>
              <a:ext uri="{FF2B5EF4-FFF2-40B4-BE49-F238E27FC236}">
                <a16:creationId xmlns:a16="http://schemas.microsoft.com/office/drawing/2014/main" id="{5C82EFAA-2C0C-19E6-768A-CFEAD0B0F15D}"/>
              </a:ext>
            </a:extLst>
          </p:cNvPr>
          <p:cNvSpPr>
            <a:spLocks noGrp="1"/>
          </p:cNvSpPr>
          <p:nvPr>
            <p:ph sz="quarter" idx="13"/>
          </p:nvPr>
        </p:nvSpPr>
        <p:spPr/>
        <p:txBody>
          <a:bodyPr/>
          <a:lstStyle/>
          <a:p>
            <a:r>
              <a:rPr lang="de-AT" dirty="0"/>
              <a:t>Eine Kapitalflussrechnung (Cashflow Statement, CFS) erfasst die Bewegung von ein- und ausgehenden Zahlungsmitteln eines Unternehmens und bietet wertvolle Einblicke in dessen finanzielle Stabilität und operative Leistung. </a:t>
            </a:r>
          </a:p>
          <a:p>
            <a:r>
              <a:rPr lang="de-AT" dirty="0"/>
              <a:t>Es ermöglicht die Bewertung, wie effektiv ein Unternehmen mit seinen finanziellen Mitteln umgeht, wobei der Schwerpunkt auf der Fähigkeit liegt, liquide Mittel zu generieren, um Schulden zu begleichen und Betriebskosten zu decken. Als einer der drei primären Finanzberichte liefert die Kapitalflussrechnung zusammen mit der Bilanz und der Gewinn- und Verlustrechnung einen umfassenden Überblick über die finanzielle Gesundheit eines Unternehmens. </a:t>
            </a:r>
            <a:endParaRPr lang="es-ES" dirty="0"/>
          </a:p>
        </p:txBody>
      </p:sp>
      <p:sp>
        <p:nvSpPr>
          <p:cNvPr id="11" name="Título 10">
            <a:extLst>
              <a:ext uri="{FF2B5EF4-FFF2-40B4-BE49-F238E27FC236}">
                <a16:creationId xmlns:a16="http://schemas.microsoft.com/office/drawing/2014/main" id="{8DBA640C-87C1-D2BE-A27D-E5F9751FD137}"/>
              </a:ext>
            </a:extLst>
          </p:cNvPr>
          <p:cNvSpPr>
            <a:spLocks noGrp="1"/>
          </p:cNvSpPr>
          <p:nvPr>
            <p:ph type="title"/>
          </p:nvPr>
        </p:nvSpPr>
        <p:spPr/>
        <p:txBody>
          <a:bodyPr/>
          <a:lstStyle/>
          <a:p>
            <a:r>
              <a:rPr lang="fr-FR" sz="3600" dirty="0"/>
              <a:t>Kapitalflussrechnung</a:t>
            </a:r>
            <a:endParaRPr lang="es-ES" dirty="0"/>
          </a:p>
        </p:txBody>
      </p:sp>
      <p:pic>
        <p:nvPicPr>
          <p:cNvPr id="8" name="Espace réservé pour une image  7" descr="Une image contenant texte, fournitures de bureau, Matériel de bureau, Article de bureau&#10;&#10;Description générée automatiquement">
            <a:extLst>
              <a:ext uri="{FF2B5EF4-FFF2-40B4-BE49-F238E27FC236}">
                <a16:creationId xmlns:a16="http://schemas.microsoft.com/office/drawing/2014/main" id="{6B7A4598-3E14-9F90-C845-777BE1A1DEED}"/>
              </a:ext>
            </a:extLst>
          </p:cNvPr>
          <p:cNvPicPr>
            <a:picLocks noGrp="1" noChangeAspect="1"/>
          </p:cNvPicPr>
          <p:nvPr>
            <p:ph type="pic" sz="quarter" idx="15"/>
          </p:nvPr>
        </p:nvPicPr>
        <p:blipFill>
          <a:blip r:embed="rId2"/>
          <a:srcRect l="16215" r="16215"/>
          <a:stretch>
            <a:fillRect/>
          </a:stretch>
        </p:blipFill>
        <p:spPr/>
      </p:pic>
    </p:spTree>
    <p:extLst>
      <p:ext uri="{BB962C8B-B14F-4D97-AF65-F5344CB8AC3E}">
        <p14:creationId xmlns:p14="http://schemas.microsoft.com/office/powerpoint/2010/main" val="161087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F6800-432A-2236-9C56-C86ABBF58BFF}"/>
            </a:ext>
          </a:extLst>
        </p:cNvPr>
        <p:cNvGrpSpPr/>
        <p:nvPr/>
      </p:nvGrpSpPr>
      <p:grpSpPr>
        <a:xfrm>
          <a:off x="0" y="0"/>
          <a:ext cx="0" cy="0"/>
          <a:chOff x="0" y="0"/>
          <a:chExt cx="0" cy="0"/>
        </a:xfrm>
      </p:grpSpPr>
      <p:sp>
        <p:nvSpPr>
          <p:cNvPr id="17" name="Marcador de texto 16">
            <a:extLst>
              <a:ext uri="{FF2B5EF4-FFF2-40B4-BE49-F238E27FC236}">
                <a16:creationId xmlns:a16="http://schemas.microsoft.com/office/drawing/2014/main" id="{43637530-7C89-147C-5AA4-6C1271E16ACA}"/>
              </a:ext>
            </a:extLst>
          </p:cNvPr>
          <p:cNvSpPr>
            <a:spLocks noGrp="1"/>
          </p:cNvSpPr>
          <p:nvPr>
            <p:ph type="body" sz="quarter" idx="17"/>
          </p:nvPr>
        </p:nvSpPr>
        <p:spPr/>
        <p:txBody>
          <a:bodyPr/>
          <a:lstStyle/>
          <a:p>
            <a:r>
              <a:rPr lang="es-ES" dirty="0"/>
              <a:t>    </a:t>
            </a:r>
          </a:p>
          <a:p>
            <a:endParaRPr lang="es-ES" dirty="0"/>
          </a:p>
        </p:txBody>
      </p:sp>
      <p:sp>
        <p:nvSpPr>
          <p:cNvPr id="12" name="Marcador de contenido 11">
            <a:extLst>
              <a:ext uri="{FF2B5EF4-FFF2-40B4-BE49-F238E27FC236}">
                <a16:creationId xmlns:a16="http://schemas.microsoft.com/office/drawing/2014/main" id="{53884E4B-96E9-2390-71AB-17681B5D4409}"/>
              </a:ext>
            </a:extLst>
          </p:cNvPr>
          <p:cNvSpPr>
            <a:spLocks noGrp="1"/>
          </p:cNvSpPr>
          <p:nvPr>
            <p:ph sz="quarter" idx="13"/>
          </p:nvPr>
        </p:nvSpPr>
        <p:spPr>
          <a:xfrm>
            <a:off x="6096000" y="1285819"/>
            <a:ext cx="5518898" cy="3199914"/>
          </a:xfrm>
        </p:spPr>
        <p:txBody>
          <a:bodyPr/>
          <a:lstStyle/>
          <a:p>
            <a:r>
              <a:rPr lang="de-AT" dirty="0"/>
              <a:t>Die Kapitalflussrechnung unterscheidet sich von der Bilanz und der Gewinn- und Verlustrechnung durch den Ausschluss von nicht zahlungswirksamen Transaktionen, die im Rahmen der periodengerechten Rechnungslegung erforderlich sind, wie z. B. Abschreibungen, latente Steuern, Abschreibungen auf uneinbringliche Forderungen und Kreditverkäufe, bei denen Forderungen noch eingezogen werden müssen.</a:t>
            </a:r>
            <a:r>
              <a:rPr lang="fr-FR" dirty="0"/>
              <a:t>.</a:t>
            </a:r>
          </a:p>
          <a:p>
            <a:r>
              <a:rPr lang="fr-FR" dirty="0"/>
              <a:t>Die Hauptziele sind:</a:t>
            </a:r>
          </a:p>
          <a:p>
            <a:pPr marL="285750" indent="-285750">
              <a:buFontTx/>
              <a:buChar char="-"/>
            </a:pPr>
            <a:r>
              <a:rPr lang="de-AT" dirty="0"/>
              <a:t>Einblicke in die Liquidität, Zahlungsfähigkeit und finanzielle Flexibilität eines Unternehmens (die Fähigkeit, Cashflows an sich ändernde Umstände anzupassen)</a:t>
            </a:r>
          </a:p>
          <a:p>
            <a:pPr marL="285750" indent="-285750">
              <a:buFontTx/>
              <a:buChar char="-"/>
            </a:pPr>
            <a:r>
              <a:rPr lang="de-AT" dirty="0"/>
              <a:t>Unterstützung bei der Vorhersage künftiger Cashflows und des Kreditbedarfs.</a:t>
            </a:r>
          </a:p>
          <a:p>
            <a:pPr marL="285750" indent="-285750">
              <a:buFontTx/>
              <a:buChar char="-"/>
            </a:pPr>
            <a:r>
              <a:rPr lang="de-AT" dirty="0"/>
              <a:t>Verbesserung der Vergleichbarkeit der Betriebsleistung von Unternehmen durch Beseitigung des Einflusses unterschiedlicher Buchhaltungsmethoden.</a:t>
            </a:r>
          </a:p>
          <a:p>
            <a:r>
              <a:rPr lang="de-AT" dirty="0"/>
              <a:t>Die Kapitalflussrechnung ist zu einem Standardfinanzbericht geworden, da sie Zuweisungen vermeidet, die je nach Rechnungslegungsansatz variieren können, wie z. B. unterschiedliche Zeiträume für die Abschreibung von Anlagevermögen.</a:t>
            </a:r>
            <a:endParaRPr lang="fr-FR" dirty="0"/>
          </a:p>
        </p:txBody>
      </p:sp>
      <p:sp>
        <p:nvSpPr>
          <p:cNvPr id="11" name="Título 10">
            <a:extLst>
              <a:ext uri="{FF2B5EF4-FFF2-40B4-BE49-F238E27FC236}">
                <a16:creationId xmlns:a16="http://schemas.microsoft.com/office/drawing/2014/main" id="{E9A4A412-774B-5230-6A89-AF52705E36E5}"/>
              </a:ext>
            </a:extLst>
          </p:cNvPr>
          <p:cNvSpPr>
            <a:spLocks noGrp="1"/>
          </p:cNvSpPr>
          <p:nvPr>
            <p:ph type="title"/>
          </p:nvPr>
        </p:nvSpPr>
        <p:spPr>
          <a:xfrm>
            <a:off x="6096000" y="646298"/>
            <a:ext cx="5518897" cy="524629"/>
          </a:xfrm>
        </p:spPr>
        <p:txBody>
          <a:bodyPr/>
          <a:lstStyle/>
          <a:p>
            <a:r>
              <a:rPr lang="fr-FR" sz="3600" dirty="0"/>
              <a:t>Kapitalflussrechnung</a:t>
            </a:r>
            <a:endParaRPr lang="es-ES" dirty="0"/>
          </a:p>
        </p:txBody>
      </p:sp>
      <p:pic>
        <p:nvPicPr>
          <p:cNvPr id="8" name="Espace réservé pour une image  7" descr="Une image contenant texte, fournitures de bureau, Matériel de bureau, Article de bureau&#10;&#10;Description générée automatiquement">
            <a:extLst>
              <a:ext uri="{FF2B5EF4-FFF2-40B4-BE49-F238E27FC236}">
                <a16:creationId xmlns:a16="http://schemas.microsoft.com/office/drawing/2014/main" id="{2D589C1C-094C-F6B0-3C56-9195230E253E}"/>
              </a:ext>
            </a:extLst>
          </p:cNvPr>
          <p:cNvPicPr>
            <a:picLocks noGrp="1" noChangeAspect="1"/>
          </p:cNvPicPr>
          <p:nvPr>
            <p:ph type="pic" sz="quarter" idx="15"/>
          </p:nvPr>
        </p:nvPicPr>
        <p:blipFill>
          <a:blip r:embed="rId2"/>
          <a:srcRect l="16215" r="16215"/>
          <a:stretch>
            <a:fillRect/>
          </a:stretch>
        </p:blipFill>
        <p:spPr/>
      </p:pic>
    </p:spTree>
    <p:extLst>
      <p:ext uri="{BB962C8B-B14F-4D97-AF65-F5344CB8AC3E}">
        <p14:creationId xmlns:p14="http://schemas.microsoft.com/office/powerpoint/2010/main" val="1513472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Breitbild</PresentationFormat>
  <Paragraphs>37</Paragraphs>
  <Slides>13</Slides>
  <Notes>1</Notes>
  <HiddenSlides>0</HiddenSlides>
  <MMClips>3</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Calibri Light</vt:lpstr>
      <vt:lpstr>Helvetica</vt:lpstr>
      <vt:lpstr>Roboto</vt:lpstr>
      <vt:lpstr>Tema de Office</vt:lpstr>
      <vt:lpstr>Buchhaltung und Finanzverwaltung</vt:lpstr>
      <vt:lpstr>Gewinn- und Verlustrechnung</vt:lpstr>
      <vt:lpstr>Beispiel einer Gewinn- und Verlustrechnung</vt:lpstr>
      <vt:lpstr>Haushaltsvoranschlag</vt:lpstr>
      <vt:lpstr>Haushaltsvoranschlag</vt:lpstr>
      <vt:lpstr>Beispiel für einen Haushaltsplan</vt:lpstr>
      <vt:lpstr>Cashflow und Nutzen: Was sind die Unterschiede?</vt:lpstr>
      <vt:lpstr>Kapitalflussrechnung</vt:lpstr>
      <vt:lpstr>Kapitalflussrechnung</vt:lpstr>
      <vt:lpstr>Example of forecasted budget</vt:lpstr>
      <vt:lpstr>Bilanz: Was ist das?</vt:lpstr>
      <vt:lpstr>Example of forecasted budget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Communication onProjects</dc:creator>
  <cp:lastModifiedBy>Benni Götzenauer</cp:lastModifiedBy>
  <cp:revision>75</cp:revision>
  <dcterms:created xsi:type="dcterms:W3CDTF">2022-11-23T09:11:19Z</dcterms:created>
  <dcterms:modified xsi:type="dcterms:W3CDTF">2025-04-04T10:41:57Z</dcterms:modified>
</cp:coreProperties>
</file>